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 id="2147483662" r:id="rId3"/>
  </p:sldMasterIdLst>
  <p:notesMasterIdLst>
    <p:notesMasterId r:id="rId5"/>
  </p:notesMasterIdLst>
  <p:handoutMasterIdLst>
    <p:handoutMasterId r:id="rId39"/>
  </p:handoutMasterIdLst>
  <p:sldIdLst>
    <p:sldId id="4434" r:id="rId4"/>
    <p:sldId id="4435" r:id="rId6"/>
    <p:sldId id="4461" r:id="rId7"/>
    <p:sldId id="4542" r:id="rId8"/>
    <p:sldId id="4414" r:id="rId9"/>
    <p:sldId id="4457" r:id="rId10"/>
    <p:sldId id="4458" r:id="rId11"/>
    <p:sldId id="4515" r:id="rId12"/>
    <p:sldId id="4516" r:id="rId13"/>
    <p:sldId id="4460" r:id="rId14"/>
    <p:sldId id="4440" r:id="rId15"/>
    <p:sldId id="4459" r:id="rId16"/>
    <p:sldId id="4517" r:id="rId17"/>
    <p:sldId id="4442" r:id="rId18"/>
    <p:sldId id="4464" r:id="rId19"/>
    <p:sldId id="4468" r:id="rId20"/>
    <p:sldId id="4465" r:id="rId21"/>
    <p:sldId id="4470" r:id="rId22"/>
    <p:sldId id="4523" r:id="rId23"/>
    <p:sldId id="4518" r:id="rId24"/>
    <p:sldId id="4519" r:id="rId25"/>
    <p:sldId id="4520" r:id="rId26"/>
    <p:sldId id="4521" r:id="rId27"/>
    <p:sldId id="4573" r:id="rId28"/>
    <p:sldId id="4471" r:id="rId29"/>
    <p:sldId id="4584" r:id="rId30"/>
    <p:sldId id="4524" r:id="rId31"/>
    <p:sldId id="4525" r:id="rId32"/>
    <p:sldId id="4526" r:id="rId33"/>
    <p:sldId id="4527" r:id="rId34"/>
    <p:sldId id="4475" r:id="rId35"/>
    <p:sldId id="4474" r:id="rId36"/>
    <p:sldId id="4582" r:id="rId37"/>
    <p:sldId id="4456" r:id="rId38"/>
  </p:sldIdLst>
  <p:sldSz cx="12858750" cy="7232650"/>
  <p:notesSz cx="6858000" cy="9144000"/>
  <p:custDataLst>
    <p:tags r:id="rId43"/>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40080" indent="-18288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955" indent="-55435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B0F0"/>
    <a:srgbClr val="4BC1DD"/>
    <a:srgbClr val="C00000"/>
    <a:srgbClr val="D14E5B"/>
    <a:srgbClr val="CA8F45"/>
    <a:srgbClr val="58A9CC"/>
    <a:srgbClr val="0C2744"/>
    <a:srgbClr val="29ABE2"/>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78" autoAdjust="0"/>
    <p:restoredTop sz="95274" autoAdjust="0"/>
  </p:normalViewPr>
  <p:slideViewPr>
    <p:cSldViewPr>
      <p:cViewPr>
        <p:scale>
          <a:sx n="50" d="100"/>
          <a:sy n="50" d="100"/>
        </p:scale>
        <p:origin x="-2742" y="-1422"/>
      </p:cViewPr>
      <p:guideLst>
        <p:guide orient="horz" pos="328"/>
        <p:guide orient="horz" pos="4296"/>
        <p:guide pos="4068"/>
        <p:guide pos="624"/>
        <p:guide pos="7420"/>
      </p:guideLst>
    </p:cSldViewPr>
  </p:slideViewPr>
  <p:outlineViewPr>
    <p:cViewPr>
      <p:scale>
        <a:sx n="100" d="100"/>
        <a:sy n="100" d="100"/>
      </p:scale>
      <p:origin x="0" y="-10374"/>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5" d="100"/>
          <a:sy n="65" d="100"/>
        </p:scale>
        <p:origin x="2796" y="5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3" Type="http://schemas.openxmlformats.org/officeDocument/2006/relationships/tags" Target="tags/tag20.xml"/><Relationship Id="rId42" Type="http://schemas.openxmlformats.org/officeDocument/2006/relationships/tableStyles" Target="tableStyles.xml"/><Relationship Id="rId41" Type="http://schemas.openxmlformats.org/officeDocument/2006/relationships/viewProps" Target="viewProps.xml"/><Relationship Id="rId40" Type="http://schemas.openxmlformats.org/officeDocument/2006/relationships/presProps" Target="presProps.xml"/><Relationship Id="rId4" Type="http://schemas.openxmlformats.org/officeDocument/2006/relationships/slide" Target="slides/slide1.xml"/><Relationship Id="rId39" Type="http://schemas.openxmlformats.org/officeDocument/2006/relationships/handoutMaster" Target="handoutMasters/handoutMaster1.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23.png>
</file>

<file path=ppt/media/image24.jpeg>
</file>

<file path=ppt/media/image25.png>
</file>

<file path=ppt/media/image26.jpeg>
</file>

<file path=ppt/media/image27.jpeg>
</file>

<file path=ppt/media/image28.jpeg>
</file>

<file path=ppt/media/image29.jpeg>
</file>

<file path=ppt/media/image3.png>
</file>

<file path=ppt/media/image30.jpeg>
</file>

<file path=ppt/media/image4.wdp>
</file>

<file path=ppt/media/image5.jpe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endParaRPr lang="zh-CN" altLang="en-US" noProof="0"/>
          </a:p>
          <a:p>
            <a:pPr lvl="1"/>
            <a:r>
              <a:rPr lang="zh-CN" altLang="en-US" noProof="0"/>
              <a:t>第二级</a:t>
            </a:r>
            <a:endParaRPr lang="zh-CN" altLang="en-US" noProof="0"/>
          </a:p>
          <a:p>
            <a:pPr lvl="2"/>
            <a:r>
              <a:rPr lang="zh-CN" altLang="en-US" noProof="0"/>
              <a:t>第三级</a:t>
            </a:r>
            <a:endParaRPr lang="zh-CN" altLang="en-US" noProof="0"/>
          </a:p>
          <a:p>
            <a:pPr lvl="3"/>
            <a:r>
              <a:rPr lang="zh-CN" altLang="en-US" noProof="0"/>
              <a:t>第四级</a:t>
            </a:r>
            <a:endParaRPr lang="zh-CN" altLang="en-US" noProof="0"/>
          </a:p>
          <a:p>
            <a:pPr lvl="4"/>
            <a:r>
              <a:rPr lang="zh-CN" altLang="en-US" noProof="0"/>
              <a:t>第五级</a:t>
            </a:r>
            <a:endParaRPr lang="zh-CN" altLang="en-US" noProof="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a:defRPr sz="1200"/>
            </a:lvl1pPr>
          </a:lstStyle>
          <a:p>
            <a:fld id="{418F03C3-53C1-4F10-8DAF-D1F318E96C6E}"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930" algn="l" rtl="0" eaLnBrk="0" fontAlgn="base" hangingPunct="0">
      <a:spcBef>
        <a:spcPct val="30000"/>
      </a:spcBef>
      <a:spcAft>
        <a:spcPct val="0"/>
      </a:spcAft>
      <a:defRPr sz="1300" kern="1200">
        <a:solidFill>
          <a:schemeClr val="tx1"/>
        </a:solidFill>
        <a:latin typeface="+mn-lt"/>
        <a:ea typeface="+mn-ea"/>
        <a:cs typeface="+mn-cs"/>
      </a:defRPr>
    </a:lvl2pPr>
    <a:lvl3pPr marL="913130" algn="l" rtl="0" eaLnBrk="0" fontAlgn="base" hangingPunct="0">
      <a:spcBef>
        <a:spcPct val="30000"/>
      </a:spcBef>
      <a:spcAft>
        <a:spcPct val="0"/>
      </a:spcAft>
      <a:defRPr sz="1300" kern="1200">
        <a:solidFill>
          <a:schemeClr val="tx1"/>
        </a:solidFill>
        <a:latin typeface="+mn-lt"/>
        <a:ea typeface="+mn-ea"/>
        <a:cs typeface="+mn-cs"/>
      </a:defRPr>
    </a:lvl3pPr>
    <a:lvl4pPr marL="1370330" algn="l" rtl="0" eaLnBrk="0" fontAlgn="base" hangingPunct="0">
      <a:spcBef>
        <a:spcPct val="30000"/>
      </a:spcBef>
      <a:spcAft>
        <a:spcPct val="0"/>
      </a:spcAft>
      <a:defRPr sz="1300" kern="1200">
        <a:solidFill>
          <a:schemeClr val="tx1"/>
        </a:solidFill>
        <a:latin typeface="+mn-lt"/>
        <a:ea typeface="+mn-ea"/>
        <a:cs typeface="+mn-cs"/>
      </a:defRPr>
    </a:lvl4pPr>
    <a:lvl5pPr marL="1827530" algn="l" rtl="0" eaLnBrk="0" fontAlgn="base" hangingPunct="0">
      <a:spcBef>
        <a:spcPct val="30000"/>
      </a:spcBef>
      <a:spcAft>
        <a:spcPct val="0"/>
      </a:spcAft>
      <a:defRPr sz="1300" kern="1200">
        <a:solidFill>
          <a:schemeClr val="tx1"/>
        </a:solidFill>
        <a:latin typeface="+mn-lt"/>
        <a:ea typeface="+mn-ea"/>
        <a:cs typeface="+mn-cs"/>
      </a:defRPr>
    </a:lvl5pPr>
    <a:lvl6pPr marL="2285365" algn="l" defTabSz="913765" rtl="0" eaLnBrk="1" latinLnBrk="0" hangingPunct="1">
      <a:defRPr sz="1300" kern="1200">
        <a:solidFill>
          <a:schemeClr val="tx1"/>
        </a:solidFill>
        <a:latin typeface="+mn-lt"/>
        <a:ea typeface="+mn-ea"/>
        <a:cs typeface="+mn-cs"/>
      </a:defRPr>
    </a:lvl6pPr>
    <a:lvl7pPr marL="2742565" algn="l" defTabSz="913765" rtl="0" eaLnBrk="1" latinLnBrk="0" hangingPunct="1">
      <a:defRPr sz="1300" kern="1200">
        <a:solidFill>
          <a:schemeClr val="tx1"/>
        </a:solidFill>
        <a:latin typeface="+mn-lt"/>
        <a:ea typeface="+mn-ea"/>
        <a:cs typeface="+mn-cs"/>
      </a:defRPr>
    </a:lvl7pPr>
    <a:lvl8pPr marL="3199765" algn="l" defTabSz="913765" rtl="0" eaLnBrk="1" latinLnBrk="0" hangingPunct="1">
      <a:defRPr sz="1300" kern="1200">
        <a:solidFill>
          <a:schemeClr val="tx1"/>
        </a:solidFill>
        <a:latin typeface="+mn-lt"/>
        <a:ea typeface="+mn-ea"/>
        <a:cs typeface="+mn-cs"/>
      </a:defRPr>
    </a:lvl8pPr>
    <a:lvl9pPr marL="3656965" algn="l" defTabSz="913765"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6B02EC-97C0-4E19-AA45-E904FCC1D11E}" type="slidenum">
              <a:rPr lang="en-GB" smtClean="0"/>
            </a:fld>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www.1ppt.com/hangye/"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microsoft.com/office/2007/relationships/hdphoto" Target="../media/image4.wdp"/><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microsoft.com/office/2007/relationships/hdphoto" Target="../media/image4.wdp"/><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microsoft.com/office/2007/relationships/hdphoto" Target="../media/image4.wdp"/><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microsoft.com/office/2007/relationships/hdphoto" Target="../media/image4.wdp"/><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microsoft.com/office/2007/relationships/hdphoto" Target="../media/image4.wdp"/><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microsoft.com/office/2007/relationships/hdphoto" Target="../media/image4.wdp"/><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84238" y="6704013"/>
            <a:ext cx="2892425" cy="384175"/>
          </a:xfrm>
          <a:prstGeom prst="rect">
            <a:avLst/>
          </a:prstGeom>
        </p:spPr>
        <p:txBody>
          <a:bodyPr/>
          <a:lstStyle/>
          <a:p>
            <a:fld id="{32BF82D2-7A68-459D-A996-9BDDA2518FA4}" type="datetimeFigureOut">
              <a:rPr lang="zh-CN" altLang="en-US" smtClean="0"/>
            </a:fld>
            <a:endParaRPr lang="zh-CN" altLang="en-US"/>
          </a:p>
        </p:txBody>
      </p:sp>
      <p:sp>
        <p:nvSpPr>
          <p:cNvPr id="3" name="页脚占位符 2"/>
          <p:cNvSpPr>
            <a:spLocks noGrp="1"/>
          </p:cNvSpPr>
          <p:nvPr>
            <p:ph type="ftr" sz="quarter" idx="11"/>
          </p:nvPr>
        </p:nvSpPr>
        <p:spPr>
          <a:xfrm>
            <a:off x="4259263" y="6704013"/>
            <a:ext cx="4340225" cy="38417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9082088" y="6704013"/>
            <a:ext cx="2892425" cy="384175"/>
          </a:xfrm>
          <a:prstGeom prst="rect">
            <a:avLst/>
          </a:prstGeom>
        </p:spPr>
        <p:txBody>
          <a:bodyPr/>
          <a:lstStyle/>
          <a:p>
            <a:fld id="{3E01EE5D-26FB-46D5-A381-ECFB35BF1D3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84238" y="385763"/>
            <a:ext cx="11090275" cy="139700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84238" y="6704013"/>
            <a:ext cx="2892425" cy="384175"/>
          </a:xfrm>
          <a:prstGeom prst="rect">
            <a:avLst/>
          </a:prstGeom>
        </p:spPr>
        <p:txBody>
          <a:bodyPr/>
          <a:lstStyle/>
          <a:p>
            <a:fld id="{32BF82D2-7A68-459D-A996-9BDDA2518FA4}" type="datetimeFigureOut">
              <a:rPr lang="zh-CN" altLang="en-US" smtClean="0"/>
            </a:fld>
            <a:endParaRPr lang="zh-CN" altLang="en-US"/>
          </a:p>
        </p:txBody>
      </p:sp>
      <p:sp>
        <p:nvSpPr>
          <p:cNvPr id="4" name="页脚占位符 3"/>
          <p:cNvSpPr>
            <a:spLocks noGrp="1"/>
          </p:cNvSpPr>
          <p:nvPr>
            <p:ph type="ftr" sz="quarter" idx="11"/>
          </p:nvPr>
        </p:nvSpPr>
        <p:spPr>
          <a:xfrm>
            <a:off x="4259263" y="6704013"/>
            <a:ext cx="4340225" cy="38417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9082088" y="6704013"/>
            <a:ext cx="2892425" cy="384175"/>
          </a:xfrm>
          <a:prstGeom prst="rect">
            <a:avLst/>
          </a:prstGeom>
        </p:spPr>
        <p:txBody>
          <a:bodyPr/>
          <a:lstStyle/>
          <a:p>
            <a:fld id="{3E01EE5D-26FB-46D5-A381-ECFB35BF1D3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42938" y="288925"/>
            <a:ext cx="11572875" cy="1206500"/>
          </a:xfrm>
          <a:prstGeom prst="rect">
            <a:avLst/>
          </a:prstGeom>
        </p:spPr>
        <p:txBody>
          <a:bodyPr/>
          <a:lstStyle/>
          <a:p>
            <a:r>
              <a:rPr lang="zh-CN" altLang="en-US" smtClean="0"/>
              <a:t>单击此处编辑母版标题样式</a:t>
            </a:r>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42938" y="288925"/>
            <a:ext cx="11572875" cy="1206500"/>
          </a:xfrm>
          <a:prstGeom prst="rect">
            <a:avLst/>
          </a:prstGeom>
        </p:spPr>
        <p:txBody>
          <a:bodyPr/>
          <a:lstStyle/>
          <a:p>
            <a:r>
              <a:rPr lang="zh-CN" altLang="en-US" smtClean="0"/>
              <a:t>单击此处编辑母版标题样式</a:t>
            </a:r>
            <a:endParaRPr lang="zh-CN" altLang="en-US"/>
          </a:p>
        </p:txBody>
      </p:sp>
      <p:sp>
        <p:nvSpPr>
          <p:cNvPr id="4" name="TextBox 3"/>
          <p:cNvSpPr txBox="1"/>
          <p:nvPr userDrawn="1"/>
        </p:nvSpPr>
        <p:spPr>
          <a:xfrm>
            <a:off x="884759" y="6784677"/>
            <a:ext cx="1440159" cy="118430"/>
          </a:xfrm>
          <a:prstGeom prst="rect">
            <a:avLst/>
          </a:prstGeom>
          <a:noFill/>
        </p:spPr>
        <p:txBody>
          <a:bodyPr wrap="square" rtlCol="0">
            <a:spAutoFit/>
          </a:bodyPr>
          <a:lstStyle/>
          <a:p>
            <a:pPr fontAlgn="auto">
              <a:lnSpc>
                <a:spcPct val="200000"/>
              </a:lnSpc>
              <a:spcBef>
                <a:spcPts val="0"/>
              </a:spcBef>
              <a:spcAft>
                <a:spcPts val="0"/>
              </a:spcAft>
            </a:pPr>
            <a:r>
              <a:rPr lang="zh-CN" altLang="en-US" sz="100" dirty="0">
                <a:solidFill>
                  <a:prstClr val="black"/>
                </a:solidFill>
                <a:latin typeface="微软雅黑" panose="020B0503020204020204" charset="-122"/>
                <a:ea typeface="微软雅黑" panose="020B0503020204020204" charset="-122"/>
                <a:hlinkClick r:id="rId2"/>
              </a:rPr>
              <a:t>行</a:t>
            </a:r>
            <a:r>
              <a:rPr lang="zh-CN" altLang="en-US" sz="100" dirty="0" smtClean="0">
                <a:solidFill>
                  <a:prstClr val="black"/>
                </a:solidFill>
                <a:latin typeface="微软雅黑" panose="020B0503020204020204" charset="-122"/>
                <a:ea typeface="微软雅黑" panose="020B0503020204020204" charset="-122"/>
                <a:hlinkClick r:id="rId2"/>
              </a:rPr>
              <a:t>业</a:t>
            </a:r>
            <a:r>
              <a:rPr lang="en-US" altLang="zh-CN" sz="100" dirty="0" smtClean="0">
                <a:solidFill>
                  <a:prstClr val="black"/>
                </a:solidFill>
                <a:latin typeface="微软雅黑" panose="020B0503020204020204" charset="-122"/>
                <a:ea typeface="微软雅黑" panose="020B0503020204020204" charset="-122"/>
                <a:hlinkClick r:id="rId2"/>
              </a:rPr>
              <a:t>PPT</a:t>
            </a:r>
            <a:r>
              <a:rPr lang="zh-CN" altLang="en-US" sz="100" dirty="0" smtClean="0">
                <a:solidFill>
                  <a:prstClr val="black"/>
                </a:solidFill>
                <a:latin typeface="微软雅黑" panose="020B0503020204020204" charset="-122"/>
                <a:ea typeface="微软雅黑" panose="020B0503020204020204" charset="-122"/>
                <a:hlinkClick r:id="rId2"/>
              </a:rPr>
              <a:t>模板</a:t>
            </a:r>
            <a:r>
              <a:rPr lang="en-US" altLang="zh-CN" sz="100" dirty="0">
                <a:solidFill>
                  <a:prstClr val="black"/>
                </a:solidFill>
                <a:latin typeface="微软雅黑" panose="020B0503020204020204" charset="-122"/>
                <a:ea typeface="微软雅黑" panose="020B0503020204020204" charset="-122"/>
              </a:rPr>
              <a:t>http://www.1ppt.com/hangye/</a:t>
            </a:r>
            <a:endParaRPr lang="en-US" altLang="zh-CN" sz="100" dirty="0" smtClean="0">
              <a:solidFill>
                <a:prstClr val="black"/>
              </a:solidFill>
              <a:latin typeface="微软雅黑" panose="020B0503020204020204" charset="-122"/>
              <a:ea typeface="微软雅黑" panose="020B0503020204020204" charset="-122"/>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84238" y="385763"/>
            <a:ext cx="11090275" cy="139700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84238" y="6704013"/>
            <a:ext cx="2892425" cy="384175"/>
          </a:xfrm>
          <a:prstGeom prst="rect">
            <a:avLst/>
          </a:prstGeom>
        </p:spPr>
        <p:txBody>
          <a:bodyPr/>
          <a:lstStyle/>
          <a:p>
            <a:fld id="{32BF82D2-7A68-459D-A996-9BDDA2518FA4}" type="datetimeFigureOut">
              <a:rPr lang="zh-CN" altLang="en-US" smtClean="0"/>
            </a:fld>
            <a:endParaRPr lang="zh-CN" altLang="en-US"/>
          </a:p>
        </p:txBody>
      </p:sp>
      <p:sp>
        <p:nvSpPr>
          <p:cNvPr id="4" name="页脚占位符 3"/>
          <p:cNvSpPr>
            <a:spLocks noGrp="1"/>
          </p:cNvSpPr>
          <p:nvPr>
            <p:ph type="ftr" sz="quarter" idx="11"/>
          </p:nvPr>
        </p:nvSpPr>
        <p:spPr>
          <a:xfrm>
            <a:off x="4259263" y="6704013"/>
            <a:ext cx="4340225" cy="38417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9082088" y="6704013"/>
            <a:ext cx="2892425" cy="384175"/>
          </a:xfrm>
          <a:prstGeom prst="rect">
            <a:avLst/>
          </a:prstGeom>
        </p:spPr>
        <p:txBody>
          <a:bodyPr/>
          <a:lstStyle/>
          <a:p>
            <a:fld id="{3E01EE5D-26FB-46D5-A381-ECFB35BF1D3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42939" y="289641"/>
            <a:ext cx="11572875" cy="1205442"/>
          </a:xfrm>
          <a:prstGeom prst="rect">
            <a:avLst/>
          </a:prstGeom>
        </p:spPr>
        <p:txBody>
          <a:bodyPr lIns="114789" tIns="57394" rIns="114789" bIns="57394"/>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42939" y="1687620"/>
            <a:ext cx="11572875" cy="4773215"/>
          </a:xfrm>
          <a:prstGeom prst="rect">
            <a:avLst/>
          </a:prstGeom>
        </p:spPr>
        <p:txBody>
          <a:bodyPr vert="eaVert" lIns="114789" tIns="57394" rIns="114789" bIns="57394"/>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42939" y="6703595"/>
            <a:ext cx="3000375" cy="385072"/>
          </a:xfrm>
          <a:prstGeom prst="rect">
            <a:avLst/>
          </a:prstGeom>
        </p:spPr>
        <p:txBody>
          <a:bodyPr lIns="114789" tIns="57394" rIns="114789" bIns="57394"/>
          <a:lstStyle/>
          <a:p>
            <a:pPr defTabSz="1147445" fontAlgn="auto">
              <a:spcBef>
                <a:spcPts val="0"/>
              </a:spcBef>
              <a:spcAft>
                <a:spcPts val="0"/>
              </a:spcAft>
            </a:pPr>
            <a:fld id="{2E3AAC11-D570-4EA9-AFC0-30FB72BA45EB}" type="datetimeFigureOut">
              <a:rPr lang="zh-CN" altLang="en-US" sz="2300" smtClean="0">
                <a:solidFill>
                  <a:prstClr val="black"/>
                </a:solidFill>
                <a:latin typeface="Calibri" panose="020F0502020204030204"/>
                <a:ea typeface="宋体" panose="02010600030101010101" pitchFamily="2" charset="-122"/>
              </a:rPr>
            </a:fld>
            <a:endParaRPr lang="zh-CN" altLang="en-US" sz="2300">
              <a:solidFill>
                <a:prstClr val="black"/>
              </a:solidFill>
              <a:latin typeface="Calibri" panose="020F0502020204030204"/>
              <a:ea typeface="宋体" panose="02010600030101010101" pitchFamily="2" charset="-122"/>
            </a:endParaRPr>
          </a:p>
        </p:txBody>
      </p:sp>
      <p:sp>
        <p:nvSpPr>
          <p:cNvPr id="5" name="页脚占位符 4"/>
          <p:cNvSpPr>
            <a:spLocks noGrp="1"/>
          </p:cNvSpPr>
          <p:nvPr>
            <p:ph type="ftr" sz="quarter" idx="11"/>
          </p:nvPr>
        </p:nvSpPr>
        <p:spPr>
          <a:xfrm>
            <a:off x="4393406" y="6703595"/>
            <a:ext cx="4071938" cy="385072"/>
          </a:xfrm>
          <a:prstGeom prst="rect">
            <a:avLst/>
          </a:prstGeom>
        </p:spPr>
        <p:txBody>
          <a:bodyPr lIns="114789" tIns="57394" rIns="114789" bIns="57394"/>
          <a:lstStyle/>
          <a:p>
            <a:pPr defTabSz="1147445" fontAlgn="auto">
              <a:spcBef>
                <a:spcPts val="0"/>
              </a:spcBef>
              <a:spcAft>
                <a:spcPts val="0"/>
              </a:spcAft>
            </a:pPr>
            <a:endParaRPr lang="zh-CN" altLang="en-US" sz="2300">
              <a:solidFill>
                <a:prstClr val="black"/>
              </a:solidFill>
              <a:latin typeface="Calibri" panose="020F0502020204030204"/>
              <a:ea typeface="宋体" panose="02010600030101010101" pitchFamily="2" charset="-122"/>
            </a:endParaRPr>
          </a:p>
        </p:txBody>
      </p:sp>
      <p:sp>
        <p:nvSpPr>
          <p:cNvPr id="6" name="灯片编号占位符 5"/>
          <p:cNvSpPr>
            <a:spLocks noGrp="1"/>
          </p:cNvSpPr>
          <p:nvPr>
            <p:ph type="sldNum" sz="quarter" idx="12"/>
          </p:nvPr>
        </p:nvSpPr>
        <p:spPr>
          <a:xfrm>
            <a:off x="9215439" y="6703595"/>
            <a:ext cx="3000375" cy="385072"/>
          </a:xfrm>
          <a:prstGeom prst="rect">
            <a:avLst/>
          </a:prstGeom>
        </p:spPr>
        <p:txBody>
          <a:bodyPr lIns="114789" tIns="57394" rIns="114789" bIns="57394"/>
          <a:lstStyle/>
          <a:p>
            <a:pPr defTabSz="1147445" fontAlgn="auto">
              <a:spcBef>
                <a:spcPts val="0"/>
              </a:spcBef>
              <a:spcAft>
                <a:spcPts val="0"/>
              </a:spcAft>
            </a:pPr>
            <a:fld id="{55ECCFAA-F4FB-487C-9F1E-C8836D0C3DC9}" type="slidenum">
              <a:rPr lang="zh-CN" altLang="en-US" sz="2300" smtClean="0">
                <a:solidFill>
                  <a:prstClr val="black"/>
                </a:solidFill>
                <a:latin typeface="Calibri" panose="020F0502020204030204"/>
                <a:ea typeface="宋体" panose="02010600030101010101" pitchFamily="2" charset="-122"/>
              </a:rPr>
            </a:fld>
            <a:endParaRPr lang="zh-CN" altLang="en-US" sz="2300">
              <a:solidFill>
                <a:prstClr val="black"/>
              </a:solidFill>
              <a:latin typeface="Calibri" panose="020F0502020204030204"/>
              <a:ea typeface="宋体" panose="02010600030101010101" pitchFamily="2" charset="-122"/>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322595" y="289643"/>
            <a:ext cx="2893219" cy="6171192"/>
          </a:xfrm>
          <a:prstGeom prst="rect">
            <a:avLst/>
          </a:prstGeom>
        </p:spPr>
        <p:txBody>
          <a:bodyPr vert="eaVert" lIns="114789" tIns="57394" rIns="114789" bIns="57394"/>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42937" y="289643"/>
            <a:ext cx="8465344" cy="6171192"/>
          </a:xfrm>
          <a:prstGeom prst="rect">
            <a:avLst/>
          </a:prstGeom>
        </p:spPr>
        <p:txBody>
          <a:bodyPr vert="eaVert" lIns="114789" tIns="57394" rIns="114789" bIns="57394"/>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42939" y="6703595"/>
            <a:ext cx="3000375" cy="385072"/>
          </a:xfrm>
          <a:prstGeom prst="rect">
            <a:avLst/>
          </a:prstGeom>
        </p:spPr>
        <p:txBody>
          <a:bodyPr lIns="114789" tIns="57394" rIns="114789" bIns="57394"/>
          <a:lstStyle/>
          <a:p>
            <a:pPr defTabSz="1147445" fontAlgn="auto">
              <a:spcBef>
                <a:spcPts val="0"/>
              </a:spcBef>
              <a:spcAft>
                <a:spcPts val="0"/>
              </a:spcAft>
            </a:pPr>
            <a:fld id="{2E3AAC11-D570-4EA9-AFC0-30FB72BA45EB}" type="datetimeFigureOut">
              <a:rPr lang="zh-CN" altLang="en-US" sz="2300" smtClean="0">
                <a:solidFill>
                  <a:prstClr val="black"/>
                </a:solidFill>
                <a:latin typeface="Calibri" panose="020F0502020204030204"/>
                <a:ea typeface="宋体" panose="02010600030101010101" pitchFamily="2" charset="-122"/>
              </a:rPr>
            </a:fld>
            <a:endParaRPr lang="zh-CN" altLang="en-US" sz="2300">
              <a:solidFill>
                <a:prstClr val="black"/>
              </a:solidFill>
              <a:latin typeface="Calibri" panose="020F0502020204030204"/>
              <a:ea typeface="宋体" panose="02010600030101010101" pitchFamily="2" charset="-122"/>
            </a:endParaRPr>
          </a:p>
        </p:txBody>
      </p:sp>
      <p:sp>
        <p:nvSpPr>
          <p:cNvPr id="5" name="页脚占位符 4"/>
          <p:cNvSpPr>
            <a:spLocks noGrp="1"/>
          </p:cNvSpPr>
          <p:nvPr>
            <p:ph type="ftr" sz="quarter" idx="11"/>
          </p:nvPr>
        </p:nvSpPr>
        <p:spPr>
          <a:xfrm>
            <a:off x="4393406" y="6703595"/>
            <a:ext cx="4071938" cy="385072"/>
          </a:xfrm>
          <a:prstGeom prst="rect">
            <a:avLst/>
          </a:prstGeom>
        </p:spPr>
        <p:txBody>
          <a:bodyPr lIns="114789" tIns="57394" rIns="114789" bIns="57394"/>
          <a:lstStyle/>
          <a:p>
            <a:pPr defTabSz="1147445" fontAlgn="auto">
              <a:spcBef>
                <a:spcPts val="0"/>
              </a:spcBef>
              <a:spcAft>
                <a:spcPts val="0"/>
              </a:spcAft>
            </a:pPr>
            <a:endParaRPr lang="zh-CN" altLang="en-US" sz="2300">
              <a:solidFill>
                <a:prstClr val="black"/>
              </a:solidFill>
              <a:latin typeface="Calibri" panose="020F0502020204030204"/>
              <a:ea typeface="宋体" panose="02010600030101010101" pitchFamily="2" charset="-122"/>
            </a:endParaRPr>
          </a:p>
        </p:txBody>
      </p:sp>
      <p:sp>
        <p:nvSpPr>
          <p:cNvPr id="6" name="灯片编号占位符 5"/>
          <p:cNvSpPr>
            <a:spLocks noGrp="1"/>
          </p:cNvSpPr>
          <p:nvPr>
            <p:ph type="sldNum" sz="quarter" idx="12"/>
          </p:nvPr>
        </p:nvSpPr>
        <p:spPr>
          <a:xfrm>
            <a:off x="9215439" y="6703595"/>
            <a:ext cx="3000375" cy="385072"/>
          </a:xfrm>
          <a:prstGeom prst="rect">
            <a:avLst/>
          </a:prstGeom>
        </p:spPr>
        <p:txBody>
          <a:bodyPr lIns="114789" tIns="57394" rIns="114789" bIns="57394"/>
          <a:lstStyle/>
          <a:p>
            <a:pPr defTabSz="1147445" fontAlgn="auto">
              <a:spcBef>
                <a:spcPts val="0"/>
              </a:spcBef>
              <a:spcAft>
                <a:spcPts val="0"/>
              </a:spcAft>
            </a:pPr>
            <a:fld id="{55ECCFAA-F4FB-487C-9F1E-C8836D0C3DC9}" type="slidenum">
              <a:rPr lang="zh-CN" altLang="en-US" sz="2300" smtClean="0">
                <a:solidFill>
                  <a:prstClr val="black"/>
                </a:solidFill>
                <a:latin typeface="Calibri" panose="020F0502020204030204"/>
                <a:ea typeface="宋体" panose="02010600030101010101" pitchFamily="2" charset="-122"/>
              </a:rPr>
            </a:fld>
            <a:endParaRPr lang="zh-CN" altLang="en-US" sz="2300">
              <a:solidFill>
                <a:prstClr val="black"/>
              </a:solidFill>
              <a:latin typeface="Calibri" panose="020F0502020204030204"/>
              <a:ea typeface="宋体" panose="02010600030101010101" pitchFamily="2" charset="-122"/>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12" name="图片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3" y="0"/>
            <a:ext cx="12858044" cy="7232650"/>
          </a:xfrm>
          <a:prstGeom prst="rect">
            <a:avLst/>
          </a:prstGeom>
        </p:spPr>
      </p:pic>
      <p:sp>
        <p:nvSpPr>
          <p:cNvPr id="9" name="Rectangle 41"/>
          <p:cNvSpPr/>
          <p:nvPr userDrawn="1"/>
        </p:nvSpPr>
        <p:spPr>
          <a:xfrm rot="16200000">
            <a:off x="-51962" y="603659"/>
            <a:ext cx="605446" cy="36327"/>
          </a:xfrm>
          <a:prstGeom prst="rect">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cs"/>
            </a:endParaRPr>
          </a:p>
        </p:txBody>
      </p:sp>
      <p:sp>
        <p:nvSpPr>
          <p:cNvPr id="10" name="Rectangle 41"/>
          <p:cNvSpPr/>
          <p:nvPr userDrawn="1"/>
        </p:nvSpPr>
        <p:spPr>
          <a:xfrm rot="16200000">
            <a:off x="-211650" y="530752"/>
            <a:ext cx="605446" cy="182143"/>
          </a:xfrm>
          <a:prstGeom prst="rect">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cs"/>
            </a:endParaRPr>
          </a:p>
        </p:txBody>
      </p:sp>
      <p:cxnSp>
        <p:nvCxnSpPr>
          <p:cNvPr id="11" name="直接连接符 10"/>
          <p:cNvCxnSpPr/>
          <p:nvPr userDrawn="1"/>
        </p:nvCxnSpPr>
        <p:spPr>
          <a:xfrm>
            <a:off x="3641737" y="627477"/>
            <a:ext cx="8321963" cy="0"/>
          </a:xfrm>
          <a:prstGeom prst="line">
            <a:avLst/>
          </a:prstGeom>
          <a:noFill/>
          <a:ln w="6350" cap="flat" cmpd="sng" algn="ctr">
            <a:solidFill>
              <a:sysClr val="window" lastClr="FFFFFF">
                <a:lumMod val="75000"/>
              </a:sysClr>
            </a:solidFill>
            <a:prstDash val="solid"/>
            <a:miter lim="800000"/>
          </a:ln>
          <a:effectLst/>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3" y="0"/>
            <a:ext cx="12858044" cy="7232650"/>
          </a:xfrm>
          <a:prstGeom prst="rect">
            <a:avLst/>
          </a:prstGeom>
        </p:spPr>
      </p:pic>
      <p:pic>
        <p:nvPicPr>
          <p:cNvPr id="7" name="图片 6"/>
          <p:cNvPicPr>
            <a:picLocks noChangeAspect="1"/>
          </p:cNvPicPr>
          <p:nvPr userDrawn="1"/>
        </p:nvPicPr>
        <p:blipFill>
          <a:blip r:embed="rId3">
            <a:biLevel thresh="25000"/>
            <a:extLst>
              <a:ext uri="{BEBA8EAE-BF5A-486C-A8C5-ECC9F3942E4B}">
                <a14:imgProps xmlns:a14="http://schemas.microsoft.com/office/drawing/2010/main">
                  <a14:imgLayer r:embed="rId4">
                    <a14:imgEffect>
                      <a14:colorTemperature colorTemp="11200"/>
                    </a14:imgEffect>
                    <a14:imgEffect>
                      <a14:saturation sat="400000"/>
                    </a14:imgEffect>
                  </a14:imgLayer>
                </a14:imgProps>
              </a:ext>
            </a:extLst>
          </a:blip>
          <a:stretch>
            <a:fillRect/>
          </a:stretch>
        </p:blipFill>
        <p:spPr>
          <a:xfrm>
            <a:off x="1227852" y="1034274"/>
            <a:ext cx="4049395" cy="4049395"/>
          </a:xfrm>
          <a:prstGeom prst="rect">
            <a:avLst/>
          </a:prstGeom>
        </p:spPr>
      </p:pic>
      <p:sp>
        <p:nvSpPr>
          <p:cNvPr id="6" name="文本框 2"/>
          <p:cNvSpPr txBox="1"/>
          <p:nvPr userDrawn="1"/>
        </p:nvSpPr>
        <p:spPr>
          <a:xfrm>
            <a:off x="2523996" y="2411730"/>
            <a:ext cx="1513205" cy="1569660"/>
          </a:xfrm>
          <a:prstGeom prst="rect">
            <a:avLst/>
          </a:prstGeom>
          <a:noFill/>
        </p:spPr>
        <p:txBody>
          <a:bodyPr wrap="square" rtlCol="0">
            <a:spAutoFit/>
          </a:bodyPr>
          <a:lstStyle>
            <a:defPPr>
              <a:defRPr lang="zh-CN"/>
            </a:defPPr>
            <a:lvl1pPr algn="r">
              <a:defRPr sz="9600" b="1">
                <a:solidFill>
                  <a:schemeClr val="bg1"/>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defRPr>
            </a:lvl1pPr>
          </a:lstStyle>
          <a:p>
            <a:pPr marL="0" marR="0" lvl="0" indent="0" algn="r" defTabSz="914400" eaLnBrk="1" fontAlgn="auto" latinLnBrk="0" hangingPunct="1">
              <a:lnSpc>
                <a:spcPct val="100000"/>
              </a:lnSpc>
              <a:spcBef>
                <a:spcPts val="0"/>
              </a:spcBef>
              <a:spcAft>
                <a:spcPts val="0"/>
              </a:spcAft>
              <a:buClrTx/>
              <a:buSzTx/>
              <a:buFontTx/>
              <a:buNone/>
              <a:defRPr/>
            </a:pPr>
            <a:r>
              <a:rPr kumimoji="0" lang="en-US" altLang="zh-CN" sz="9600" b="1" i="0" u="none" strike="noStrike" kern="0" cap="none" spc="0" normalizeH="0" baseline="0" noProof="0" dirty="0" smtClean="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rPr>
              <a:t>01</a:t>
            </a:r>
            <a:endParaRPr kumimoji="0" lang="en-US" altLang="zh-CN" sz="9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par>
                          <p:cTn id="16" fill="hold">
                            <p:stCondLst>
                              <p:cond delay="1000"/>
                            </p:stCondLst>
                            <p:childTnLst>
                              <p:par>
                                <p:cTn id="17" presetID="8" presetClass="emph" presetSubtype="0" fill="hold" nodeType="afterEffect">
                                  <p:stCondLst>
                                    <p:cond delay="0"/>
                                  </p:stCondLst>
                                  <p:childTnLst>
                                    <p:animRot by="21600000">
                                      <p:cBhvr>
                                        <p:cTn id="18" dur="2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3" y="0"/>
            <a:ext cx="12858044" cy="7232650"/>
          </a:xfrm>
          <a:prstGeom prst="rect">
            <a:avLst/>
          </a:prstGeom>
        </p:spPr>
      </p:pic>
      <p:pic>
        <p:nvPicPr>
          <p:cNvPr id="7" name="图片 6"/>
          <p:cNvPicPr>
            <a:picLocks noChangeAspect="1"/>
          </p:cNvPicPr>
          <p:nvPr userDrawn="1"/>
        </p:nvPicPr>
        <p:blipFill>
          <a:blip r:embed="rId3">
            <a:biLevel thresh="25000"/>
            <a:extLst>
              <a:ext uri="{BEBA8EAE-BF5A-486C-A8C5-ECC9F3942E4B}">
                <a14:imgProps xmlns:a14="http://schemas.microsoft.com/office/drawing/2010/main">
                  <a14:imgLayer r:embed="rId4">
                    <a14:imgEffect>
                      <a14:colorTemperature colorTemp="11200"/>
                    </a14:imgEffect>
                    <a14:imgEffect>
                      <a14:saturation sat="400000"/>
                    </a14:imgEffect>
                  </a14:imgLayer>
                </a14:imgProps>
              </a:ext>
            </a:extLst>
          </a:blip>
          <a:stretch>
            <a:fillRect/>
          </a:stretch>
        </p:blipFill>
        <p:spPr>
          <a:xfrm>
            <a:off x="1227852" y="1034274"/>
            <a:ext cx="4049395" cy="4049395"/>
          </a:xfrm>
          <a:prstGeom prst="rect">
            <a:avLst/>
          </a:prstGeom>
        </p:spPr>
      </p:pic>
      <p:sp>
        <p:nvSpPr>
          <p:cNvPr id="6" name="文本框 2"/>
          <p:cNvSpPr txBox="1"/>
          <p:nvPr userDrawn="1"/>
        </p:nvSpPr>
        <p:spPr>
          <a:xfrm>
            <a:off x="2523996" y="2411730"/>
            <a:ext cx="1513205" cy="1569660"/>
          </a:xfrm>
          <a:prstGeom prst="rect">
            <a:avLst/>
          </a:prstGeom>
          <a:noFill/>
        </p:spPr>
        <p:txBody>
          <a:bodyPr wrap="square" rtlCol="0">
            <a:spAutoFit/>
          </a:bodyPr>
          <a:lstStyle>
            <a:defPPr>
              <a:defRPr lang="zh-CN"/>
            </a:defPPr>
            <a:lvl1pPr algn="r">
              <a:defRPr sz="9600" b="1">
                <a:solidFill>
                  <a:schemeClr val="bg1"/>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defRPr>
            </a:lvl1pPr>
          </a:lstStyle>
          <a:p>
            <a:pPr marL="0" marR="0" lvl="0" indent="0" algn="r" defTabSz="914400" eaLnBrk="1" fontAlgn="auto" latinLnBrk="0" hangingPunct="1">
              <a:lnSpc>
                <a:spcPct val="100000"/>
              </a:lnSpc>
              <a:spcBef>
                <a:spcPts val="0"/>
              </a:spcBef>
              <a:spcAft>
                <a:spcPts val="0"/>
              </a:spcAft>
              <a:buClrTx/>
              <a:buSzTx/>
              <a:buFontTx/>
              <a:buNone/>
              <a:defRPr/>
            </a:pPr>
            <a:r>
              <a:rPr kumimoji="0" lang="en-US" altLang="zh-CN" sz="9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rPr>
              <a:t>02</a:t>
            </a:r>
            <a:endParaRPr kumimoji="0" lang="en-US" altLang="zh-CN" sz="9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par>
                          <p:cTn id="16" fill="hold">
                            <p:stCondLst>
                              <p:cond delay="1000"/>
                            </p:stCondLst>
                            <p:childTnLst>
                              <p:par>
                                <p:cTn id="17" presetID="8" presetClass="emph" presetSubtype="0" fill="hold" nodeType="afterEffect">
                                  <p:stCondLst>
                                    <p:cond delay="0"/>
                                  </p:stCondLst>
                                  <p:childTnLst>
                                    <p:animRot by="21600000">
                                      <p:cBhvr>
                                        <p:cTn id="18" dur="2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3" y="0"/>
            <a:ext cx="12858044" cy="7232650"/>
          </a:xfrm>
          <a:prstGeom prst="rect">
            <a:avLst/>
          </a:prstGeom>
        </p:spPr>
      </p:pic>
      <p:pic>
        <p:nvPicPr>
          <p:cNvPr id="7" name="图片 6"/>
          <p:cNvPicPr>
            <a:picLocks noChangeAspect="1"/>
          </p:cNvPicPr>
          <p:nvPr userDrawn="1"/>
        </p:nvPicPr>
        <p:blipFill>
          <a:blip r:embed="rId3">
            <a:biLevel thresh="25000"/>
            <a:extLst>
              <a:ext uri="{BEBA8EAE-BF5A-486C-A8C5-ECC9F3942E4B}">
                <a14:imgProps xmlns:a14="http://schemas.microsoft.com/office/drawing/2010/main">
                  <a14:imgLayer r:embed="rId4">
                    <a14:imgEffect>
                      <a14:colorTemperature colorTemp="11200"/>
                    </a14:imgEffect>
                    <a14:imgEffect>
                      <a14:saturation sat="400000"/>
                    </a14:imgEffect>
                  </a14:imgLayer>
                </a14:imgProps>
              </a:ext>
            </a:extLst>
          </a:blip>
          <a:stretch>
            <a:fillRect/>
          </a:stretch>
        </p:blipFill>
        <p:spPr>
          <a:xfrm>
            <a:off x="1227852" y="1034274"/>
            <a:ext cx="4049395" cy="4049395"/>
          </a:xfrm>
          <a:prstGeom prst="rect">
            <a:avLst/>
          </a:prstGeom>
        </p:spPr>
      </p:pic>
      <p:sp>
        <p:nvSpPr>
          <p:cNvPr id="6" name="文本框 2"/>
          <p:cNvSpPr txBox="1"/>
          <p:nvPr userDrawn="1"/>
        </p:nvSpPr>
        <p:spPr>
          <a:xfrm>
            <a:off x="2523996" y="2411730"/>
            <a:ext cx="1513205" cy="1569660"/>
          </a:xfrm>
          <a:prstGeom prst="rect">
            <a:avLst/>
          </a:prstGeom>
          <a:noFill/>
        </p:spPr>
        <p:txBody>
          <a:bodyPr wrap="square" rtlCol="0">
            <a:spAutoFit/>
          </a:bodyPr>
          <a:lstStyle>
            <a:defPPr>
              <a:defRPr lang="zh-CN"/>
            </a:defPPr>
            <a:lvl1pPr algn="r">
              <a:defRPr sz="9600" b="1">
                <a:solidFill>
                  <a:schemeClr val="bg1"/>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defRPr>
            </a:lvl1pPr>
          </a:lstStyle>
          <a:p>
            <a:pPr marL="0" marR="0" lvl="0" indent="0" algn="r" defTabSz="914400" eaLnBrk="1" fontAlgn="auto" latinLnBrk="0" hangingPunct="1">
              <a:lnSpc>
                <a:spcPct val="100000"/>
              </a:lnSpc>
              <a:spcBef>
                <a:spcPts val="0"/>
              </a:spcBef>
              <a:spcAft>
                <a:spcPts val="0"/>
              </a:spcAft>
              <a:buClrTx/>
              <a:buSzTx/>
              <a:buFontTx/>
              <a:buNone/>
              <a:defRPr/>
            </a:pPr>
            <a:r>
              <a:rPr kumimoji="0" lang="en-US" altLang="zh-CN" sz="9600" b="1" i="0" u="none" strike="noStrike" kern="0" cap="none" spc="0" normalizeH="0" baseline="0" noProof="0" dirty="0" smtClean="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rPr>
              <a:t>03</a:t>
            </a:r>
            <a:endParaRPr kumimoji="0" lang="en-US" altLang="zh-CN" sz="9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par>
                          <p:cTn id="16" fill="hold">
                            <p:stCondLst>
                              <p:cond delay="1000"/>
                            </p:stCondLst>
                            <p:childTnLst>
                              <p:par>
                                <p:cTn id="17" presetID="8" presetClass="emph" presetSubtype="0" fill="hold" nodeType="afterEffect">
                                  <p:stCondLst>
                                    <p:cond delay="0"/>
                                  </p:stCondLst>
                                  <p:childTnLst>
                                    <p:animRot by="21600000">
                                      <p:cBhvr>
                                        <p:cTn id="18" dur="2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7_自定义版式">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3" y="0"/>
            <a:ext cx="12858044" cy="7232650"/>
          </a:xfrm>
          <a:prstGeom prst="rect">
            <a:avLst/>
          </a:prstGeom>
        </p:spPr>
      </p:pic>
      <p:pic>
        <p:nvPicPr>
          <p:cNvPr id="7" name="图片 6"/>
          <p:cNvPicPr>
            <a:picLocks noChangeAspect="1"/>
          </p:cNvPicPr>
          <p:nvPr userDrawn="1"/>
        </p:nvPicPr>
        <p:blipFill>
          <a:blip r:embed="rId3">
            <a:biLevel thresh="25000"/>
            <a:extLst>
              <a:ext uri="{BEBA8EAE-BF5A-486C-A8C5-ECC9F3942E4B}">
                <a14:imgProps xmlns:a14="http://schemas.microsoft.com/office/drawing/2010/main">
                  <a14:imgLayer r:embed="rId4">
                    <a14:imgEffect>
                      <a14:colorTemperature colorTemp="11200"/>
                    </a14:imgEffect>
                    <a14:imgEffect>
                      <a14:saturation sat="400000"/>
                    </a14:imgEffect>
                  </a14:imgLayer>
                </a14:imgProps>
              </a:ext>
            </a:extLst>
          </a:blip>
          <a:stretch>
            <a:fillRect/>
          </a:stretch>
        </p:blipFill>
        <p:spPr>
          <a:xfrm>
            <a:off x="1227852" y="1034274"/>
            <a:ext cx="4049395" cy="4049395"/>
          </a:xfrm>
          <a:prstGeom prst="rect">
            <a:avLst/>
          </a:prstGeom>
        </p:spPr>
      </p:pic>
      <p:sp>
        <p:nvSpPr>
          <p:cNvPr id="6" name="文本框 2"/>
          <p:cNvSpPr txBox="1"/>
          <p:nvPr userDrawn="1"/>
        </p:nvSpPr>
        <p:spPr>
          <a:xfrm>
            <a:off x="2523996" y="2411730"/>
            <a:ext cx="1513205" cy="1569660"/>
          </a:xfrm>
          <a:prstGeom prst="rect">
            <a:avLst/>
          </a:prstGeom>
          <a:noFill/>
        </p:spPr>
        <p:txBody>
          <a:bodyPr wrap="square" rtlCol="0">
            <a:spAutoFit/>
          </a:bodyPr>
          <a:lstStyle>
            <a:defPPr>
              <a:defRPr lang="zh-CN"/>
            </a:defPPr>
            <a:lvl1pPr algn="r">
              <a:defRPr sz="9600" b="1">
                <a:solidFill>
                  <a:schemeClr val="bg1"/>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defRPr>
            </a:lvl1pPr>
          </a:lstStyle>
          <a:p>
            <a:pPr marL="0" marR="0" lvl="0" indent="0" algn="r" defTabSz="914400" eaLnBrk="1" fontAlgn="auto" latinLnBrk="0" hangingPunct="1">
              <a:lnSpc>
                <a:spcPct val="100000"/>
              </a:lnSpc>
              <a:spcBef>
                <a:spcPts val="0"/>
              </a:spcBef>
              <a:spcAft>
                <a:spcPts val="0"/>
              </a:spcAft>
              <a:buClrTx/>
              <a:buSzTx/>
              <a:buFontTx/>
              <a:buNone/>
              <a:defRPr/>
            </a:pPr>
            <a:r>
              <a:rPr kumimoji="0" lang="en-US" altLang="zh-CN" sz="9600" b="1" i="0" u="none" strike="noStrike" kern="0" cap="none" spc="0" normalizeH="0" baseline="0" noProof="0" dirty="0" smtClean="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rPr>
              <a:t>04</a:t>
            </a:r>
            <a:endParaRPr kumimoji="0" lang="en-US" altLang="zh-CN" sz="9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par>
                          <p:cTn id="16" fill="hold">
                            <p:stCondLst>
                              <p:cond delay="1000"/>
                            </p:stCondLst>
                            <p:childTnLst>
                              <p:par>
                                <p:cTn id="17" presetID="8" presetClass="emph" presetSubtype="0" fill="hold" nodeType="afterEffect">
                                  <p:stCondLst>
                                    <p:cond delay="0"/>
                                  </p:stCondLst>
                                  <p:childTnLst>
                                    <p:animRot by="21600000">
                                      <p:cBhvr>
                                        <p:cTn id="18" dur="2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3" y="0"/>
            <a:ext cx="12858044" cy="7232650"/>
          </a:xfrm>
          <a:prstGeom prst="rect">
            <a:avLst/>
          </a:prstGeom>
        </p:spPr>
      </p:pic>
      <p:pic>
        <p:nvPicPr>
          <p:cNvPr id="7" name="图片 6"/>
          <p:cNvPicPr>
            <a:picLocks noChangeAspect="1"/>
          </p:cNvPicPr>
          <p:nvPr userDrawn="1"/>
        </p:nvPicPr>
        <p:blipFill>
          <a:blip r:embed="rId3">
            <a:biLevel thresh="25000"/>
            <a:extLst>
              <a:ext uri="{BEBA8EAE-BF5A-486C-A8C5-ECC9F3942E4B}">
                <a14:imgProps xmlns:a14="http://schemas.microsoft.com/office/drawing/2010/main">
                  <a14:imgLayer r:embed="rId4">
                    <a14:imgEffect>
                      <a14:colorTemperature colorTemp="11200"/>
                    </a14:imgEffect>
                    <a14:imgEffect>
                      <a14:saturation sat="400000"/>
                    </a14:imgEffect>
                  </a14:imgLayer>
                </a14:imgProps>
              </a:ext>
            </a:extLst>
          </a:blip>
          <a:stretch>
            <a:fillRect/>
          </a:stretch>
        </p:blipFill>
        <p:spPr>
          <a:xfrm>
            <a:off x="1227852" y="1034274"/>
            <a:ext cx="4049395" cy="4049395"/>
          </a:xfrm>
          <a:prstGeom prst="rect">
            <a:avLst/>
          </a:prstGeom>
        </p:spPr>
      </p:pic>
      <p:sp>
        <p:nvSpPr>
          <p:cNvPr id="6" name="文本框 2"/>
          <p:cNvSpPr txBox="1"/>
          <p:nvPr userDrawn="1"/>
        </p:nvSpPr>
        <p:spPr>
          <a:xfrm>
            <a:off x="2523996" y="2411730"/>
            <a:ext cx="1513205" cy="1569660"/>
          </a:xfrm>
          <a:prstGeom prst="rect">
            <a:avLst/>
          </a:prstGeom>
          <a:noFill/>
        </p:spPr>
        <p:txBody>
          <a:bodyPr wrap="square" rtlCol="0">
            <a:spAutoFit/>
          </a:bodyPr>
          <a:lstStyle>
            <a:defPPr>
              <a:defRPr lang="zh-CN"/>
            </a:defPPr>
            <a:lvl1pPr algn="r">
              <a:defRPr sz="9600" b="1">
                <a:solidFill>
                  <a:schemeClr val="bg1"/>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defRPr>
            </a:lvl1pPr>
          </a:lstStyle>
          <a:p>
            <a:pPr marL="0" marR="0" lvl="0" indent="0" algn="r" defTabSz="914400" eaLnBrk="1" fontAlgn="auto" latinLnBrk="0" hangingPunct="1">
              <a:lnSpc>
                <a:spcPct val="100000"/>
              </a:lnSpc>
              <a:spcBef>
                <a:spcPts val="0"/>
              </a:spcBef>
              <a:spcAft>
                <a:spcPts val="0"/>
              </a:spcAft>
              <a:buClrTx/>
              <a:buSzTx/>
              <a:buFontTx/>
              <a:buNone/>
              <a:defRPr/>
            </a:pPr>
            <a:r>
              <a:rPr kumimoji="0" lang="en-US" altLang="zh-CN" sz="9600" b="1" i="0" u="none" strike="noStrike" kern="0" cap="none" spc="0" normalizeH="0" baseline="0" noProof="0" dirty="0" smtClean="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rPr>
              <a:t>05</a:t>
            </a:r>
            <a:endParaRPr kumimoji="0" lang="en-US" altLang="zh-CN" sz="9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par>
                          <p:cTn id="16" fill="hold">
                            <p:stCondLst>
                              <p:cond delay="1000"/>
                            </p:stCondLst>
                            <p:childTnLst>
                              <p:par>
                                <p:cTn id="17" presetID="8" presetClass="emph" presetSubtype="0" fill="hold" nodeType="afterEffect">
                                  <p:stCondLst>
                                    <p:cond delay="0"/>
                                  </p:stCondLst>
                                  <p:childTnLst>
                                    <p:animRot by="21600000">
                                      <p:cBhvr>
                                        <p:cTn id="18" dur="2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自定义版式">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53" y="0"/>
            <a:ext cx="12858044" cy="7232650"/>
          </a:xfrm>
          <a:prstGeom prst="rect">
            <a:avLst/>
          </a:prstGeom>
        </p:spPr>
      </p:pic>
      <p:pic>
        <p:nvPicPr>
          <p:cNvPr id="7" name="图片 6"/>
          <p:cNvPicPr>
            <a:picLocks noChangeAspect="1"/>
          </p:cNvPicPr>
          <p:nvPr userDrawn="1"/>
        </p:nvPicPr>
        <p:blipFill>
          <a:blip r:embed="rId3">
            <a:biLevel thresh="25000"/>
            <a:extLst>
              <a:ext uri="{BEBA8EAE-BF5A-486C-A8C5-ECC9F3942E4B}">
                <a14:imgProps xmlns:a14="http://schemas.microsoft.com/office/drawing/2010/main">
                  <a14:imgLayer r:embed="rId4">
                    <a14:imgEffect>
                      <a14:colorTemperature colorTemp="11200"/>
                    </a14:imgEffect>
                    <a14:imgEffect>
                      <a14:saturation sat="400000"/>
                    </a14:imgEffect>
                  </a14:imgLayer>
                </a14:imgProps>
              </a:ext>
            </a:extLst>
          </a:blip>
          <a:stretch>
            <a:fillRect/>
          </a:stretch>
        </p:blipFill>
        <p:spPr>
          <a:xfrm>
            <a:off x="1227852" y="1034274"/>
            <a:ext cx="4049395" cy="4049395"/>
          </a:xfrm>
          <a:prstGeom prst="rect">
            <a:avLst/>
          </a:prstGeom>
        </p:spPr>
      </p:pic>
      <p:sp>
        <p:nvSpPr>
          <p:cNvPr id="6" name="文本框 2"/>
          <p:cNvSpPr txBox="1"/>
          <p:nvPr userDrawn="1"/>
        </p:nvSpPr>
        <p:spPr>
          <a:xfrm>
            <a:off x="2523996" y="2411730"/>
            <a:ext cx="1513205" cy="1569660"/>
          </a:xfrm>
          <a:prstGeom prst="rect">
            <a:avLst/>
          </a:prstGeom>
          <a:noFill/>
        </p:spPr>
        <p:txBody>
          <a:bodyPr wrap="square" rtlCol="0">
            <a:spAutoFit/>
          </a:bodyPr>
          <a:lstStyle>
            <a:defPPr>
              <a:defRPr lang="zh-CN"/>
            </a:defPPr>
            <a:lvl1pPr algn="r">
              <a:defRPr sz="9600" b="1">
                <a:solidFill>
                  <a:schemeClr val="bg1"/>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defRPr>
            </a:lvl1pPr>
          </a:lstStyle>
          <a:p>
            <a:pPr marL="0" marR="0" lvl="0" indent="0" algn="r" defTabSz="914400" eaLnBrk="1" fontAlgn="auto" latinLnBrk="0" hangingPunct="1">
              <a:lnSpc>
                <a:spcPct val="100000"/>
              </a:lnSpc>
              <a:spcBef>
                <a:spcPts val="0"/>
              </a:spcBef>
              <a:spcAft>
                <a:spcPts val="0"/>
              </a:spcAft>
              <a:buClrTx/>
              <a:buSzTx/>
              <a:buFontTx/>
              <a:buNone/>
              <a:defRPr/>
            </a:pPr>
            <a:r>
              <a:rPr kumimoji="0" lang="en-US" altLang="zh-CN" sz="9600" b="1" i="0" u="none" strike="noStrike" kern="0" cap="none" spc="0" normalizeH="0" baseline="0" noProof="0" dirty="0" smtClean="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rPr>
              <a:t>06</a:t>
            </a:r>
            <a:endParaRPr kumimoji="0" lang="en-US" altLang="zh-CN" sz="96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方正细谭黑简体" panose="02000000000000000000" pitchFamily="2" charset="-122"/>
              <a:ea typeface="方正细谭黑简体" panose="02000000000000000000" pitchFamily="2" charset="-122"/>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childTnLst>
                          </p:cTn>
                        </p:par>
                        <p:par>
                          <p:cTn id="16" fill="hold">
                            <p:stCondLst>
                              <p:cond delay="1000"/>
                            </p:stCondLst>
                            <p:childTnLst>
                              <p:par>
                                <p:cTn id="17" presetID="8" presetClass="emph" presetSubtype="0" fill="hold" nodeType="afterEffect">
                                  <p:stCondLst>
                                    <p:cond delay="0"/>
                                  </p:stCondLst>
                                  <p:childTnLst>
                                    <p:animRot by="21600000">
                                      <p:cBhvr>
                                        <p:cTn id="18" dur="2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84238" y="385763"/>
            <a:ext cx="11090275" cy="139700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a:xfrm>
            <a:off x="884238" y="6704013"/>
            <a:ext cx="2892425" cy="384175"/>
          </a:xfrm>
          <a:prstGeom prst="rect">
            <a:avLst/>
          </a:prstGeom>
        </p:spPr>
        <p:txBody>
          <a:bodyPr/>
          <a:lstStyle/>
          <a:p>
            <a:fld id="{32BF82D2-7A68-459D-A996-9BDDA2518FA4}" type="datetimeFigureOut">
              <a:rPr lang="zh-CN" altLang="en-US" smtClean="0"/>
            </a:fld>
            <a:endParaRPr lang="zh-CN" altLang="en-US"/>
          </a:p>
        </p:txBody>
      </p:sp>
      <p:sp>
        <p:nvSpPr>
          <p:cNvPr id="4" name="页脚占位符 3"/>
          <p:cNvSpPr>
            <a:spLocks noGrp="1"/>
          </p:cNvSpPr>
          <p:nvPr>
            <p:ph type="ftr" sz="quarter" idx="11"/>
          </p:nvPr>
        </p:nvSpPr>
        <p:spPr>
          <a:xfrm>
            <a:off x="4259263" y="6704013"/>
            <a:ext cx="4340225" cy="38417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9082088" y="6704013"/>
            <a:ext cx="2892425" cy="384175"/>
          </a:xfrm>
          <a:prstGeom prst="rect">
            <a:avLst/>
          </a:prstGeom>
        </p:spPr>
        <p:txBody>
          <a:bodyPr/>
          <a:lstStyle/>
          <a:p>
            <a:fld id="{3E01EE5D-26FB-46D5-A381-ECFB35BF1D3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Lst>
  <p:txStyles>
    <p:titleStyle>
      <a:lvl1pPr algn="ctr" defTabSz="1147445" rtl="0" eaLnBrk="1" latinLnBrk="0" hangingPunct="1">
        <a:spcBef>
          <a:spcPct val="0"/>
        </a:spcBef>
        <a:buNone/>
        <a:defRPr sz="5500" kern="1200">
          <a:solidFill>
            <a:schemeClr val="tx1"/>
          </a:solidFill>
          <a:latin typeface="+mj-lt"/>
          <a:ea typeface="+mj-ea"/>
          <a:cs typeface="+mj-cs"/>
        </a:defRPr>
      </a:lvl1pPr>
    </p:titleStyle>
    <p:bodyStyle>
      <a:lvl1pPr marL="430530" indent="-430530" algn="l" defTabSz="1147445" rtl="0" eaLnBrk="1" latinLnBrk="0" hangingPunct="1">
        <a:spcBef>
          <a:spcPct val="20000"/>
        </a:spcBef>
        <a:buFont typeface="Arial" panose="020B0604020202020204" pitchFamily="34" charset="0"/>
        <a:buChar char="•"/>
        <a:defRPr sz="4000" kern="1200">
          <a:solidFill>
            <a:schemeClr val="tx1"/>
          </a:solidFill>
          <a:latin typeface="+mn-lt"/>
          <a:ea typeface="+mn-ea"/>
          <a:cs typeface="+mn-cs"/>
        </a:defRPr>
      </a:lvl1pPr>
      <a:lvl2pPr marL="932815" indent="-358775" algn="l" defTabSz="1147445" rtl="0" eaLnBrk="1" latinLnBrk="0" hangingPunct="1">
        <a:spcBef>
          <a:spcPct val="20000"/>
        </a:spcBef>
        <a:buFont typeface="Arial" panose="020B0604020202020204" pitchFamily="34" charset="0"/>
        <a:buChar char="–"/>
        <a:defRPr sz="3500" kern="1200">
          <a:solidFill>
            <a:schemeClr val="tx1"/>
          </a:solidFill>
          <a:latin typeface="+mn-lt"/>
          <a:ea typeface="+mn-ea"/>
          <a:cs typeface="+mn-cs"/>
        </a:defRPr>
      </a:lvl2pPr>
      <a:lvl3pPr marL="1435100" indent="-287020" algn="l" defTabSz="1147445" rtl="0" eaLnBrk="1" latinLnBrk="0" hangingPunct="1">
        <a:spcBef>
          <a:spcPct val="20000"/>
        </a:spcBef>
        <a:buFont typeface="Arial" panose="020B0604020202020204" pitchFamily="34" charset="0"/>
        <a:buChar char="•"/>
        <a:defRPr sz="3000" kern="1200">
          <a:solidFill>
            <a:schemeClr val="tx1"/>
          </a:solidFill>
          <a:latin typeface="+mn-lt"/>
          <a:ea typeface="+mn-ea"/>
          <a:cs typeface="+mn-cs"/>
        </a:defRPr>
      </a:lvl3pPr>
      <a:lvl4pPr marL="2008505" indent="-287020" algn="l" defTabSz="1147445"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4pPr>
      <a:lvl5pPr marL="2582545" indent="-287020" algn="l" defTabSz="1147445"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5pPr>
      <a:lvl6pPr marL="3156585" indent="-287020" algn="l" defTabSz="1147445"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6pPr>
      <a:lvl7pPr marL="3730625" indent="-287020" algn="l" defTabSz="1147445"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7pPr>
      <a:lvl8pPr marL="4304665" indent="-287020" algn="l" defTabSz="1147445"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8pPr>
      <a:lvl9pPr marL="4878705" indent="-287020" algn="l" defTabSz="1147445"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9pPr>
    </p:bodyStyle>
    <p:otherStyle>
      <a:defPPr>
        <a:defRPr lang="zh-CN"/>
      </a:defPPr>
      <a:lvl1pPr marL="0" algn="l" defTabSz="1147445" rtl="0" eaLnBrk="1" latinLnBrk="0" hangingPunct="1">
        <a:defRPr sz="2300" kern="1200">
          <a:solidFill>
            <a:schemeClr val="tx1"/>
          </a:solidFill>
          <a:latin typeface="+mn-lt"/>
          <a:ea typeface="+mn-ea"/>
          <a:cs typeface="+mn-cs"/>
        </a:defRPr>
      </a:lvl1pPr>
      <a:lvl2pPr marL="574040" algn="l" defTabSz="1147445" rtl="0" eaLnBrk="1" latinLnBrk="0" hangingPunct="1">
        <a:defRPr sz="2300" kern="1200">
          <a:solidFill>
            <a:schemeClr val="tx1"/>
          </a:solidFill>
          <a:latin typeface="+mn-lt"/>
          <a:ea typeface="+mn-ea"/>
          <a:cs typeface="+mn-cs"/>
        </a:defRPr>
      </a:lvl2pPr>
      <a:lvl3pPr marL="1148080" algn="l" defTabSz="1147445" rtl="0" eaLnBrk="1" latinLnBrk="0" hangingPunct="1">
        <a:defRPr sz="2300" kern="1200">
          <a:solidFill>
            <a:schemeClr val="tx1"/>
          </a:solidFill>
          <a:latin typeface="+mn-lt"/>
          <a:ea typeface="+mn-ea"/>
          <a:cs typeface="+mn-cs"/>
        </a:defRPr>
      </a:lvl3pPr>
      <a:lvl4pPr marL="1722120" algn="l" defTabSz="1147445" rtl="0" eaLnBrk="1" latinLnBrk="0" hangingPunct="1">
        <a:defRPr sz="2300" kern="1200">
          <a:solidFill>
            <a:schemeClr val="tx1"/>
          </a:solidFill>
          <a:latin typeface="+mn-lt"/>
          <a:ea typeface="+mn-ea"/>
          <a:cs typeface="+mn-cs"/>
        </a:defRPr>
      </a:lvl4pPr>
      <a:lvl5pPr marL="2295525" algn="l" defTabSz="1147445" rtl="0" eaLnBrk="1" latinLnBrk="0" hangingPunct="1">
        <a:defRPr sz="2300" kern="1200">
          <a:solidFill>
            <a:schemeClr val="tx1"/>
          </a:solidFill>
          <a:latin typeface="+mn-lt"/>
          <a:ea typeface="+mn-ea"/>
          <a:cs typeface="+mn-cs"/>
        </a:defRPr>
      </a:lvl5pPr>
      <a:lvl6pPr marL="2869565" algn="l" defTabSz="1147445" rtl="0" eaLnBrk="1" latinLnBrk="0" hangingPunct="1">
        <a:defRPr sz="2300" kern="1200">
          <a:solidFill>
            <a:schemeClr val="tx1"/>
          </a:solidFill>
          <a:latin typeface="+mn-lt"/>
          <a:ea typeface="+mn-ea"/>
          <a:cs typeface="+mn-cs"/>
        </a:defRPr>
      </a:lvl6pPr>
      <a:lvl7pPr marL="3443605" algn="l" defTabSz="1147445" rtl="0" eaLnBrk="1" latinLnBrk="0" hangingPunct="1">
        <a:defRPr sz="2300" kern="1200">
          <a:solidFill>
            <a:schemeClr val="tx1"/>
          </a:solidFill>
          <a:latin typeface="+mn-lt"/>
          <a:ea typeface="+mn-ea"/>
          <a:cs typeface="+mn-cs"/>
        </a:defRPr>
      </a:lvl7pPr>
      <a:lvl8pPr marL="4017645" algn="l" defTabSz="1147445" rtl="0" eaLnBrk="1" latinLnBrk="0" hangingPunct="1">
        <a:defRPr sz="2300" kern="1200">
          <a:solidFill>
            <a:schemeClr val="tx1"/>
          </a:solidFill>
          <a:latin typeface="+mn-lt"/>
          <a:ea typeface="+mn-ea"/>
          <a:cs typeface="+mn-cs"/>
        </a:defRPr>
      </a:lvl8pPr>
      <a:lvl9pPr marL="4591685" algn="l" defTabSz="1147445" rtl="0" eaLnBrk="1" latinLnBrk="0" hangingPunct="1">
        <a:defRPr sz="2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4.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9.xml"/></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7.png"/><Relationship Id="rId2" Type="http://schemas.openxmlformats.org/officeDocument/2006/relationships/tags" Target="../tags/tag11.xml"/><Relationship Id="rId1" Type="http://schemas.openxmlformats.org/officeDocument/2006/relationships/tags" Target="../tags/tag10.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6.xml"/><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tags" Target="../tags/tag1.xml"/><Relationship Id="rId1" Type="http://schemas.openxmlformats.org/officeDocument/2006/relationships/image" Target="../media/image6.jpeg"/></Relationships>
</file>

<file path=ppt/slides/_rels/slide2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9.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5.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7.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image" Target="../media/image2.jpe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jpe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jpe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jpe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9.jpe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3.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image" Target="../media/image2.jpe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0.jpeg"/></Relationships>
</file>

<file path=ppt/slides/_rels/slide31.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8.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image" Target="../media/image2.jpe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7.png"/><Relationship Id="rId3" Type="http://schemas.openxmlformats.org/officeDocument/2006/relationships/tags" Target="../tags/tag5.xml"/><Relationship Id="rId2" Type="http://schemas.microsoft.com/office/2007/relationships/media" Target="../media/media1.mp4"/><Relationship Id="rId1" Type="http://schemas.openxmlformats.org/officeDocument/2006/relationships/video" Target="../media/media1.mp4"/></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8.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jpeg"/><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jpeg"/><Relationship Id="rId1"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5" name="文本框 8"/>
          <p:cNvSpPr txBox="1"/>
          <p:nvPr/>
        </p:nvSpPr>
        <p:spPr>
          <a:xfrm>
            <a:off x="1139368" y="2536205"/>
            <a:ext cx="10834623" cy="1198880"/>
          </a:xfrm>
          <a:prstGeom prst="rect">
            <a:avLst/>
          </a:prstGeom>
          <a:noFill/>
          <a:effectLst/>
        </p:spPr>
        <p:txBody>
          <a:bodyPr wrap="square" rtlCol="0">
            <a:spAutoFit/>
          </a:bodyPr>
          <a:lstStyle/>
          <a:p>
            <a:pPr fontAlgn="auto">
              <a:spcBef>
                <a:spcPts val="0"/>
              </a:spcBef>
              <a:spcAft>
                <a:spcPts val="0"/>
              </a:spcAft>
            </a:pPr>
            <a:r>
              <a:rPr lang="zh-CN" altLang="en-US" sz="7200" dirty="0">
                <a:solidFill>
                  <a:prstClr val="white"/>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sym typeface="+mn-lt"/>
              </a:rPr>
              <a:t>大数据与区块链技术</a:t>
            </a:r>
            <a:endParaRPr lang="zh-CN" altLang="en-US" sz="7200" dirty="0">
              <a:solidFill>
                <a:prstClr val="white"/>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sym typeface="+mn-lt"/>
            </a:endParaRPr>
          </a:p>
        </p:txBody>
      </p:sp>
      <p:sp>
        <p:nvSpPr>
          <p:cNvPr id="16" name="文本框 10"/>
          <p:cNvSpPr txBox="1"/>
          <p:nvPr/>
        </p:nvSpPr>
        <p:spPr>
          <a:xfrm>
            <a:off x="1139368" y="3624454"/>
            <a:ext cx="5351801" cy="338554"/>
          </a:xfrm>
          <a:prstGeom prst="rect">
            <a:avLst/>
          </a:prstGeom>
          <a:noFill/>
        </p:spPr>
        <p:txBody>
          <a:bodyPr wrap="square" rtlCol="0">
            <a:spAutoFit/>
          </a:bodyPr>
          <a:lstStyle/>
          <a:p>
            <a:pPr fontAlgn="auto">
              <a:spcBef>
                <a:spcPts val="0"/>
              </a:spcBef>
              <a:spcAft>
                <a:spcPts val="0"/>
              </a:spcAft>
            </a:pPr>
            <a:r>
              <a:rPr lang="en-US" altLang="zh-CN" sz="1600" dirty="0" smtClean="0">
                <a:solidFill>
                  <a:prstClr val="white"/>
                </a:solidFill>
                <a:latin typeface="微软雅黑" panose="020B0503020204020204" charset="-122"/>
                <a:ea typeface="微软雅黑" panose="020B0503020204020204" charset="-122"/>
                <a:cs typeface="+mn-ea"/>
                <a:sym typeface="+mn-lt"/>
              </a:rPr>
              <a:t>Technology </a:t>
            </a:r>
            <a:r>
              <a:rPr lang="en-US" altLang="zh-CN" sz="1600" dirty="0">
                <a:solidFill>
                  <a:prstClr val="white"/>
                </a:solidFill>
                <a:latin typeface="微软雅黑" panose="020B0503020204020204" charset="-122"/>
                <a:ea typeface="微软雅黑" panose="020B0503020204020204" charset="-122"/>
                <a:cs typeface="+mn-ea"/>
                <a:sym typeface="+mn-lt"/>
              </a:rPr>
              <a:t>chain block is introduced</a:t>
            </a:r>
            <a:endParaRPr lang="zh-CN" altLang="en-US" sz="1600" b="1" dirty="0">
              <a:solidFill>
                <a:prstClr val="white"/>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p:txBody>
      </p:sp>
      <p:cxnSp>
        <p:nvCxnSpPr>
          <p:cNvPr id="17" name="直接连接符 16"/>
          <p:cNvCxnSpPr/>
          <p:nvPr/>
        </p:nvCxnSpPr>
        <p:spPr>
          <a:xfrm flipH="1">
            <a:off x="1139366" y="4079118"/>
            <a:ext cx="6756407" cy="0"/>
          </a:xfrm>
          <a:prstGeom prst="line">
            <a:avLst/>
          </a:prstGeom>
          <a:noFill/>
          <a:ln w="22225" cap="flat" cmpd="sng" algn="ctr">
            <a:solidFill>
              <a:sysClr val="window" lastClr="FFFFFF"/>
            </a:solidFill>
            <a:prstDash val="solid"/>
            <a:miter lim="800000"/>
            <a:headEnd type="oval"/>
            <a:tailEnd type="none"/>
          </a:ln>
          <a:effectLst/>
        </p:spPr>
      </p:cxnSp>
      <p:sp>
        <p:nvSpPr>
          <p:cNvPr id="18" name="矩形: 圆角 226"/>
          <p:cNvSpPr/>
          <p:nvPr/>
        </p:nvSpPr>
        <p:spPr>
          <a:xfrm>
            <a:off x="1172845" y="4408170"/>
            <a:ext cx="2552700" cy="461645"/>
          </a:xfrm>
          <a:prstGeom prst="roundRect">
            <a:avLst>
              <a:gd name="adj" fmla="val 32386"/>
            </a:avLst>
          </a:prstGeom>
          <a:solidFill>
            <a:sysClr val="window" lastClr="FFFFFF"/>
          </a:solidFill>
          <a:ln w="12700" cap="flat" cmpd="sng" algn="ctr">
            <a:no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rPr>
              <a:t>汇报人：任强</a:t>
            </a:r>
            <a:r>
              <a:rPr kumimoji="0" lang="zh-CN" altLang="en-US" sz="1600" b="0"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rPr>
              <a:t> </a:t>
            </a:r>
            <a:endParaRPr kumimoji="0" lang="zh-CN" altLang="en-US" sz="1600" b="0"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fractur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5"/>
                                        </p:tgtEl>
                                        <p:attrNameLst>
                                          <p:attrName>ppt_y</p:attrName>
                                        </p:attrNameLst>
                                      </p:cBhvr>
                                      <p:tavLst>
                                        <p:tav tm="0">
                                          <p:val>
                                            <p:strVal val="#ppt_y"/>
                                          </p:val>
                                        </p:tav>
                                        <p:tav tm="100000">
                                          <p:val>
                                            <p:strVal val="#ppt_y"/>
                                          </p:val>
                                        </p:tav>
                                      </p:tavLst>
                                    </p:anim>
                                    <p:anim calcmode="lin" valueType="num">
                                      <p:cBhvr>
                                        <p:cTn id="9"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5"/>
                                        </p:tgtEl>
                                      </p:cBhvr>
                                    </p:animEffect>
                                  </p:childTnLst>
                                </p:cTn>
                              </p:par>
                            </p:childTnLst>
                          </p:cTn>
                        </p:par>
                        <p:par>
                          <p:cTn id="12" fill="hold">
                            <p:stCondLst>
                              <p:cond delay="899"/>
                            </p:stCondLst>
                            <p:childTnLst>
                              <p:par>
                                <p:cTn id="13" presetID="29" presetClass="entr" presetSubtype="0" fill="hold" grpId="1" nodeType="after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ppt_x</p:attrName>
                                        </p:attrNameLst>
                                      </p:cBhvr>
                                      <p:tavLst>
                                        <p:tav tm="0">
                                          <p:val>
                                            <p:strVal val="#ppt_x-.2"/>
                                          </p:val>
                                        </p:tav>
                                        <p:tav tm="100000">
                                          <p:val>
                                            <p:strVal val="#ppt_x"/>
                                          </p:val>
                                        </p:tav>
                                      </p:tavLst>
                                    </p:anim>
                                    <p:anim calcmode="lin" valueType="num">
                                      <p:cBhvr>
                                        <p:cTn id="16" dur="500" fill="hold"/>
                                        <p:tgtEl>
                                          <p:spTgt spid="16"/>
                                        </p:tgtEl>
                                        <p:attrNameLst>
                                          <p:attrName>ppt_y</p:attrName>
                                        </p:attrNameLst>
                                      </p:cBhvr>
                                      <p:tavLst>
                                        <p:tav tm="0">
                                          <p:val>
                                            <p:strVal val="#ppt_y"/>
                                          </p:val>
                                        </p:tav>
                                        <p:tav tm="100000">
                                          <p:val>
                                            <p:strVal val="#ppt_y"/>
                                          </p:val>
                                        </p:tav>
                                      </p:tavLst>
                                    </p:anim>
                                    <p:animEffect transition="in" filter="wipe(right)" prLst="gradientSize: 0.1">
                                      <p:cBhvr>
                                        <p:cTn id="17" dur="500"/>
                                        <p:tgtEl>
                                          <p:spTgt spid="16"/>
                                        </p:tgtEl>
                                      </p:cBhvr>
                                    </p:animEffect>
                                  </p:childTnLst>
                                </p:cTn>
                              </p:par>
                            </p:childTnLst>
                          </p:cTn>
                        </p:par>
                        <p:par>
                          <p:cTn id="18" fill="hold">
                            <p:stCondLst>
                              <p:cond delay="1399"/>
                            </p:stCondLst>
                            <p:childTnLst>
                              <p:par>
                                <p:cTn id="19" presetID="22" presetClass="entr" presetSubtype="2" fill="hold"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right)">
                                      <p:cBhvr>
                                        <p:cTn id="21" dur="500"/>
                                        <p:tgtEl>
                                          <p:spTgt spid="17"/>
                                        </p:tgtEl>
                                      </p:cBhvr>
                                    </p:animEffect>
                                  </p:childTnLst>
                                </p:cTn>
                              </p:par>
                            </p:childTnLst>
                          </p:cTn>
                        </p:par>
                        <p:par>
                          <p:cTn id="22" fill="hold">
                            <p:stCondLst>
                              <p:cond delay="1899"/>
                            </p:stCondLst>
                            <p:childTnLst>
                              <p:par>
                                <p:cTn id="23" presetID="22" presetClass="entr" presetSubtype="8"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left)">
                                      <p:cBhvr>
                                        <p:cTn id="2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ldLvl="0" animBg="1"/>
      <p:bldP spid="16" grpId="0"/>
      <p:bldP spid="16" grpId="1"/>
      <p:bldP spid="18"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cxnSp>
        <p:nvCxnSpPr>
          <p:cNvPr id="7" name="直接连接符 6"/>
          <p:cNvCxnSpPr/>
          <p:nvPr>
            <p:custDataLst>
              <p:tags r:id="rId2"/>
            </p:custDataLst>
          </p:nvPr>
        </p:nvCxnSpPr>
        <p:spPr>
          <a:xfrm>
            <a:off x="5277247" y="3187962"/>
            <a:ext cx="4860006"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5668630" y="2320181"/>
            <a:ext cx="4468623" cy="830997"/>
          </a:xfrm>
          <a:prstGeom prst="rect">
            <a:avLst/>
          </a:prstGeom>
        </p:spPr>
        <p:txBody>
          <a:bodyPr wrap="square" lIns="0" tIns="0" rIns="0" bIns="0">
            <a:spAutoFit/>
          </a:bodyPr>
          <a:lstStyle/>
          <a:p>
            <a:pPr lvl="0" fontAlgn="auto">
              <a:spcBef>
                <a:spcPts val="0"/>
              </a:spcBef>
              <a:spcAft>
                <a:spcPts val="0"/>
              </a:spcAft>
            </a:pPr>
            <a:r>
              <a:rPr lang="zh-CN" altLang="en-US" sz="5400" b="1" dirty="0">
                <a:solidFill>
                  <a:prstClr val="white"/>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特征及分类</a:t>
            </a:r>
            <a:endParaRPr lang="zh-CN" altLang="en-US" sz="5400" b="1" dirty="0">
              <a:solidFill>
                <a:prstClr val="white"/>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p:txBody>
      </p:sp>
      <p:cxnSp>
        <p:nvCxnSpPr>
          <p:cNvPr id="15" name="直接连接符 14"/>
          <p:cNvCxnSpPr/>
          <p:nvPr>
            <p:custDataLst>
              <p:tags r:id="rId3"/>
            </p:custDataLst>
          </p:nvPr>
        </p:nvCxnSpPr>
        <p:spPr>
          <a:xfrm>
            <a:off x="5277247" y="3187962"/>
            <a:ext cx="4860006" cy="0"/>
          </a:xfrm>
          <a:prstGeom prst="line">
            <a:avLst/>
          </a:prstGeom>
          <a:ln w="12700">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Tree>
    <p:custDataLst>
      <p:tags r:id="rId4"/>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strVal val="4*#ppt_w"/>
                                          </p:val>
                                        </p:tav>
                                        <p:tav tm="100000">
                                          <p:val>
                                            <p:strVal val="#ppt_w"/>
                                          </p:val>
                                        </p:tav>
                                      </p:tavLst>
                                    </p:anim>
                                    <p:anim calcmode="lin" valueType="num">
                                      <p:cBhvr>
                                        <p:cTn id="8"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barn(inVertical)">
                                      <p:cBhvr>
                                        <p:cTn id="1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60" name="Freeform 5"/>
          <p:cNvSpPr/>
          <p:nvPr/>
        </p:nvSpPr>
        <p:spPr bwMode="auto">
          <a:xfrm>
            <a:off x="6057106" y="2837303"/>
            <a:ext cx="1655763" cy="2333625"/>
          </a:xfrm>
          <a:custGeom>
            <a:avLst/>
            <a:gdLst>
              <a:gd name="T0" fmla="*/ 1467 w 1467"/>
              <a:gd name="T1" fmla="*/ 571 h 2068"/>
              <a:gd name="T2" fmla="*/ 1467 w 1467"/>
              <a:gd name="T3" fmla="*/ 1909 h 2068"/>
              <a:gd name="T4" fmla="*/ 1309 w 1467"/>
              <a:gd name="T5" fmla="*/ 2068 h 2068"/>
              <a:gd name="T6" fmla="*/ 724 w 1467"/>
              <a:gd name="T7" fmla="*/ 2068 h 2068"/>
              <a:gd name="T8" fmla="*/ 566 w 1467"/>
              <a:gd name="T9" fmla="*/ 1909 h 2068"/>
              <a:gd name="T10" fmla="*/ 566 w 1467"/>
              <a:gd name="T11" fmla="*/ 571 h 2068"/>
              <a:gd name="T12" fmla="*/ 566 w 1467"/>
              <a:gd name="T13" fmla="*/ 562 h 2068"/>
              <a:gd name="T14" fmla="*/ 3 w 1467"/>
              <a:gd name="T15" fmla="*/ 1 h 2068"/>
              <a:gd name="T16" fmla="*/ 0 w 1467"/>
              <a:gd name="T17" fmla="*/ 0 h 2068"/>
              <a:gd name="T18" fmla="*/ 896 w 1467"/>
              <a:gd name="T19" fmla="*/ 0 h 2068"/>
              <a:gd name="T20" fmla="*/ 1467 w 1467"/>
              <a:gd name="T21" fmla="*/ 571 h 2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67" h="2068">
                <a:moveTo>
                  <a:pt x="1467" y="571"/>
                </a:moveTo>
                <a:cubicBezTo>
                  <a:pt x="1467" y="1909"/>
                  <a:pt x="1467" y="1909"/>
                  <a:pt x="1467" y="1909"/>
                </a:cubicBezTo>
                <a:cubicBezTo>
                  <a:pt x="1467" y="1996"/>
                  <a:pt x="1396" y="2068"/>
                  <a:pt x="1309" y="2068"/>
                </a:cubicBezTo>
                <a:cubicBezTo>
                  <a:pt x="724" y="2068"/>
                  <a:pt x="724" y="2068"/>
                  <a:pt x="724" y="2068"/>
                </a:cubicBezTo>
                <a:cubicBezTo>
                  <a:pt x="637" y="2068"/>
                  <a:pt x="566" y="1996"/>
                  <a:pt x="566" y="1909"/>
                </a:cubicBezTo>
                <a:cubicBezTo>
                  <a:pt x="566" y="571"/>
                  <a:pt x="566" y="571"/>
                  <a:pt x="566" y="571"/>
                </a:cubicBezTo>
                <a:cubicBezTo>
                  <a:pt x="566" y="568"/>
                  <a:pt x="566" y="565"/>
                  <a:pt x="566" y="562"/>
                </a:cubicBezTo>
                <a:cubicBezTo>
                  <a:pt x="556" y="262"/>
                  <a:pt x="311" y="19"/>
                  <a:pt x="3" y="1"/>
                </a:cubicBezTo>
                <a:cubicBezTo>
                  <a:pt x="2" y="1"/>
                  <a:pt x="1" y="0"/>
                  <a:pt x="0" y="0"/>
                </a:cubicBezTo>
                <a:cubicBezTo>
                  <a:pt x="896" y="0"/>
                  <a:pt x="896" y="0"/>
                  <a:pt x="896" y="0"/>
                </a:cubicBezTo>
                <a:cubicBezTo>
                  <a:pt x="1211" y="0"/>
                  <a:pt x="1467" y="256"/>
                  <a:pt x="1467" y="571"/>
                </a:cubicBezTo>
                <a:close/>
              </a:path>
            </a:pathLst>
          </a:cu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61" name="Freeform 6"/>
          <p:cNvSpPr/>
          <p:nvPr/>
        </p:nvSpPr>
        <p:spPr bwMode="auto">
          <a:xfrm>
            <a:off x="5366546" y="1799078"/>
            <a:ext cx="2332039" cy="1655763"/>
          </a:xfrm>
          <a:custGeom>
            <a:avLst/>
            <a:gdLst>
              <a:gd name="T0" fmla="*/ 571 w 2067"/>
              <a:gd name="T1" fmla="*/ 0 h 1468"/>
              <a:gd name="T2" fmla="*/ 1909 w 2067"/>
              <a:gd name="T3" fmla="*/ 0 h 1468"/>
              <a:gd name="T4" fmla="*/ 2067 w 2067"/>
              <a:gd name="T5" fmla="*/ 159 h 1468"/>
              <a:gd name="T6" fmla="*/ 2067 w 2067"/>
              <a:gd name="T7" fmla="*/ 743 h 1468"/>
              <a:gd name="T8" fmla="*/ 1909 w 2067"/>
              <a:gd name="T9" fmla="*/ 902 h 1468"/>
              <a:gd name="T10" fmla="*/ 571 w 2067"/>
              <a:gd name="T11" fmla="*/ 902 h 1468"/>
              <a:gd name="T12" fmla="*/ 562 w 2067"/>
              <a:gd name="T13" fmla="*/ 902 h 1468"/>
              <a:gd name="T14" fmla="*/ 1 w 2067"/>
              <a:gd name="T15" fmla="*/ 1464 h 1468"/>
              <a:gd name="T16" fmla="*/ 0 w 2067"/>
              <a:gd name="T17" fmla="*/ 1468 h 1468"/>
              <a:gd name="T18" fmla="*/ 0 w 2067"/>
              <a:gd name="T19" fmla="*/ 571 h 1468"/>
              <a:gd name="T20" fmla="*/ 571 w 2067"/>
              <a:gd name="T21" fmla="*/ 0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7" h="1468">
                <a:moveTo>
                  <a:pt x="571" y="0"/>
                </a:moveTo>
                <a:cubicBezTo>
                  <a:pt x="1909" y="0"/>
                  <a:pt x="1909" y="0"/>
                  <a:pt x="1909" y="0"/>
                </a:cubicBezTo>
                <a:cubicBezTo>
                  <a:pt x="1996" y="0"/>
                  <a:pt x="2067" y="71"/>
                  <a:pt x="2067" y="159"/>
                </a:cubicBezTo>
                <a:cubicBezTo>
                  <a:pt x="2067" y="743"/>
                  <a:pt x="2067" y="743"/>
                  <a:pt x="2067" y="743"/>
                </a:cubicBezTo>
                <a:cubicBezTo>
                  <a:pt x="2067" y="831"/>
                  <a:pt x="1996" y="902"/>
                  <a:pt x="1909" y="902"/>
                </a:cubicBezTo>
                <a:cubicBezTo>
                  <a:pt x="571" y="902"/>
                  <a:pt x="571" y="902"/>
                  <a:pt x="571" y="902"/>
                </a:cubicBezTo>
                <a:cubicBezTo>
                  <a:pt x="568" y="902"/>
                  <a:pt x="565" y="902"/>
                  <a:pt x="562" y="902"/>
                </a:cubicBezTo>
                <a:cubicBezTo>
                  <a:pt x="261" y="911"/>
                  <a:pt x="19" y="1156"/>
                  <a:pt x="1" y="1464"/>
                </a:cubicBezTo>
                <a:cubicBezTo>
                  <a:pt x="0" y="1465"/>
                  <a:pt x="0" y="1467"/>
                  <a:pt x="0" y="1468"/>
                </a:cubicBezTo>
                <a:cubicBezTo>
                  <a:pt x="0" y="571"/>
                  <a:pt x="0" y="571"/>
                  <a:pt x="0" y="571"/>
                </a:cubicBezTo>
                <a:cubicBezTo>
                  <a:pt x="0" y="256"/>
                  <a:pt x="256" y="0"/>
                  <a:pt x="571" y="0"/>
                </a:cubicBez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62" name="Freeform 7"/>
          <p:cNvSpPr/>
          <p:nvPr/>
        </p:nvSpPr>
        <p:spPr bwMode="auto">
          <a:xfrm>
            <a:off x="4326733" y="1813362"/>
            <a:ext cx="1655763" cy="2332038"/>
          </a:xfrm>
          <a:custGeom>
            <a:avLst/>
            <a:gdLst>
              <a:gd name="T0" fmla="*/ 0 w 1467"/>
              <a:gd name="T1" fmla="*/ 1497 h 2068"/>
              <a:gd name="T2" fmla="*/ 0 w 1467"/>
              <a:gd name="T3" fmla="*/ 159 h 2068"/>
              <a:gd name="T4" fmla="*/ 158 w 1467"/>
              <a:gd name="T5" fmla="*/ 0 h 2068"/>
              <a:gd name="T6" fmla="*/ 743 w 1467"/>
              <a:gd name="T7" fmla="*/ 0 h 2068"/>
              <a:gd name="T8" fmla="*/ 901 w 1467"/>
              <a:gd name="T9" fmla="*/ 159 h 2068"/>
              <a:gd name="T10" fmla="*/ 901 w 1467"/>
              <a:gd name="T11" fmla="*/ 1497 h 2068"/>
              <a:gd name="T12" fmla="*/ 902 w 1467"/>
              <a:gd name="T13" fmla="*/ 1506 h 2068"/>
              <a:gd name="T14" fmla="*/ 1464 w 1467"/>
              <a:gd name="T15" fmla="*/ 2067 h 2068"/>
              <a:gd name="T16" fmla="*/ 1467 w 1467"/>
              <a:gd name="T17" fmla="*/ 2068 h 2068"/>
              <a:gd name="T18" fmla="*/ 571 w 1467"/>
              <a:gd name="T19" fmla="*/ 2068 h 2068"/>
              <a:gd name="T20" fmla="*/ 0 w 1467"/>
              <a:gd name="T21" fmla="*/ 1497 h 2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67" h="2068">
                <a:moveTo>
                  <a:pt x="0" y="1497"/>
                </a:moveTo>
                <a:cubicBezTo>
                  <a:pt x="0" y="159"/>
                  <a:pt x="0" y="159"/>
                  <a:pt x="0" y="159"/>
                </a:cubicBezTo>
                <a:cubicBezTo>
                  <a:pt x="0" y="72"/>
                  <a:pt x="71" y="0"/>
                  <a:pt x="158" y="0"/>
                </a:cubicBezTo>
                <a:cubicBezTo>
                  <a:pt x="743" y="0"/>
                  <a:pt x="743" y="0"/>
                  <a:pt x="743" y="0"/>
                </a:cubicBezTo>
                <a:cubicBezTo>
                  <a:pt x="830" y="0"/>
                  <a:pt x="901" y="72"/>
                  <a:pt x="901" y="159"/>
                </a:cubicBezTo>
                <a:cubicBezTo>
                  <a:pt x="901" y="1497"/>
                  <a:pt x="901" y="1497"/>
                  <a:pt x="901" y="1497"/>
                </a:cubicBezTo>
                <a:cubicBezTo>
                  <a:pt x="901" y="1500"/>
                  <a:pt x="901" y="1503"/>
                  <a:pt x="902" y="1506"/>
                </a:cubicBezTo>
                <a:cubicBezTo>
                  <a:pt x="911" y="1806"/>
                  <a:pt x="1156" y="2049"/>
                  <a:pt x="1464" y="2067"/>
                </a:cubicBezTo>
                <a:cubicBezTo>
                  <a:pt x="1465" y="2067"/>
                  <a:pt x="1466" y="2068"/>
                  <a:pt x="1467" y="2068"/>
                </a:cubicBezTo>
                <a:cubicBezTo>
                  <a:pt x="571" y="2068"/>
                  <a:pt x="571" y="2068"/>
                  <a:pt x="571" y="2068"/>
                </a:cubicBezTo>
                <a:cubicBezTo>
                  <a:pt x="256" y="2068"/>
                  <a:pt x="0" y="1812"/>
                  <a:pt x="0" y="1497"/>
                </a:cubicBezTo>
                <a:close/>
              </a:path>
            </a:pathLst>
          </a:cu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63" name="Freeform 8"/>
          <p:cNvSpPr/>
          <p:nvPr/>
        </p:nvSpPr>
        <p:spPr bwMode="auto">
          <a:xfrm>
            <a:off x="4342607" y="3529453"/>
            <a:ext cx="2332039" cy="1655763"/>
          </a:xfrm>
          <a:custGeom>
            <a:avLst/>
            <a:gdLst>
              <a:gd name="T0" fmla="*/ 1497 w 2068"/>
              <a:gd name="T1" fmla="*/ 1468 h 1468"/>
              <a:gd name="T2" fmla="*/ 158 w 2068"/>
              <a:gd name="T3" fmla="*/ 1468 h 1468"/>
              <a:gd name="T4" fmla="*/ 0 w 2068"/>
              <a:gd name="T5" fmla="*/ 1309 h 1468"/>
              <a:gd name="T6" fmla="*/ 0 w 2068"/>
              <a:gd name="T7" fmla="*/ 725 h 1468"/>
              <a:gd name="T8" fmla="*/ 158 w 2068"/>
              <a:gd name="T9" fmla="*/ 566 h 1468"/>
              <a:gd name="T10" fmla="*/ 1497 w 2068"/>
              <a:gd name="T11" fmla="*/ 566 h 1468"/>
              <a:gd name="T12" fmla="*/ 1506 w 2068"/>
              <a:gd name="T13" fmla="*/ 566 h 1468"/>
              <a:gd name="T14" fmla="*/ 2067 w 2068"/>
              <a:gd name="T15" fmla="*/ 4 h 1468"/>
              <a:gd name="T16" fmla="*/ 2068 w 2068"/>
              <a:gd name="T17" fmla="*/ 0 h 1468"/>
              <a:gd name="T18" fmla="*/ 2068 w 2068"/>
              <a:gd name="T19" fmla="*/ 897 h 1468"/>
              <a:gd name="T20" fmla="*/ 1497 w 2068"/>
              <a:gd name="T21" fmla="*/ 1468 h 1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8" h="1468">
                <a:moveTo>
                  <a:pt x="1497" y="1468"/>
                </a:moveTo>
                <a:cubicBezTo>
                  <a:pt x="158" y="1468"/>
                  <a:pt x="158" y="1468"/>
                  <a:pt x="158" y="1468"/>
                </a:cubicBezTo>
                <a:cubicBezTo>
                  <a:pt x="71" y="1468"/>
                  <a:pt x="0" y="1397"/>
                  <a:pt x="0" y="1309"/>
                </a:cubicBezTo>
                <a:cubicBezTo>
                  <a:pt x="0" y="725"/>
                  <a:pt x="0" y="725"/>
                  <a:pt x="0" y="725"/>
                </a:cubicBezTo>
                <a:cubicBezTo>
                  <a:pt x="0" y="637"/>
                  <a:pt x="71" y="566"/>
                  <a:pt x="158" y="566"/>
                </a:cubicBezTo>
                <a:cubicBezTo>
                  <a:pt x="1497" y="566"/>
                  <a:pt x="1497" y="566"/>
                  <a:pt x="1497" y="566"/>
                </a:cubicBezTo>
                <a:cubicBezTo>
                  <a:pt x="1500" y="566"/>
                  <a:pt x="1503" y="566"/>
                  <a:pt x="1506" y="566"/>
                </a:cubicBezTo>
                <a:cubicBezTo>
                  <a:pt x="1806" y="557"/>
                  <a:pt x="2049" y="312"/>
                  <a:pt x="2067" y="4"/>
                </a:cubicBezTo>
                <a:cubicBezTo>
                  <a:pt x="2067" y="3"/>
                  <a:pt x="2067" y="1"/>
                  <a:pt x="2068" y="0"/>
                </a:cubicBezTo>
                <a:cubicBezTo>
                  <a:pt x="2068" y="897"/>
                  <a:pt x="2068" y="897"/>
                  <a:pt x="2068" y="897"/>
                </a:cubicBezTo>
                <a:cubicBezTo>
                  <a:pt x="2068" y="1212"/>
                  <a:pt x="1811" y="1468"/>
                  <a:pt x="1497" y="1468"/>
                </a:cubicBez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grpSp>
        <p:nvGrpSpPr>
          <p:cNvPr id="64" name="组合 63"/>
          <p:cNvGrpSpPr/>
          <p:nvPr/>
        </p:nvGrpSpPr>
        <p:grpSpPr>
          <a:xfrm>
            <a:off x="4682331" y="2047174"/>
            <a:ext cx="328613" cy="431800"/>
            <a:chOff x="10712451" y="2055813"/>
            <a:chExt cx="328613" cy="431800"/>
          </a:xfrm>
          <a:solidFill>
            <a:sysClr val="window" lastClr="FFFFFF"/>
          </a:solidFill>
        </p:grpSpPr>
        <p:sp>
          <p:nvSpPr>
            <p:cNvPr id="65" name="Freeform 255"/>
            <p:cNvSpPr>
              <a:spLocks noEditPoints="1"/>
            </p:cNvSpPr>
            <p:nvPr/>
          </p:nvSpPr>
          <p:spPr bwMode="auto">
            <a:xfrm>
              <a:off x="10712451" y="2055813"/>
              <a:ext cx="328613" cy="431800"/>
            </a:xfrm>
            <a:custGeom>
              <a:avLst/>
              <a:gdLst>
                <a:gd name="T0" fmla="*/ 6 w 104"/>
                <a:gd name="T1" fmla="*/ 0 h 136"/>
                <a:gd name="T2" fmla="*/ 0 w 104"/>
                <a:gd name="T3" fmla="*/ 130 h 136"/>
                <a:gd name="T4" fmla="*/ 98 w 104"/>
                <a:gd name="T5" fmla="*/ 136 h 136"/>
                <a:gd name="T6" fmla="*/ 104 w 104"/>
                <a:gd name="T7" fmla="*/ 6 h 136"/>
                <a:gd name="T8" fmla="*/ 35 w 104"/>
                <a:gd name="T9" fmla="*/ 112 h 136"/>
                <a:gd name="T10" fmla="*/ 21 w 104"/>
                <a:gd name="T11" fmla="*/ 115 h 136"/>
                <a:gd name="T12" fmla="*/ 18 w 104"/>
                <a:gd name="T13" fmla="*/ 105 h 136"/>
                <a:gd name="T14" fmla="*/ 32 w 104"/>
                <a:gd name="T15" fmla="*/ 102 h 136"/>
                <a:gd name="T16" fmla="*/ 35 w 104"/>
                <a:gd name="T17" fmla="*/ 112 h 136"/>
                <a:gd name="T18" fmla="*/ 32 w 104"/>
                <a:gd name="T19" fmla="*/ 95 h 136"/>
                <a:gd name="T20" fmla="*/ 18 w 104"/>
                <a:gd name="T21" fmla="*/ 92 h 136"/>
                <a:gd name="T22" fmla="*/ 21 w 104"/>
                <a:gd name="T23" fmla="*/ 82 h 136"/>
                <a:gd name="T24" fmla="*/ 35 w 104"/>
                <a:gd name="T25" fmla="*/ 85 h 136"/>
                <a:gd name="T26" fmla="*/ 35 w 104"/>
                <a:gd name="T27" fmla="*/ 72 h 136"/>
                <a:gd name="T28" fmla="*/ 21 w 104"/>
                <a:gd name="T29" fmla="*/ 74 h 136"/>
                <a:gd name="T30" fmla="*/ 18 w 104"/>
                <a:gd name="T31" fmla="*/ 64 h 136"/>
                <a:gd name="T32" fmla="*/ 32 w 104"/>
                <a:gd name="T33" fmla="*/ 61 h 136"/>
                <a:gd name="T34" fmla="*/ 35 w 104"/>
                <a:gd name="T35" fmla="*/ 72 h 136"/>
                <a:gd name="T36" fmla="*/ 58 w 104"/>
                <a:gd name="T37" fmla="*/ 115 h 136"/>
                <a:gd name="T38" fmla="*/ 43 w 104"/>
                <a:gd name="T39" fmla="*/ 112 h 136"/>
                <a:gd name="T40" fmla="*/ 47 w 104"/>
                <a:gd name="T41" fmla="*/ 102 h 136"/>
                <a:gd name="T42" fmla="*/ 61 w 104"/>
                <a:gd name="T43" fmla="*/ 105 h 136"/>
                <a:gd name="T44" fmla="*/ 61 w 104"/>
                <a:gd name="T45" fmla="*/ 92 h 136"/>
                <a:gd name="T46" fmla="*/ 47 w 104"/>
                <a:gd name="T47" fmla="*/ 95 h 136"/>
                <a:gd name="T48" fmla="*/ 43 w 104"/>
                <a:gd name="T49" fmla="*/ 85 h 136"/>
                <a:gd name="T50" fmla="*/ 58 w 104"/>
                <a:gd name="T51" fmla="*/ 82 h 136"/>
                <a:gd name="T52" fmla="*/ 61 w 104"/>
                <a:gd name="T53" fmla="*/ 92 h 136"/>
                <a:gd name="T54" fmla="*/ 58 w 104"/>
                <a:gd name="T55" fmla="*/ 74 h 136"/>
                <a:gd name="T56" fmla="*/ 43 w 104"/>
                <a:gd name="T57" fmla="*/ 72 h 136"/>
                <a:gd name="T58" fmla="*/ 47 w 104"/>
                <a:gd name="T59" fmla="*/ 61 h 136"/>
                <a:gd name="T60" fmla="*/ 61 w 104"/>
                <a:gd name="T61" fmla="*/ 64 h 136"/>
                <a:gd name="T62" fmla="*/ 86 w 104"/>
                <a:gd name="T63" fmla="*/ 112 h 136"/>
                <a:gd name="T64" fmla="*/ 72 w 104"/>
                <a:gd name="T65" fmla="*/ 115 h 136"/>
                <a:gd name="T66" fmla="*/ 69 w 104"/>
                <a:gd name="T67" fmla="*/ 104 h 136"/>
                <a:gd name="T68" fmla="*/ 83 w 104"/>
                <a:gd name="T69" fmla="*/ 102 h 136"/>
                <a:gd name="T70" fmla="*/ 86 w 104"/>
                <a:gd name="T71" fmla="*/ 112 h 136"/>
                <a:gd name="T72" fmla="*/ 83 w 104"/>
                <a:gd name="T73" fmla="*/ 95 h 136"/>
                <a:gd name="T74" fmla="*/ 69 w 104"/>
                <a:gd name="T75" fmla="*/ 92 h 136"/>
                <a:gd name="T76" fmla="*/ 72 w 104"/>
                <a:gd name="T77" fmla="*/ 82 h 136"/>
                <a:gd name="T78" fmla="*/ 86 w 104"/>
                <a:gd name="T79" fmla="*/ 84 h 136"/>
                <a:gd name="T80" fmla="*/ 86 w 104"/>
                <a:gd name="T81" fmla="*/ 72 h 136"/>
                <a:gd name="T82" fmla="*/ 72 w 104"/>
                <a:gd name="T83" fmla="*/ 74 h 136"/>
                <a:gd name="T84" fmla="*/ 69 w 104"/>
                <a:gd name="T85" fmla="*/ 64 h 136"/>
                <a:gd name="T86" fmla="*/ 83 w 104"/>
                <a:gd name="T87" fmla="*/ 61 h 136"/>
                <a:gd name="T88" fmla="*/ 86 w 104"/>
                <a:gd name="T89" fmla="*/ 72 h 136"/>
                <a:gd name="T90" fmla="*/ 71 w 104"/>
                <a:gd name="T91" fmla="*/ 48 h 136"/>
                <a:gd name="T92" fmla="*/ 71 w 104"/>
                <a:gd name="T93" fmla="*/ 39 h 136"/>
                <a:gd name="T94" fmla="*/ 90 w 104"/>
                <a:gd name="T95" fmla="*/ 43 h 136"/>
                <a:gd name="T96" fmla="*/ 94 w 104"/>
                <a:gd name="T97" fmla="*/ 27 h 136"/>
                <a:gd name="T98" fmla="*/ 14 w 104"/>
                <a:gd name="T99" fmla="*/ 32 h 136"/>
                <a:gd name="T100" fmla="*/ 10 w 104"/>
                <a:gd name="T101" fmla="*/ 16 h 136"/>
                <a:gd name="T102" fmla="*/ 90 w 104"/>
                <a:gd name="T103" fmla="*/ 12 h 136"/>
                <a:gd name="T104" fmla="*/ 94 w 104"/>
                <a:gd name="T105" fmla="*/ 27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4" h="136">
                  <a:moveTo>
                    <a:pt x="98" y="0"/>
                  </a:moveTo>
                  <a:cubicBezTo>
                    <a:pt x="6" y="0"/>
                    <a:pt x="6" y="0"/>
                    <a:pt x="6" y="0"/>
                  </a:cubicBezTo>
                  <a:cubicBezTo>
                    <a:pt x="3" y="0"/>
                    <a:pt x="0" y="3"/>
                    <a:pt x="0" y="6"/>
                  </a:cubicBezTo>
                  <a:cubicBezTo>
                    <a:pt x="0" y="130"/>
                    <a:pt x="0" y="130"/>
                    <a:pt x="0" y="130"/>
                  </a:cubicBezTo>
                  <a:cubicBezTo>
                    <a:pt x="0" y="133"/>
                    <a:pt x="3" y="136"/>
                    <a:pt x="6" y="136"/>
                  </a:cubicBezTo>
                  <a:cubicBezTo>
                    <a:pt x="98" y="136"/>
                    <a:pt x="98" y="136"/>
                    <a:pt x="98" y="136"/>
                  </a:cubicBezTo>
                  <a:cubicBezTo>
                    <a:pt x="101" y="136"/>
                    <a:pt x="104" y="133"/>
                    <a:pt x="104" y="130"/>
                  </a:cubicBezTo>
                  <a:cubicBezTo>
                    <a:pt x="104" y="6"/>
                    <a:pt x="104" y="6"/>
                    <a:pt x="104" y="6"/>
                  </a:cubicBezTo>
                  <a:cubicBezTo>
                    <a:pt x="104" y="3"/>
                    <a:pt x="101" y="0"/>
                    <a:pt x="98" y="0"/>
                  </a:cubicBezTo>
                  <a:close/>
                  <a:moveTo>
                    <a:pt x="35" y="112"/>
                  </a:moveTo>
                  <a:cubicBezTo>
                    <a:pt x="35" y="114"/>
                    <a:pt x="34" y="115"/>
                    <a:pt x="32" y="115"/>
                  </a:cubicBezTo>
                  <a:cubicBezTo>
                    <a:pt x="21" y="115"/>
                    <a:pt x="21" y="115"/>
                    <a:pt x="21" y="115"/>
                  </a:cubicBezTo>
                  <a:cubicBezTo>
                    <a:pt x="19" y="115"/>
                    <a:pt x="18" y="114"/>
                    <a:pt x="18" y="112"/>
                  </a:cubicBezTo>
                  <a:cubicBezTo>
                    <a:pt x="18" y="105"/>
                    <a:pt x="18" y="105"/>
                    <a:pt x="18" y="105"/>
                  </a:cubicBezTo>
                  <a:cubicBezTo>
                    <a:pt x="18" y="103"/>
                    <a:pt x="19" y="102"/>
                    <a:pt x="21" y="102"/>
                  </a:cubicBezTo>
                  <a:cubicBezTo>
                    <a:pt x="32" y="102"/>
                    <a:pt x="32" y="102"/>
                    <a:pt x="32" y="102"/>
                  </a:cubicBezTo>
                  <a:cubicBezTo>
                    <a:pt x="34" y="102"/>
                    <a:pt x="35" y="103"/>
                    <a:pt x="35" y="105"/>
                  </a:cubicBezTo>
                  <a:lnTo>
                    <a:pt x="35" y="112"/>
                  </a:lnTo>
                  <a:close/>
                  <a:moveTo>
                    <a:pt x="35" y="92"/>
                  </a:moveTo>
                  <a:cubicBezTo>
                    <a:pt x="35" y="94"/>
                    <a:pt x="34" y="95"/>
                    <a:pt x="32" y="95"/>
                  </a:cubicBezTo>
                  <a:cubicBezTo>
                    <a:pt x="21" y="95"/>
                    <a:pt x="21" y="95"/>
                    <a:pt x="21" y="95"/>
                  </a:cubicBezTo>
                  <a:cubicBezTo>
                    <a:pt x="19" y="95"/>
                    <a:pt x="18" y="94"/>
                    <a:pt x="18" y="92"/>
                  </a:cubicBezTo>
                  <a:cubicBezTo>
                    <a:pt x="18" y="85"/>
                    <a:pt x="18" y="85"/>
                    <a:pt x="18" y="85"/>
                  </a:cubicBezTo>
                  <a:cubicBezTo>
                    <a:pt x="18" y="83"/>
                    <a:pt x="19" y="82"/>
                    <a:pt x="21" y="82"/>
                  </a:cubicBezTo>
                  <a:cubicBezTo>
                    <a:pt x="32" y="82"/>
                    <a:pt x="32" y="82"/>
                    <a:pt x="32" y="82"/>
                  </a:cubicBezTo>
                  <a:cubicBezTo>
                    <a:pt x="34" y="82"/>
                    <a:pt x="35" y="83"/>
                    <a:pt x="35" y="85"/>
                  </a:cubicBezTo>
                  <a:lnTo>
                    <a:pt x="35" y="92"/>
                  </a:lnTo>
                  <a:close/>
                  <a:moveTo>
                    <a:pt x="35" y="72"/>
                  </a:moveTo>
                  <a:cubicBezTo>
                    <a:pt x="35" y="73"/>
                    <a:pt x="34" y="74"/>
                    <a:pt x="32" y="74"/>
                  </a:cubicBezTo>
                  <a:cubicBezTo>
                    <a:pt x="21" y="74"/>
                    <a:pt x="21" y="74"/>
                    <a:pt x="21" y="74"/>
                  </a:cubicBezTo>
                  <a:cubicBezTo>
                    <a:pt x="19" y="74"/>
                    <a:pt x="18" y="73"/>
                    <a:pt x="18" y="72"/>
                  </a:cubicBezTo>
                  <a:cubicBezTo>
                    <a:pt x="18" y="64"/>
                    <a:pt x="18" y="64"/>
                    <a:pt x="18" y="64"/>
                  </a:cubicBezTo>
                  <a:cubicBezTo>
                    <a:pt x="18" y="62"/>
                    <a:pt x="19" y="61"/>
                    <a:pt x="21" y="61"/>
                  </a:cubicBezTo>
                  <a:cubicBezTo>
                    <a:pt x="32" y="61"/>
                    <a:pt x="32" y="61"/>
                    <a:pt x="32" y="61"/>
                  </a:cubicBezTo>
                  <a:cubicBezTo>
                    <a:pt x="34" y="61"/>
                    <a:pt x="35" y="62"/>
                    <a:pt x="35" y="64"/>
                  </a:cubicBezTo>
                  <a:lnTo>
                    <a:pt x="35" y="72"/>
                  </a:lnTo>
                  <a:close/>
                  <a:moveTo>
                    <a:pt x="61" y="112"/>
                  </a:moveTo>
                  <a:cubicBezTo>
                    <a:pt x="61" y="114"/>
                    <a:pt x="59" y="115"/>
                    <a:pt x="58" y="115"/>
                  </a:cubicBezTo>
                  <a:cubicBezTo>
                    <a:pt x="47" y="115"/>
                    <a:pt x="47" y="115"/>
                    <a:pt x="47" y="115"/>
                  </a:cubicBezTo>
                  <a:cubicBezTo>
                    <a:pt x="45" y="115"/>
                    <a:pt x="43" y="114"/>
                    <a:pt x="43" y="112"/>
                  </a:cubicBezTo>
                  <a:cubicBezTo>
                    <a:pt x="43" y="105"/>
                    <a:pt x="43" y="105"/>
                    <a:pt x="43" y="105"/>
                  </a:cubicBezTo>
                  <a:cubicBezTo>
                    <a:pt x="43" y="103"/>
                    <a:pt x="45" y="102"/>
                    <a:pt x="47" y="102"/>
                  </a:cubicBezTo>
                  <a:cubicBezTo>
                    <a:pt x="58" y="102"/>
                    <a:pt x="58" y="102"/>
                    <a:pt x="58" y="102"/>
                  </a:cubicBezTo>
                  <a:cubicBezTo>
                    <a:pt x="59" y="102"/>
                    <a:pt x="61" y="103"/>
                    <a:pt x="61" y="105"/>
                  </a:cubicBezTo>
                  <a:lnTo>
                    <a:pt x="61" y="112"/>
                  </a:lnTo>
                  <a:close/>
                  <a:moveTo>
                    <a:pt x="61" y="92"/>
                  </a:moveTo>
                  <a:cubicBezTo>
                    <a:pt x="61" y="94"/>
                    <a:pt x="59" y="95"/>
                    <a:pt x="58" y="95"/>
                  </a:cubicBezTo>
                  <a:cubicBezTo>
                    <a:pt x="47" y="95"/>
                    <a:pt x="47" y="95"/>
                    <a:pt x="47" y="95"/>
                  </a:cubicBezTo>
                  <a:cubicBezTo>
                    <a:pt x="45" y="95"/>
                    <a:pt x="43" y="94"/>
                    <a:pt x="43" y="92"/>
                  </a:cubicBezTo>
                  <a:cubicBezTo>
                    <a:pt x="43" y="85"/>
                    <a:pt x="43" y="85"/>
                    <a:pt x="43" y="85"/>
                  </a:cubicBezTo>
                  <a:cubicBezTo>
                    <a:pt x="43" y="83"/>
                    <a:pt x="45" y="82"/>
                    <a:pt x="47" y="82"/>
                  </a:cubicBezTo>
                  <a:cubicBezTo>
                    <a:pt x="58" y="82"/>
                    <a:pt x="58" y="82"/>
                    <a:pt x="58" y="82"/>
                  </a:cubicBezTo>
                  <a:cubicBezTo>
                    <a:pt x="59" y="82"/>
                    <a:pt x="61" y="83"/>
                    <a:pt x="61" y="85"/>
                  </a:cubicBezTo>
                  <a:lnTo>
                    <a:pt x="61" y="92"/>
                  </a:lnTo>
                  <a:close/>
                  <a:moveTo>
                    <a:pt x="61" y="72"/>
                  </a:moveTo>
                  <a:cubicBezTo>
                    <a:pt x="61" y="73"/>
                    <a:pt x="59" y="74"/>
                    <a:pt x="58" y="74"/>
                  </a:cubicBezTo>
                  <a:cubicBezTo>
                    <a:pt x="47" y="74"/>
                    <a:pt x="47" y="74"/>
                    <a:pt x="47" y="74"/>
                  </a:cubicBezTo>
                  <a:cubicBezTo>
                    <a:pt x="45" y="74"/>
                    <a:pt x="43" y="73"/>
                    <a:pt x="43" y="72"/>
                  </a:cubicBezTo>
                  <a:cubicBezTo>
                    <a:pt x="43" y="64"/>
                    <a:pt x="43" y="64"/>
                    <a:pt x="43" y="64"/>
                  </a:cubicBezTo>
                  <a:cubicBezTo>
                    <a:pt x="43" y="62"/>
                    <a:pt x="45" y="61"/>
                    <a:pt x="47" y="61"/>
                  </a:cubicBezTo>
                  <a:cubicBezTo>
                    <a:pt x="58" y="61"/>
                    <a:pt x="58" y="61"/>
                    <a:pt x="58" y="61"/>
                  </a:cubicBezTo>
                  <a:cubicBezTo>
                    <a:pt x="59" y="61"/>
                    <a:pt x="61" y="62"/>
                    <a:pt x="61" y="64"/>
                  </a:cubicBezTo>
                  <a:lnTo>
                    <a:pt x="61" y="72"/>
                  </a:lnTo>
                  <a:close/>
                  <a:moveTo>
                    <a:pt x="86" y="112"/>
                  </a:moveTo>
                  <a:cubicBezTo>
                    <a:pt x="86" y="114"/>
                    <a:pt x="85" y="115"/>
                    <a:pt x="83" y="115"/>
                  </a:cubicBezTo>
                  <a:cubicBezTo>
                    <a:pt x="72" y="115"/>
                    <a:pt x="72" y="115"/>
                    <a:pt x="72" y="115"/>
                  </a:cubicBezTo>
                  <a:cubicBezTo>
                    <a:pt x="70" y="115"/>
                    <a:pt x="69" y="114"/>
                    <a:pt x="69" y="112"/>
                  </a:cubicBezTo>
                  <a:cubicBezTo>
                    <a:pt x="69" y="104"/>
                    <a:pt x="69" y="104"/>
                    <a:pt x="69" y="104"/>
                  </a:cubicBezTo>
                  <a:cubicBezTo>
                    <a:pt x="69" y="103"/>
                    <a:pt x="70" y="102"/>
                    <a:pt x="72" y="102"/>
                  </a:cubicBezTo>
                  <a:cubicBezTo>
                    <a:pt x="83" y="102"/>
                    <a:pt x="83" y="102"/>
                    <a:pt x="83" y="102"/>
                  </a:cubicBezTo>
                  <a:cubicBezTo>
                    <a:pt x="85" y="102"/>
                    <a:pt x="86" y="103"/>
                    <a:pt x="86" y="104"/>
                  </a:cubicBezTo>
                  <a:lnTo>
                    <a:pt x="86" y="112"/>
                  </a:lnTo>
                  <a:close/>
                  <a:moveTo>
                    <a:pt x="86" y="92"/>
                  </a:moveTo>
                  <a:cubicBezTo>
                    <a:pt x="86" y="94"/>
                    <a:pt x="85" y="95"/>
                    <a:pt x="83" y="95"/>
                  </a:cubicBezTo>
                  <a:cubicBezTo>
                    <a:pt x="72" y="95"/>
                    <a:pt x="72" y="95"/>
                    <a:pt x="72" y="95"/>
                  </a:cubicBezTo>
                  <a:cubicBezTo>
                    <a:pt x="70" y="95"/>
                    <a:pt x="69" y="94"/>
                    <a:pt x="69" y="92"/>
                  </a:cubicBezTo>
                  <a:cubicBezTo>
                    <a:pt x="69" y="84"/>
                    <a:pt x="69" y="84"/>
                    <a:pt x="69" y="84"/>
                  </a:cubicBezTo>
                  <a:cubicBezTo>
                    <a:pt x="69" y="83"/>
                    <a:pt x="70" y="82"/>
                    <a:pt x="72" y="82"/>
                  </a:cubicBezTo>
                  <a:cubicBezTo>
                    <a:pt x="83" y="82"/>
                    <a:pt x="83" y="82"/>
                    <a:pt x="83" y="82"/>
                  </a:cubicBezTo>
                  <a:cubicBezTo>
                    <a:pt x="85" y="82"/>
                    <a:pt x="86" y="83"/>
                    <a:pt x="86" y="84"/>
                  </a:cubicBezTo>
                  <a:lnTo>
                    <a:pt x="86" y="92"/>
                  </a:lnTo>
                  <a:close/>
                  <a:moveTo>
                    <a:pt x="86" y="72"/>
                  </a:moveTo>
                  <a:cubicBezTo>
                    <a:pt x="86" y="73"/>
                    <a:pt x="85" y="74"/>
                    <a:pt x="83" y="74"/>
                  </a:cubicBezTo>
                  <a:cubicBezTo>
                    <a:pt x="72" y="74"/>
                    <a:pt x="72" y="74"/>
                    <a:pt x="72" y="74"/>
                  </a:cubicBezTo>
                  <a:cubicBezTo>
                    <a:pt x="70" y="74"/>
                    <a:pt x="69" y="73"/>
                    <a:pt x="69" y="72"/>
                  </a:cubicBezTo>
                  <a:cubicBezTo>
                    <a:pt x="69" y="64"/>
                    <a:pt x="69" y="64"/>
                    <a:pt x="69" y="64"/>
                  </a:cubicBezTo>
                  <a:cubicBezTo>
                    <a:pt x="69" y="62"/>
                    <a:pt x="70" y="61"/>
                    <a:pt x="72" y="61"/>
                  </a:cubicBezTo>
                  <a:cubicBezTo>
                    <a:pt x="83" y="61"/>
                    <a:pt x="83" y="61"/>
                    <a:pt x="83" y="61"/>
                  </a:cubicBezTo>
                  <a:cubicBezTo>
                    <a:pt x="85" y="61"/>
                    <a:pt x="86" y="62"/>
                    <a:pt x="86" y="64"/>
                  </a:cubicBezTo>
                  <a:lnTo>
                    <a:pt x="86" y="72"/>
                  </a:lnTo>
                  <a:close/>
                  <a:moveTo>
                    <a:pt x="87" y="48"/>
                  </a:moveTo>
                  <a:cubicBezTo>
                    <a:pt x="71" y="48"/>
                    <a:pt x="71" y="48"/>
                    <a:pt x="71" y="48"/>
                  </a:cubicBezTo>
                  <a:cubicBezTo>
                    <a:pt x="70" y="48"/>
                    <a:pt x="68" y="46"/>
                    <a:pt x="68" y="43"/>
                  </a:cubicBezTo>
                  <a:cubicBezTo>
                    <a:pt x="68" y="41"/>
                    <a:pt x="70" y="39"/>
                    <a:pt x="71" y="39"/>
                  </a:cubicBezTo>
                  <a:cubicBezTo>
                    <a:pt x="87" y="39"/>
                    <a:pt x="87" y="39"/>
                    <a:pt x="87" y="39"/>
                  </a:cubicBezTo>
                  <a:cubicBezTo>
                    <a:pt x="89" y="39"/>
                    <a:pt x="90" y="41"/>
                    <a:pt x="90" y="43"/>
                  </a:cubicBezTo>
                  <a:cubicBezTo>
                    <a:pt x="90" y="46"/>
                    <a:pt x="89" y="48"/>
                    <a:pt x="87" y="48"/>
                  </a:cubicBezTo>
                  <a:close/>
                  <a:moveTo>
                    <a:pt x="94" y="27"/>
                  </a:moveTo>
                  <a:cubicBezTo>
                    <a:pt x="94" y="30"/>
                    <a:pt x="92" y="32"/>
                    <a:pt x="90" y="32"/>
                  </a:cubicBezTo>
                  <a:cubicBezTo>
                    <a:pt x="14" y="32"/>
                    <a:pt x="14" y="32"/>
                    <a:pt x="14" y="32"/>
                  </a:cubicBezTo>
                  <a:cubicBezTo>
                    <a:pt x="12" y="32"/>
                    <a:pt x="10" y="30"/>
                    <a:pt x="10" y="27"/>
                  </a:cubicBezTo>
                  <a:cubicBezTo>
                    <a:pt x="10" y="16"/>
                    <a:pt x="10" y="16"/>
                    <a:pt x="10" y="16"/>
                  </a:cubicBezTo>
                  <a:cubicBezTo>
                    <a:pt x="10" y="14"/>
                    <a:pt x="12" y="12"/>
                    <a:pt x="14" y="12"/>
                  </a:cubicBezTo>
                  <a:cubicBezTo>
                    <a:pt x="90" y="12"/>
                    <a:pt x="90" y="12"/>
                    <a:pt x="90" y="12"/>
                  </a:cubicBezTo>
                  <a:cubicBezTo>
                    <a:pt x="92" y="12"/>
                    <a:pt x="94" y="14"/>
                    <a:pt x="94" y="16"/>
                  </a:cubicBezTo>
                  <a:lnTo>
                    <a:pt x="94"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66" name="Freeform 256"/>
            <p:cNvSpPr/>
            <p:nvPr/>
          </p:nvSpPr>
          <p:spPr bwMode="auto">
            <a:xfrm>
              <a:off x="10977563" y="2100263"/>
              <a:ext cx="15875" cy="50800"/>
            </a:xfrm>
            <a:custGeom>
              <a:avLst/>
              <a:gdLst>
                <a:gd name="T0" fmla="*/ 5 w 5"/>
                <a:gd name="T1" fmla="*/ 14 h 16"/>
                <a:gd name="T2" fmla="*/ 2 w 5"/>
                <a:gd name="T3" fmla="*/ 16 h 16"/>
                <a:gd name="T4" fmla="*/ 2 w 5"/>
                <a:gd name="T5" fmla="*/ 16 h 16"/>
                <a:gd name="T6" fmla="*/ 0 w 5"/>
                <a:gd name="T7" fmla="*/ 14 h 16"/>
                <a:gd name="T8" fmla="*/ 0 w 5"/>
                <a:gd name="T9" fmla="*/ 2 h 16"/>
                <a:gd name="T10" fmla="*/ 2 w 5"/>
                <a:gd name="T11" fmla="*/ 0 h 16"/>
                <a:gd name="T12" fmla="*/ 2 w 5"/>
                <a:gd name="T13" fmla="*/ 0 h 16"/>
                <a:gd name="T14" fmla="*/ 5 w 5"/>
                <a:gd name="T15" fmla="*/ 2 h 16"/>
                <a:gd name="T16" fmla="*/ 5 w 5"/>
                <a:gd name="T1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16">
                  <a:moveTo>
                    <a:pt x="5" y="14"/>
                  </a:moveTo>
                  <a:cubicBezTo>
                    <a:pt x="5" y="15"/>
                    <a:pt x="4" y="16"/>
                    <a:pt x="2" y="16"/>
                  </a:cubicBezTo>
                  <a:cubicBezTo>
                    <a:pt x="2" y="16"/>
                    <a:pt x="2" y="16"/>
                    <a:pt x="2" y="16"/>
                  </a:cubicBezTo>
                  <a:cubicBezTo>
                    <a:pt x="1" y="16"/>
                    <a:pt x="0" y="15"/>
                    <a:pt x="0" y="14"/>
                  </a:cubicBezTo>
                  <a:cubicBezTo>
                    <a:pt x="0" y="2"/>
                    <a:pt x="0" y="2"/>
                    <a:pt x="0" y="2"/>
                  </a:cubicBezTo>
                  <a:cubicBezTo>
                    <a:pt x="0" y="1"/>
                    <a:pt x="1" y="0"/>
                    <a:pt x="2" y="0"/>
                  </a:cubicBezTo>
                  <a:cubicBezTo>
                    <a:pt x="2" y="0"/>
                    <a:pt x="2" y="0"/>
                    <a:pt x="2" y="0"/>
                  </a:cubicBezTo>
                  <a:cubicBezTo>
                    <a:pt x="4" y="0"/>
                    <a:pt x="5" y="1"/>
                    <a:pt x="5" y="2"/>
                  </a:cubicBezTo>
                  <a:lnTo>
                    <a:pt x="5"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sp>
        <p:nvSpPr>
          <p:cNvPr id="67" name="Freeform 226"/>
          <p:cNvSpPr>
            <a:spLocks noEditPoints="1"/>
          </p:cNvSpPr>
          <p:nvPr/>
        </p:nvSpPr>
        <p:spPr bwMode="auto">
          <a:xfrm>
            <a:off x="4568031" y="4431153"/>
            <a:ext cx="557213" cy="506413"/>
          </a:xfrm>
          <a:custGeom>
            <a:avLst/>
            <a:gdLst>
              <a:gd name="T0" fmla="*/ 311 w 351"/>
              <a:gd name="T1" fmla="*/ 111 h 319"/>
              <a:gd name="T2" fmla="*/ 263 w 351"/>
              <a:gd name="T3" fmla="*/ 0 h 319"/>
              <a:gd name="T4" fmla="*/ 0 w 351"/>
              <a:gd name="T5" fmla="*/ 115 h 319"/>
              <a:gd name="T6" fmla="*/ 64 w 351"/>
              <a:gd name="T7" fmla="*/ 259 h 319"/>
              <a:gd name="T8" fmla="*/ 64 w 351"/>
              <a:gd name="T9" fmla="*/ 319 h 319"/>
              <a:gd name="T10" fmla="*/ 351 w 351"/>
              <a:gd name="T11" fmla="*/ 319 h 319"/>
              <a:gd name="T12" fmla="*/ 351 w 351"/>
              <a:gd name="T13" fmla="*/ 111 h 319"/>
              <a:gd name="T14" fmla="*/ 311 w 351"/>
              <a:gd name="T15" fmla="*/ 111 h 319"/>
              <a:gd name="T16" fmla="*/ 64 w 351"/>
              <a:gd name="T17" fmla="*/ 131 h 319"/>
              <a:gd name="T18" fmla="*/ 56 w 351"/>
              <a:gd name="T19" fmla="*/ 135 h 319"/>
              <a:gd name="T20" fmla="*/ 64 w 351"/>
              <a:gd name="T21" fmla="*/ 157 h 319"/>
              <a:gd name="T22" fmla="*/ 64 w 351"/>
              <a:gd name="T23" fmla="*/ 211 h 319"/>
              <a:gd name="T24" fmla="*/ 28 w 351"/>
              <a:gd name="T25" fmla="*/ 125 h 319"/>
              <a:gd name="T26" fmla="*/ 253 w 351"/>
              <a:gd name="T27" fmla="*/ 30 h 319"/>
              <a:gd name="T28" fmla="*/ 287 w 351"/>
              <a:gd name="T29" fmla="*/ 111 h 319"/>
              <a:gd name="T30" fmla="*/ 265 w 351"/>
              <a:gd name="T31" fmla="*/ 111 h 319"/>
              <a:gd name="T32" fmla="*/ 242 w 351"/>
              <a:gd name="T33" fmla="*/ 58 h 319"/>
              <a:gd name="T34" fmla="*/ 114 w 351"/>
              <a:gd name="T35" fmla="*/ 111 h 319"/>
              <a:gd name="T36" fmla="*/ 64 w 351"/>
              <a:gd name="T37" fmla="*/ 111 h 319"/>
              <a:gd name="T38" fmla="*/ 64 w 351"/>
              <a:gd name="T39" fmla="*/ 131 h 319"/>
              <a:gd name="T40" fmla="*/ 329 w 351"/>
              <a:gd name="T41" fmla="*/ 297 h 319"/>
              <a:gd name="T42" fmla="*/ 84 w 351"/>
              <a:gd name="T43" fmla="*/ 297 h 319"/>
              <a:gd name="T44" fmla="*/ 84 w 351"/>
              <a:gd name="T45" fmla="*/ 131 h 319"/>
              <a:gd name="T46" fmla="*/ 329 w 351"/>
              <a:gd name="T47" fmla="*/ 131 h 319"/>
              <a:gd name="T48" fmla="*/ 329 w 351"/>
              <a:gd name="T49" fmla="*/ 297 h 319"/>
              <a:gd name="T50" fmla="*/ 309 w 351"/>
              <a:gd name="T51" fmla="*/ 153 h 319"/>
              <a:gd name="T52" fmla="*/ 106 w 351"/>
              <a:gd name="T53" fmla="*/ 153 h 319"/>
              <a:gd name="T54" fmla="*/ 106 w 351"/>
              <a:gd name="T55" fmla="*/ 277 h 319"/>
              <a:gd name="T56" fmla="*/ 309 w 351"/>
              <a:gd name="T57" fmla="*/ 277 h 319"/>
              <a:gd name="T58" fmla="*/ 309 w 351"/>
              <a:gd name="T59" fmla="*/ 153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51" h="319">
                <a:moveTo>
                  <a:pt x="311" y="111"/>
                </a:moveTo>
                <a:lnTo>
                  <a:pt x="263" y="0"/>
                </a:lnTo>
                <a:lnTo>
                  <a:pt x="0" y="115"/>
                </a:lnTo>
                <a:lnTo>
                  <a:pt x="64" y="259"/>
                </a:lnTo>
                <a:lnTo>
                  <a:pt x="64" y="319"/>
                </a:lnTo>
                <a:lnTo>
                  <a:pt x="351" y="319"/>
                </a:lnTo>
                <a:lnTo>
                  <a:pt x="351" y="111"/>
                </a:lnTo>
                <a:lnTo>
                  <a:pt x="311" y="111"/>
                </a:lnTo>
                <a:close/>
                <a:moveTo>
                  <a:pt x="64" y="131"/>
                </a:moveTo>
                <a:lnTo>
                  <a:pt x="56" y="135"/>
                </a:lnTo>
                <a:lnTo>
                  <a:pt x="64" y="157"/>
                </a:lnTo>
                <a:lnTo>
                  <a:pt x="64" y="211"/>
                </a:lnTo>
                <a:lnTo>
                  <a:pt x="28" y="125"/>
                </a:lnTo>
                <a:lnTo>
                  <a:pt x="253" y="30"/>
                </a:lnTo>
                <a:lnTo>
                  <a:pt x="287" y="111"/>
                </a:lnTo>
                <a:lnTo>
                  <a:pt x="265" y="111"/>
                </a:lnTo>
                <a:lnTo>
                  <a:pt x="242" y="58"/>
                </a:lnTo>
                <a:lnTo>
                  <a:pt x="114" y="111"/>
                </a:lnTo>
                <a:lnTo>
                  <a:pt x="64" y="111"/>
                </a:lnTo>
                <a:lnTo>
                  <a:pt x="64" y="131"/>
                </a:lnTo>
                <a:close/>
                <a:moveTo>
                  <a:pt x="329" y="297"/>
                </a:moveTo>
                <a:lnTo>
                  <a:pt x="84" y="297"/>
                </a:lnTo>
                <a:lnTo>
                  <a:pt x="84" y="131"/>
                </a:lnTo>
                <a:lnTo>
                  <a:pt x="329" y="131"/>
                </a:lnTo>
                <a:lnTo>
                  <a:pt x="329" y="297"/>
                </a:lnTo>
                <a:close/>
                <a:moveTo>
                  <a:pt x="309" y="153"/>
                </a:moveTo>
                <a:lnTo>
                  <a:pt x="106" y="153"/>
                </a:lnTo>
                <a:lnTo>
                  <a:pt x="106" y="277"/>
                </a:lnTo>
                <a:lnTo>
                  <a:pt x="309" y="277"/>
                </a:lnTo>
                <a:lnTo>
                  <a:pt x="309" y="153"/>
                </a:lnTo>
                <a:close/>
              </a:path>
            </a:pathLst>
          </a:custGeom>
          <a:solidFill>
            <a:srgbClr val="4472C4">
              <a:lumMod val="75000"/>
            </a:srgbClr>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711"/>
              </a:solidFill>
              <a:effectLst/>
              <a:uLnTx/>
              <a:uFillTx/>
              <a:latin typeface="微软雅黑" panose="020B0503020204020204" charset="-122"/>
              <a:ea typeface="微软雅黑" panose="020B0503020204020204" charset="-122"/>
              <a:cs typeface="+mn-ea"/>
              <a:sym typeface="+mn-lt"/>
            </a:endParaRPr>
          </a:p>
        </p:txBody>
      </p:sp>
      <p:grpSp>
        <p:nvGrpSpPr>
          <p:cNvPr id="68" name="组合 67"/>
          <p:cNvGrpSpPr/>
          <p:nvPr/>
        </p:nvGrpSpPr>
        <p:grpSpPr>
          <a:xfrm>
            <a:off x="6731797" y="2015424"/>
            <a:ext cx="722313" cy="501650"/>
            <a:chOff x="10083800" y="1362076"/>
            <a:chExt cx="722313" cy="501650"/>
          </a:xfrm>
          <a:solidFill>
            <a:srgbClr val="4472C4">
              <a:lumMod val="75000"/>
            </a:srgbClr>
          </a:solidFill>
        </p:grpSpPr>
        <p:sp>
          <p:nvSpPr>
            <p:cNvPr id="69" name="Freeform 32"/>
            <p:cNvSpPr>
              <a:spLocks noEditPoints="1"/>
            </p:cNvSpPr>
            <p:nvPr/>
          </p:nvSpPr>
          <p:spPr bwMode="auto">
            <a:xfrm>
              <a:off x="10083800" y="1466851"/>
              <a:ext cx="722313" cy="361950"/>
            </a:xfrm>
            <a:custGeom>
              <a:avLst/>
              <a:gdLst>
                <a:gd name="T0" fmla="*/ 71 w 212"/>
                <a:gd name="T1" fmla="*/ 17 h 106"/>
                <a:gd name="T2" fmla="*/ 70 w 212"/>
                <a:gd name="T3" fmla="*/ 8 h 106"/>
                <a:gd name="T4" fmla="*/ 65 w 212"/>
                <a:gd name="T5" fmla="*/ 6 h 106"/>
                <a:gd name="T6" fmla="*/ 34 w 212"/>
                <a:gd name="T7" fmla="*/ 33 h 106"/>
                <a:gd name="T8" fmla="*/ 36 w 212"/>
                <a:gd name="T9" fmla="*/ 50 h 106"/>
                <a:gd name="T10" fmla="*/ 39 w 212"/>
                <a:gd name="T11" fmla="*/ 60 h 106"/>
                <a:gd name="T12" fmla="*/ 39 w 212"/>
                <a:gd name="T13" fmla="*/ 65 h 106"/>
                <a:gd name="T14" fmla="*/ 30 w 212"/>
                <a:gd name="T15" fmla="*/ 74 h 106"/>
                <a:gd name="T16" fmla="*/ 1 w 212"/>
                <a:gd name="T17" fmla="*/ 89 h 106"/>
                <a:gd name="T18" fmla="*/ 25 w 212"/>
                <a:gd name="T19" fmla="*/ 106 h 106"/>
                <a:gd name="T20" fmla="*/ 25 w 212"/>
                <a:gd name="T21" fmla="*/ 93 h 106"/>
                <a:gd name="T22" fmla="*/ 25 w 212"/>
                <a:gd name="T23" fmla="*/ 91 h 106"/>
                <a:gd name="T24" fmla="*/ 46 w 212"/>
                <a:gd name="T25" fmla="*/ 76 h 106"/>
                <a:gd name="T26" fmla="*/ 69 w 212"/>
                <a:gd name="T27" fmla="*/ 67 h 106"/>
                <a:gd name="T28" fmla="*/ 66 w 212"/>
                <a:gd name="T29" fmla="*/ 65 h 106"/>
                <a:gd name="T30" fmla="*/ 70 w 212"/>
                <a:gd name="T31" fmla="*/ 52 h 106"/>
                <a:gd name="T32" fmla="*/ 75 w 212"/>
                <a:gd name="T33" fmla="*/ 45 h 106"/>
                <a:gd name="T34" fmla="*/ 70 w 212"/>
                <a:gd name="T35" fmla="*/ 24 h 106"/>
                <a:gd name="T36" fmla="*/ 211 w 212"/>
                <a:gd name="T37" fmla="*/ 89 h 106"/>
                <a:gd name="T38" fmla="*/ 182 w 212"/>
                <a:gd name="T39" fmla="*/ 74 h 106"/>
                <a:gd name="T40" fmla="*/ 173 w 212"/>
                <a:gd name="T41" fmla="*/ 65 h 106"/>
                <a:gd name="T42" fmla="*/ 173 w 212"/>
                <a:gd name="T43" fmla="*/ 59 h 106"/>
                <a:gd name="T44" fmla="*/ 177 w 212"/>
                <a:gd name="T45" fmla="*/ 49 h 106"/>
                <a:gd name="T46" fmla="*/ 178 w 212"/>
                <a:gd name="T47" fmla="*/ 37 h 106"/>
                <a:gd name="T48" fmla="*/ 178 w 212"/>
                <a:gd name="T49" fmla="*/ 23 h 106"/>
                <a:gd name="T50" fmla="*/ 174 w 212"/>
                <a:gd name="T51" fmla="*/ 8 h 106"/>
                <a:gd name="T52" fmla="*/ 168 w 212"/>
                <a:gd name="T53" fmla="*/ 6 h 106"/>
                <a:gd name="T54" fmla="*/ 139 w 212"/>
                <a:gd name="T55" fmla="*/ 12 h 106"/>
                <a:gd name="T56" fmla="*/ 139 w 212"/>
                <a:gd name="T57" fmla="*/ 15 h 106"/>
                <a:gd name="T58" fmla="*/ 140 w 212"/>
                <a:gd name="T59" fmla="*/ 17 h 106"/>
                <a:gd name="T60" fmla="*/ 138 w 212"/>
                <a:gd name="T61" fmla="*/ 41 h 106"/>
                <a:gd name="T62" fmla="*/ 139 w 212"/>
                <a:gd name="T63" fmla="*/ 50 h 106"/>
                <a:gd name="T64" fmla="*/ 142 w 212"/>
                <a:gd name="T65" fmla="*/ 60 h 106"/>
                <a:gd name="T66" fmla="*/ 143 w 212"/>
                <a:gd name="T67" fmla="*/ 65 h 106"/>
                <a:gd name="T68" fmla="*/ 156 w 212"/>
                <a:gd name="T69" fmla="*/ 72 h 106"/>
                <a:gd name="T70" fmla="*/ 170 w 212"/>
                <a:gd name="T71" fmla="*/ 78 h 106"/>
                <a:gd name="T72" fmla="*/ 187 w 212"/>
                <a:gd name="T73" fmla="*/ 92 h 106"/>
                <a:gd name="T74" fmla="*/ 187 w 212"/>
                <a:gd name="T75" fmla="*/ 101 h 106"/>
                <a:gd name="T76" fmla="*/ 212 w 212"/>
                <a:gd name="T7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2" h="106">
                  <a:moveTo>
                    <a:pt x="69" y="22"/>
                  </a:moveTo>
                  <a:cubicBezTo>
                    <a:pt x="69" y="20"/>
                    <a:pt x="70" y="18"/>
                    <a:pt x="71" y="17"/>
                  </a:cubicBezTo>
                  <a:cubicBezTo>
                    <a:pt x="71" y="16"/>
                    <a:pt x="71" y="16"/>
                    <a:pt x="71" y="16"/>
                  </a:cubicBezTo>
                  <a:cubicBezTo>
                    <a:pt x="71" y="13"/>
                    <a:pt x="70" y="11"/>
                    <a:pt x="70" y="8"/>
                  </a:cubicBezTo>
                  <a:cubicBezTo>
                    <a:pt x="67" y="8"/>
                    <a:pt x="67" y="8"/>
                    <a:pt x="67" y="8"/>
                  </a:cubicBezTo>
                  <a:cubicBezTo>
                    <a:pt x="65" y="6"/>
                    <a:pt x="65" y="6"/>
                    <a:pt x="65" y="6"/>
                  </a:cubicBezTo>
                  <a:cubicBezTo>
                    <a:pt x="56" y="0"/>
                    <a:pt x="47" y="4"/>
                    <a:pt x="42" y="6"/>
                  </a:cubicBezTo>
                  <a:cubicBezTo>
                    <a:pt x="35" y="8"/>
                    <a:pt x="30" y="18"/>
                    <a:pt x="34" y="33"/>
                  </a:cubicBezTo>
                  <a:cubicBezTo>
                    <a:pt x="34" y="36"/>
                    <a:pt x="32" y="37"/>
                    <a:pt x="32" y="38"/>
                  </a:cubicBezTo>
                  <a:cubicBezTo>
                    <a:pt x="33" y="41"/>
                    <a:pt x="33" y="49"/>
                    <a:pt x="36" y="50"/>
                  </a:cubicBezTo>
                  <a:cubicBezTo>
                    <a:pt x="36" y="51"/>
                    <a:pt x="38" y="51"/>
                    <a:pt x="38" y="51"/>
                  </a:cubicBezTo>
                  <a:cubicBezTo>
                    <a:pt x="38" y="54"/>
                    <a:pt x="38" y="57"/>
                    <a:pt x="39" y="60"/>
                  </a:cubicBezTo>
                  <a:cubicBezTo>
                    <a:pt x="39" y="62"/>
                    <a:pt x="41" y="62"/>
                    <a:pt x="42" y="65"/>
                  </a:cubicBezTo>
                  <a:cubicBezTo>
                    <a:pt x="39" y="65"/>
                    <a:pt x="39" y="65"/>
                    <a:pt x="39" y="65"/>
                  </a:cubicBezTo>
                  <a:cubicBezTo>
                    <a:pt x="38" y="67"/>
                    <a:pt x="37" y="72"/>
                    <a:pt x="35" y="73"/>
                  </a:cubicBezTo>
                  <a:cubicBezTo>
                    <a:pt x="33" y="73"/>
                    <a:pt x="32" y="74"/>
                    <a:pt x="30" y="74"/>
                  </a:cubicBezTo>
                  <a:cubicBezTo>
                    <a:pt x="25" y="76"/>
                    <a:pt x="19" y="79"/>
                    <a:pt x="13" y="81"/>
                  </a:cubicBezTo>
                  <a:cubicBezTo>
                    <a:pt x="8" y="83"/>
                    <a:pt x="2" y="84"/>
                    <a:pt x="1" y="89"/>
                  </a:cubicBezTo>
                  <a:cubicBezTo>
                    <a:pt x="1" y="93"/>
                    <a:pt x="0" y="101"/>
                    <a:pt x="0" y="106"/>
                  </a:cubicBezTo>
                  <a:cubicBezTo>
                    <a:pt x="25" y="106"/>
                    <a:pt x="25" y="106"/>
                    <a:pt x="25" y="106"/>
                  </a:cubicBezTo>
                  <a:cubicBezTo>
                    <a:pt x="25" y="104"/>
                    <a:pt x="25" y="103"/>
                    <a:pt x="25" y="101"/>
                  </a:cubicBezTo>
                  <a:cubicBezTo>
                    <a:pt x="25" y="98"/>
                    <a:pt x="25" y="95"/>
                    <a:pt x="25" y="93"/>
                  </a:cubicBezTo>
                  <a:cubicBezTo>
                    <a:pt x="25" y="92"/>
                    <a:pt x="25" y="92"/>
                    <a:pt x="25" y="92"/>
                  </a:cubicBezTo>
                  <a:cubicBezTo>
                    <a:pt x="25" y="91"/>
                    <a:pt x="25" y="91"/>
                    <a:pt x="25" y="91"/>
                  </a:cubicBezTo>
                  <a:cubicBezTo>
                    <a:pt x="28" y="83"/>
                    <a:pt x="36" y="80"/>
                    <a:pt x="42" y="78"/>
                  </a:cubicBezTo>
                  <a:cubicBezTo>
                    <a:pt x="44" y="77"/>
                    <a:pt x="45" y="77"/>
                    <a:pt x="46" y="76"/>
                  </a:cubicBezTo>
                  <a:cubicBezTo>
                    <a:pt x="49" y="75"/>
                    <a:pt x="53" y="74"/>
                    <a:pt x="56" y="72"/>
                  </a:cubicBezTo>
                  <a:cubicBezTo>
                    <a:pt x="60" y="70"/>
                    <a:pt x="65" y="68"/>
                    <a:pt x="69" y="67"/>
                  </a:cubicBezTo>
                  <a:cubicBezTo>
                    <a:pt x="69" y="66"/>
                    <a:pt x="69" y="66"/>
                    <a:pt x="69" y="65"/>
                  </a:cubicBezTo>
                  <a:cubicBezTo>
                    <a:pt x="68" y="65"/>
                    <a:pt x="67" y="65"/>
                    <a:pt x="66" y="65"/>
                  </a:cubicBezTo>
                  <a:cubicBezTo>
                    <a:pt x="66" y="62"/>
                    <a:pt x="68" y="61"/>
                    <a:pt x="69" y="59"/>
                  </a:cubicBezTo>
                  <a:cubicBezTo>
                    <a:pt x="70" y="57"/>
                    <a:pt x="69" y="54"/>
                    <a:pt x="70" y="52"/>
                  </a:cubicBezTo>
                  <a:cubicBezTo>
                    <a:pt x="71" y="51"/>
                    <a:pt x="73" y="50"/>
                    <a:pt x="73" y="49"/>
                  </a:cubicBezTo>
                  <a:cubicBezTo>
                    <a:pt x="74" y="48"/>
                    <a:pt x="75" y="46"/>
                    <a:pt x="75" y="45"/>
                  </a:cubicBezTo>
                  <a:cubicBezTo>
                    <a:pt x="75" y="44"/>
                    <a:pt x="75" y="43"/>
                    <a:pt x="75" y="43"/>
                  </a:cubicBezTo>
                  <a:cubicBezTo>
                    <a:pt x="71" y="38"/>
                    <a:pt x="70" y="30"/>
                    <a:pt x="70" y="24"/>
                  </a:cubicBezTo>
                  <a:cubicBezTo>
                    <a:pt x="70" y="23"/>
                    <a:pt x="70" y="23"/>
                    <a:pt x="69" y="22"/>
                  </a:cubicBezTo>
                  <a:close/>
                  <a:moveTo>
                    <a:pt x="211" y="89"/>
                  </a:moveTo>
                  <a:cubicBezTo>
                    <a:pt x="210" y="84"/>
                    <a:pt x="204" y="83"/>
                    <a:pt x="199" y="81"/>
                  </a:cubicBezTo>
                  <a:cubicBezTo>
                    <a:pt x="193" y="79"/>
                    <a:pt x="187" y="76"/>
                    <a:pt x="182" y="74"/>
                  </a:cubicBezTo>
                  <a:cubicBezTo>
                    <a:pt x="180" y="74"/>
                    <a:pt x="179" y="73"/>
                    <a:pt x="177" y="73"/>
                  </a:cubicBezTo>
                  <a:cubicBezTo>
                    <a:pt x="175" y="72"/>
                    <a:pt x="174" y="67"/>
                    <a:pt x="173" y="65"/>
                  </a:cubicBezTo>
                  <a:cubicBezTo>
                    <a:pt x="172" y="65"/>
                    <a:pt x="171" y="65"/>
                    <a:pt x="170" y="65"/>
                  </a:cubicBezTo>
                  <a:cubicBezTo>
                    <a:pt x="170" y="62"/>
                    <a:pt x="172" y="61"/>
                    <a:pt x="173" y="59"/>
                  </a:cubicBezTo>
                  <a:cubicBezTo>
                    <a:pt x="173" y="57"/>
                    <a:pt x="173" y="54"/>
                    <a:pt x="174" y="52"/>
                  </a:cubicBezTo>
                  <a:cubicBezTo>
                    <a:pt x="175" y="51"/>
                    <a:pt x="176" y="50"/>
                    <a:pt x="177" y="49"/>
                  </a:cubicBezTo>
                  <a:cubicBezTo>
                    <a:pt x="178" y="48"/>
                    <a:pt x="178" y="46"/>
                    <a:pt x="179" y="45"/>
                  </a:cubicBezTo>
                  <a:cubicBezTo>
                    <a:pt x="179" y="43"/>
                    <a:pt x="180" y="39"/>
                    <a:pt x="178" y="37"/>
                  </a:cubicBezTo>
                  <a:cubicBezTo>
                    <a:pt x="178" y="35"/>
                    <a:pt x="177" y="35"/>
                    <a:pt x="177" y="34"/>
                  </a:cubicBezTo>
                  <a:cubicBezTo>
                    <a:pt x="177" y="31"/>
                    <a:pt x="178" y="25"/>
                    <a:pt x="178" y="23"/>
                  </a:cubicBezTo>
                  <a:cubicBezTo>
                    <a:pt x="178" y="20"/>
                    <a:pt x="178" y="16"/>
                    <a:pt x="177" y="13"/>
                  </a:cubicBezTo>
                  <a:cubicBezTo>
                    <a:pt x="177" y="13"/>
                    <a:pt x="176" y="9"/>
                    <a:pt x="174" y="8"/>
                  </a:cubicBezTo>
                  <a:cubicBezTo>
                    <a:pt x="171" y="8"/>
                    <a:pt x="171" y="8"/>
                    <a:pt x="171" y="8"/>
                  </a:cubicBezTo>
                  <a:cubicBezTo>
                    <a:pt x="168" y="6"/>
                    <a:pt x="168" y="6"/>
                    <a:pt x="168" y="6"/>
                  </a:cubicBezTo>
                  <a:cubicBezTo>
                    <a:pt x="160" y="0"/>
                    <a:pt x="151" y="4"/>
                    <a:pt x="146" y="6"/>
                  </a:cubicBezTo>
                  <a:cubicBezTo>
                    <a:pt x="143" y="7"/>
                    <a:pt x="141" y="9"/>
                    <a:pt x="139" y="12"/>
                  </a:cubicBezTo>
                  <a:cubicBezTo>
                    <a:pt x="139" y="13"/>
                    <a:pt x="139" y="14"/>
                    <a:pt x="139" y="14"/>
                  </a:cubicBezTo>
                  <a:cubicBezTo>
                    <a:pt x="139" y="15"/>
                    <a:pt x="139" y="15"/>
                    <a:pt x="139" y="15"/>
                  </a:cubicBezTo>
                  <a:cubicBezTo>
                    <a:pt x="139" y="15"/>
                    <a:pt x="139" y="15"/>
                    <a:pt x="139" y="15"/>
                  </a:cubicBezTo>
                  <a:cubicBezTo>
                    <a:pt x="140" y="16"/>
                    <a:pt x="140" y="16"/>
                    <a:pt x="140" y="17"/>
                  </a:cubicBezTo>
                  <a:cubicBezTo>
                    <a:pt x="143" y="22"/>
                    <a:pt x="142" y="28"/>
                    <a:pt x="141" y="32"/>
                  </a:cubicBezTo>
                  <a:cubicBezTo>
                    <a:pt x="141" y="34"/>
                    <a:pt x="140" y="38"/>
                    <a:pt x="138" y="41"/>
                  </a:cubicBezTo>
                  <a:cubicBezTo>
                    <a:pt x="137" y="41"/>
                    <a:pt x="137" y="42"/>
                    <a:pt x="136" y="42"/>
                  </a:cubicBezTo>
                  <a:cubicBezTo>
                    <a:pt x="137" y="46"/>
                    <a:pt x="137" y="49"/>
                    <a:pt x="139" y="50"/>
                  </a:cubicBezTo>
                  <a:cubicBezTo>
                    <a:pt x="140" y="51"/>
                    <a:pt x="142" y="51"/>
                    <a:pt x="142" y="51"/>
                  </a:cubicBezTo>
                  <a:cubicBezTo>
                    <a:pt x="142" y="54"/>
                    <a:pt x="142" y="57"/>
                    <a:pt x="142" y="60"/>
                  </a:cubicBezTo>
                  <a:cubicBezTo>
                    <a:pt x="143" y="62"/>
                    <a:pt x="145" y="62"/>
                    <a:pt x="145" y="65"/>
                  </a:cubicBezTo>
                  <a:cubicBezTo>
                    <a:pt x="143" y="65"/>
                    <a:pt x="143" y="65"/>
                    <a:pt x="143" y="65"/>
                  </a:cubicBezTo>
                  <a:cubicBezTo>
                    <a:pt x="143" y="66"/>
                    <a:pt x="143" y="66"/>
                    <a:pt x="143" y="67"/>
                  </a:cubicBezTo>
                  <a:cubicBezTo>
                    <a:pt x="147" y="68"/>
                    <a:pt x="152" y="70"/>
                    <a:pt x="156" y="72"/>
                  </a:cubicBezTo>
                  <a:cubicBezTo>
                    <a:pt x="160" y="74"/>
                    <a:pt x="163" y="75"/>
                    <a:pt x="166" y="76"/>
                  </a:cubicBezTo>
                  <a:cubicBezTo>
                    <a:pt x="167" y="77"/>
                    <a:pt x="168" y="77"/>
                    <a:pt x="170" y="78"/>
                  </a:cubicBezTo>
                  <a:cubicBezTo>
                    <a:pt x="176" y="80"/>
                    <a:pt x="184" y="83"/>
                    <a:pt x="187" y="91"/>
                  </a:cubicBezTo>
                  <a:cubicBezTo>
                    <a:pt x="187" y="92"/>
                    <a:pt x="187" y="92"/>
                    <a:pt x="187" y="92"/>
                  </a:cubicBezTo>
                  <a:cubicBezTo>
                    <a:pt x="187" y="93"/>
                    <a:pt x="187" y="93"/>
                    <a:pt x="187" y="93"/>
                  </a:cubicBezTo>
                  <a:cubicBezTo>
                    <a:pt x="187" y="95"/>
                    <a:pt x="187" y="98"/>
                    <a:pt x="187" y="101"/>
                  </a:cubicBezTo>
                  <a:cubicBezTo>
                    <a:pt x="187" y="103"/>
                    <a:pt x="187" y="104"/>
                    <a:pt x="187" y="106"/>
                  </a:cubicBezTo>
                  <a:cubicBezTo>
                    <a:pt x="212" y="106"/>
                    <a:pt x="212" y="106"/>
                    <a:pt x="212" y="106"/>
                  </a:cubicBezTo>
                  <a:cubicBezTo>
                    <a:pt x="212" y="101"/>
                    <a:pt x="211" y="93"/>
                    <a:pt x="211" y="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711"/>
                </a:solidFill>
                <a:effectLst/>
                <a:uLnTx/>
                <a:uFillTx/>
                <a:latin typeface="微软雅黑" panose="020B0503020204020204" charset="-122"/>
                <a:ea typeface="微软雅黑" panose="020B0503020204020204" charset="-122"/>
                <a:cs typeface="+mn-ea"/>
                <a:sym typeface="+mn-lt"/>
              </a:endParaRPr>
            </a:p>
          </p:txBody>
        </p:sp>
        <p:sp>
          <p:nvSpPr>
            <p:cNvPr id="70" name="Freeform 33"/>
            <p:cNvSpPr/>
            <p:nvPr/>
          </p:nvSpPr>
          <p:spPr bwMode="auto">
            <a:xfrm>
              <a:off x="10190163" y="1362076"/>
              <a:ext cx="509588" cy="501650"/>
            </a:xfrm>
            <a:custGeom>
              <a:avLst/>
              <a:gdLst>
                <a:gd name="T0" fmla="*/ 102 w 150"/>
                <a:gd name="T1" fmla="*/ 17 h 147"/>
                <a:gd name="T2" fmla="*/ 103 w 150"/>
                <a:gd name="T3" fmla="*/ 32 h 147"/>
                <a:gd name="T4" fmla="*/ 102 w 150"/>
                <a:gd name="T5" fmla="*/ 46 h 147"/>
                <a:gd name="T6" fmla="*/ 104 w 150"/>
                <a:gd name="T7" fmla="*/ 50 h 147"/>
                <a:gd name="T8" fmla="*/ 104 w 150"/>
                <a:gd name="T9" fmla="*/ 62 h 147"/>
                <a:gd name="T10" fmla="*/ 102 w 150"/>
                <a:gd name="T11" fmla="*/ 68 h 147"/>
                <a:gd name="T12" fmla="*/ 97 w 150"/>
                <a:gd name="T13" fmla="*/ 72 h 147"/>
                <a:gd name="T14" fmla="*/ 96 w 150"/>
                <a:gd name="T15" fmla="*/ 82 h 147"/>
                <a:gd name="T16" fmla="*/ 92 w 150"/>
                <a:gd name="T17" fmla="*/ 90 h 147"/>
                <a:gd name="T18" fmla="*/ 96 w 150"/>
                <a:gd name="T19" fmla="*/ 90 h 147"/>
                <a:gd name="T20" fmla="*/ 102 w 150"/>
                <a:gd name="T21" fmla="*/ 101 h 147"/>
                <a:gd name="T22" fmla="*/ 109 w 150"/>
                <a:gd name="T23" fmla="*/ 103 h 147"/>
                <a:gd name="T24" fmla="*/ 132 w 150"/>
                <a:gd name="T25" fmla="*/ 113 h 147"/>
                <a:gd name="T26" fmla="*/ 150 w 150"/>
                <a:gd name="T27" fmla="*/ 124 h 147"/>
                <a:gd name="T28" fmla="*/ 150 w 150"/>
                <a:gd name="T29" fmla="*/ 147 h 147"/>
                <a:gd name="T30" fmla="*/ 0 w 150"/>
                <a:gd name="T31" fmla="*/ 147 h 147"/>
                <a:gd name="T32" fmla="*/ 0 w 150"/>
                <a:gd name="T33" fmla="*/ 124 h 147"/>
                <a:gd name="T34" fmla="*/ 18 w 150"/>
                <a:gd name="T35" fmla="*/ 113 h 147"/>
                <a:gd name="T36" fmla="*/ 41 w 150"/>
                <a:gd name="T37" fmla="*/ 103 h 147"/>
                <a:gd name="T38" fmla="*/ 48 w 150"/>
                <a:gd name="T39" fmla="*/ 101 h 147"/>
                <a:gd name="T40" fmla="*/ 54 w 150"/>
                <a:gd name="T41" fmla="*/ 90 h 147"/>
                <a:gd name="T42" fmla="*/ 57 w 150"/>
                <a:gd name="T43" fmla="*/ 90 h 147"/>
                <a:gd name="T44" fmla="*/ 53 w 150"/>
                <a:gd name="T45" fmla="*/ 83 h 147"/>
                <a:gd name="T46" fmla="*/ 52 w 150"/>
                <a:gd name="T47" fmla="*/ 70 h 147"/>
                <a:gd name="T48" fmla="*/ 49 w 150"/>
                <a:gd name="T49" fmla="*/ 70 h 147"/>
                <a:gd name="T50" fmla="*/ 44 w 150"/>
                <a:gd name="T51" fmla="*/ 53 h 147"/>
                <a:gd name="T52" fmla="*/ 46 w 150"/>
                <a:gd name="T53" fmla="*/ 46 h 147"/>
                <a:gd name="T54" fmla="*/ 58 w 150"/>
                <a:gd name="T55" fmla="*/ 7 h 147"/>
                <a:gd name="T56" fmla="*/ 90 w 150"/>
                <a:gd name="T57" fmla="*/ 7 h 147"/>
                <a:gd name="T58" fmla="*/ 93 w 150"/>
                <a:gd name="T59" fmla="*/ 10 h 147"/>
                <a:gd name="T60" fmla="*/ 98 w 150"/>
                <a:gd name="T61" fmla="*/ 10 h 147"/>
                <a:gd name="T62" fmla="*/ 102 w 150"/>
                <a:gd name="T63" fmla="*/ 1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47">
                  <a:moveTo>
                    <a:pt x="102" y="17"/>
                  </a:moveTo>
                  <a:cubicBezTo>
                    <a:pt x="103" y="22"/>
                    <a:pt x="103" y="26"/>
                    <a:pt x="103" y="32"/>
                  </a:cubicBezTo>
                  <a:cubicBezTo>
                    <a:pt x="103" y="34"/>
                    <a:pt x="102" y="43"/>
                    <a:pt x="102" y="46"/>
                  </a:cubicBezTo>
                  <a:cubicBezTo>
                    <a:pt x="102" y="48"/>
                    <a:pt x="103" y="48"/>
                    <a:pt x="104" y="50"/>
                  </a:cubicBezTo>
                  <a:cubicBezTo>
                    <a:pt x="105" y="54"/>
                    <a:pt x="105" y="59"/>
                    <a:pt x="104" y="62"/>
                  </a:cubicBezTo>
                  <a:cubicBezTo>
                    <a:pt x="104" y="64"/>
                    <a:pt x="103" y="66"/>
                    <a:pt x="102" y="68"/>
                  </a:cubicBezTo>
                  <a:cubicBezTo>
                    <a:pt x="101" y="70"/>
                    <a:pt x="98" y="70"/>
                    <a:pt x="97" y="72"/>
                  </a:cubicBezTo>
                  <a:cubicBezTo>
                    <a:pt x="96" y="75"/>
                    <a:pt x="97" y="78"/>
                    <a:pt x="96" y="82"/>
                  </a:cubicBezTo>
                  <a:cubicBezTo>
                    <a:pt x="95" y="85"/>
                    <a:pt x="92" y="85"/>
                    <a:pt x="92" y="90"/>
                  </a:cubicBezTo>
                  <a:cubicBezTo>
                    <a:pt x="93" y="90"/>
                    <a:pt x="94" y="90"/>
                    <a:pt x="96" y="90"/>
                  </a:cubicBezTo>
                  <a:cubicBezTo>
                    <a:pt x="97" y="93"/>
                    <a:pt x="100" y="99"/>
                    <a:pt x="102" y="101"/>
                  </a:cubicBezTo>
                  <a:cubicBezTo>
                    <a:pt x="104" y="102"/>
                    <a:pt x="107" y="102"/>
                    <a:pt x="109" y="103"/>
                  </a:cubicBezTo>
                  <a:cubicBezTo>
                    <a:pt x="116" y="106"/>
                    <a:pt x="125" y="110"/>
                    <a:pt x="132" y="113"/>
                  </a:cubicBezTo>
                  <a:cubicBezTo>
                    <a:pt x="139" y="116"/>
                    <a:pt x="148" y="117"/>
                    <a:pt x="150" y="124"/>
                  </a:cubicBezTo>
                  <a:cubicBezTo>
                    <a:pt x="150" y="129"/>
                    <a:pt x="150" y="141"/>
                    <a:pt x="150" y="147"/>
                  </a:cubicBezTo>
                  <a:cubicBezTo>
                    <a:pt x="0" y="147"/>
                    <a:pt x="0" y="147"/>
                    <a:pt x="0" y="147"/>
                  </a:cubicBezTo>
                  <a:cubicBezTo>
                    <a:pt x="0" y="141"/>
                    <a:pt x="0" y="129"/>
                    <a:pt x="0" y="124"/>
                  </a:cubicBezTo>
                  <a:cubicBezTo>
                    <a:pt x="3" y="117"/>
                    <a:pt x="11" y="116"/>
                    <a:pt x="18" y="113"/>
                  </a:cubicBezTo>
                  <a:cubicBezTo>
                    <a:pt x="25" y="110"/>
                    <a:pt x="34" y="106"/>
                    <a:pt x="41" y="103"/>
                  </a:cubicBezTo>
                  <a:cubicBezTo>
                    <a:pt x="44" y="102"/>
                    <a:pt x="46" y="102"/>
                    <a:pt x="48" y="101"/>
                  </a:cubicBezTo>
                  <a:cubicBezTo>
                    <a:pt x="50" y="99"/>
                    <a:pt x="53" y="93"/>
                    <a:pt x="54" y="90"/>
                  </a:cubicBezTo>
                  <a:cubicBezTo>
                    <a:pt x="57" y="90"/>
                    <a:pt x="57" y="90"/>
                    <a:pt x="57" y="90"/>
                  </a:cubicBezTo>
                  <a:cubicBezTo>
                    <a:pt x="57" y="86"/>
                    <a:pt x="54" y="85"/>
                    <a:pt x="53" y="83"/>
                  </a:cubicBezTo>
                  <a:cubicBezTo>
                    <a:pt x="53" y="79"/>
                    <a:pt x="53" y="74"/>
                    <a:pt x="52" y="70"/>
                  </a:cubicBezTo>
                  <a:cubicBezTo>
                    <a:pt x="52" y="71"/>
                    <a:pt x="49" y="70"/>
                    <a:pt x="49" y="70"/>
                  </a:cubicBezTo>
                  <a:cubicBezTo>
                    <a:pt x="45" y="67"/>
                    <a:pt x="45" y="57"/>
                    <a:pt x="44" y="53"/>
                  </a:cubicBezTo>
                  <a:cubicBezTo>
                    <a:pt x="44" y="51"/>
                    <a:pt x="47" y="49"/>
                    <a:pt x="46" y="46"/>
                  </a:cubicBezTo>
                  <a:cubicBezTo>
                    <a:pt x="42" y="25"/>
                    <a:pt x="48" y="11"/>
                    <a:pt x="58" y="7"/>
                  </a:cubicBezTo>
                  <a:cubicBezTo>
                    <a:pt x="65" y="5"/>
                    <a:pt x="78" y="0"/>
                    <a:pt x="90" y="7"/>
                  </a:cubicBezTo>
                  <a:cubicBezTo>
                    <a:pt x="93" y="10"/>
                    <a:pt x="93" y="10"/>
                    <a:pt x="93" y="10"/>
                  </a:cubicBezTo>
                  <a:cubicBezTo>
                    <a:pt x="98" y="10"/>
                    <a:pt x="98" y="10"/>
                    <a:pt x="98" y="10"/>
                  </a:cubicBezTo>
                  <a:cubicBezTo>
                    <a:pt x="100" y="12"/>
                    <a:pt x="102" y="17"/>
                    <a:pt x="102"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000711"/>
                </a:solidFill>
                <a:effectLst/>
                <a:uLnTx/>
                <a:uFillTx/>
                <a:latin typeface="微软雅黑" panose="020B0503020204020204" charset="-122"/>
                <a:ea typeface="微软雅黑" panose="020B0503020204020204" charset="-122"/>
                <a:cs typeface="+mn-ea"/>
                <a:sym typeface="+mn-lt"/>
              </a:endParaRPr>
            </a:p>
          </p:txBody>
        </p:sp>
      </p:grpSp>
      <p:grpSp>
        <p:nvGrpSpPr>
          <p:cNvPr id="71" name="组合 70"/>
          <p:cNvGrpSpPr/>
          <p:nvPr/>
        </p:nvGrpSpPr>
        <p:grpSpPr>
          <a:xfrm>
            <a:off x="6989764" y="4556565"/>
            <a:ext cx="565151" cy="455613"/>
            <a:chOff x="7165975" y="4948238"/>
            <a:chExt cx="565150" cy="455613"/>
          </a:xfrm>
          <a:solidFill>
            <a:sysClr val="window" lastClr="FFFFFF"/>
          </a:solidFill>
        </p:grpSpPr>
        <p:sp>
          <p:nvSpPr>
            <p:cNvPr id="72" name="Freeform 155"/>
            <p:cNvSpPr>
              <a:spLocks noEditPoints="1"/>
            </p:cNvSpPr>
            <p:nvPr/>
          </p:nvSpPr>
          <p:spPr bwMode="auto">
            <a:xfrm>
              <a:off x="7165975" y="5100638"/>
              <a:ext cx="509588" cy="303213"/>
            </a:xfrm>
            <a:custGeom>
              <a:avLst/>
              <a:gdLst>
                <a:gd name="T0" fmla="*/ 90 w 321"/>
                <a:gd name="T1" fmla="*/ 73 h 191"/>
                <a:gd name="T2" fmla="*/ 90 w 321"/>
                <a:gd name="T3" fmla="*/ 191 h 191"/>
                <a:gd name="T4" fmla="*/ 141 w 321"/>
                <a:gd name="T5" fmla="*/ 191 h 191"/>
                <a:gd name="T6" fmla="*/ 141 w 321"/>
                <a:gd name="T7" fmla="*/ 73 h 191"/>
                <a:gd name="T8" fmla="*/ 115 w 321"/>
                <a:gd name="T9" fmla="*/ 50 h 191"/>
                <a:gd name="T10" fmla="*/ 90 w 321"/>
                <a:gd name="T11" fmla="*/ 73 h 191"/>
                <a:gd name="T12" fmla="*/ 0 w 321"/>
                <a:gd name="T13" fmla="*/ 191 h 191"/>
                <a:gd name="T14" fmla="*/ 53 w 321"/>
                <a:gd name="T15" fmla="*/ 191 h 191"/>
                <a:gd name="T16" fmla="*/ 53 w 321"/>
                <a:gd name="T17" fmla="*/ 101 h 191"/>
                <a:gd name="T18" fmla="*/ 0 w 321"/>
                <a:gd name="T19" fmla="*/ 146 h 191"/>
                <a:gd name="T20" fmla="*/ 0 w 321"/>
                <a:gd name="T21" fmla="*/ 191 h 191"/>
                <a:gd name="T22" fmla="*/ 268 w 321"/>
                <a:gd name="T23" fmla="*/ 45 h 191"/>
                <a:gd name="T24" fmla="*/ 268 w 321"/>
                <a:gd name="T25" fmla="*/ 191 h 191"/>
                <a:gd name="T26" fmla="*/ 321 w 321"/>
                <a:gd name="T27" fmla="*/ 191 h 191"/>
                <a:gd name="T28" fmla="*/ 321 w 321"/>
                <a:gd name="T29" fmla="*/ 0 h 191"/>
                <a:gd name="T30" fmla="*/ 268 w 321"/>
                <a:gd name="T31" fmla="*/ 45 h 191"/>
                <a:gd name="T32" fmla="*/ 178 w 321"/>
                <a:gd name="T33" fmla="*/ 103 h 191"/>
                <a:gd name="T34" fmla="*/ 178 w 321"/>
                <a:gd name="T35" fmla="*/ 191 h 191"/>
                <a:gd name="T36" fmla="*/ 231 w 321"/>
                <a:gd name="T37" fmla="*/ 191 h 191"/>
                <a:gd name="T38" fmla="*/ 231 w 321"/>
                <a:gd name="T39" fmla="*/ 75 h 191"/>
                <a:gd name="T40" fmla="*/ 188 w 321"/>
                <a:gd name="T41" fmla="*/ 112 h 191"/>
                <a:gd name="T42" fmla="*/ 178 w 321"/>
                <a:gd name="T43" fmla="*/ 103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1" h="191">
                  <a:moveTo>
                    <a:pt x="90" y="73"/>
                  </a:moveTo>
                  <a:lnTo>
                    <a:pt x="90" y="191"/>
                  </a:lnTo>
                  <a:lnTo>
                    <a:pt x="141" y="191"/>
                  </a:lnTo>
                  <a:lnTo>
                    <a:pt x="141" y="73"/>
                  </a:lnTo>
                  <a:lnTo>
                    <a:pt x="115" y="50"/>
                  </a:lnTo>
                  <a:lnTo>
                    <a:pt x="90" y="73"/>
                  </a:lnTo>
                  <a:close/>
                  <a:moveTo>
                    <a:pt x="0" y="191"/>
                  </a:moveTo>
                  <a:lnTo>
                    <a:pt x="53" y="191"/>
                  </a:lnTo>
                  <a:lnTo>
                    <a:pt x="53" y="101"/>
                  </a:lnTo>
                  <a:lnTo>
                    <a:pt x="0" y="146"/>
                  </a:lnTo>
                  <a:lnTo>
                    <a:pt x="0" y="191"/>
                  </a:lnTo>
                  <a:close/>
                  <a:moveTo>
                    <a:pt x="268" y="45"/>
                  </a:moveTo>
                  <a:lnTo>
                    <a:pt x="268" y="191"/>
                  </a:lnTo>
                  <a:lnTo>
                    <a:pt x="321" y="191"/>
                  </a:lnTo>
                  <a:lnTo>
                    <a:pt x="321" y="0"/>
                  </a:lnTo>
                  <a:lnTo>
                    <a:pt x="268" y="45"/>
                  </a:lnTo>
                  <a:close/>
                  <a:moveTo>
                    <a:pt x="178" y="103"/>
                  </a:moveTo>
                  <a:lnTo>
                    <a:pt x="178" y="191"/>
                  </a:lnTo>
                  <a:lnTo>
                    <a:pt x="231" y="191"/>
                  </a:lnTo>
                  <a:lnTo>
                    <a:pt x="231" y="75"/>
                  </a:lnTo>
                  <a:lnTo>
                    <a:pt x="188" y="112"/>
                  </a:lnTo>
                  <a:lnTo>
                    <a:pt x="178"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73" name="Freeform 156"/>
            <p:cNvSpPr/>
            <p:nvPr/>
          </p:nvSpPr>
          <p:spPr bwMode="auto">
            <a:xfrm>
              <a:off x="7165975" y="4948238"/>
              <a:ext cx="565150" cy="330200"/>
            </a:xfrm>
            <a:custGeom>
              <a:avLst/>
              <a:gdLst>
                <a:gd name="T0" fmla="*/ 356 w 356"/>
                <a:gd name="T1" fmla="*/ 0 h 208"/>
                <a:gd name="T2" fmla="*/ 255 w 356"/>
                <a:gd name="T3" fmla="*/ 0 h 208"/>
                <a:gd name="T4" fmla="*/ 298 w 356"/>
                <a:gd name="T5" fmla="*/ 40 h 208"/>
                <a:gd name="T6" fmla="*/ 188 w 356"/>
                <a:gd name="T7" fmla="*/ 135 h 208"/>
                <a:gd name="T8" fmla="*/ 115 w 356"/>
                <a:gd name="T9" fmla="*/ 73 h 208"/>
                <a:gd name="T10" fmla="*/ 0 w 356"/>
                <a:gd name="T11" fmla="*/ 167 h 208"/>
                <a:gd name="T12" fmla="*/ 0 w 356"/>
                <a:gd name="T13" fmla="*/ 208 h 208"/>
                <a:gd name="T14" fmla="*/ 115 w 356"/>
                <a:gd name="T15" fmla="*/ 113 h 208"/>
                <a:gd name="T16" fmla="*/ 188 w 356"/>
                <a:gd name="T17" fmla="*/ 176 h 208"/>
                <a:gd name="T18" fmla="*/ 319 w 356"/>
                <a:gd name="T19" fmla="*/ 64 h 208"/>
                <a:gd name="T20" fmla="*/ 356 w 356"/>
                <a:gd name="T21" fmla="*/ 98 h 208"/>
                <a:gd name="T22" fmla="*/ 356 w 356"/>
                <a:gd name="T23"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6" h="208">
                  <a:moveTo>
                    <a:pt x="356" y="0"/>
                  </a:moveTo>
                  <a:lnTo>
                    <a:pt x="255" y="0"/>
                  </a:lnTo>
                  <a:lnTo>
                    <a:pt x="298" y="40"/>
                  </a:lnTo>
                  <a:lnTo>
                    <a:pt x="188" y="135"/>
                  </a:lnTo>
                  <a:lnTo>
                    <a:pt x="115" y="73"/>
                  </a:lnTo>
                  <a:lnTo>
                    <a:pt x="0" y="167"/>
                  </a:lnTo>
                  <a:lnTo>
                    <a:pt x="0" y="208"/>
                  </a:lnTo>
                  <a:lnTo>
                    <a:pt x="115" y="113"/>
                  </a:lnTo>
                  <a:lnTo>
                    <a:pt x="188" y="176"/>
                  </a:lnTo>
                  <a:lnTo>
                    <a:pt x="319" y="64"/>
                  </a:lnTo>
                  <a:lnTo>
                    <a:pt x="356" y="98"/>
                  </a:lnTo>
                  <a:lnTo>
                    <a:pt x="35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grpSp>
        <p:nvGrpSpPr>
          <p:cNvPr id="74" name="组合 73"/>
          <p:cNvGrpSpPr/>
          <p:nvPr/>
        </p:nvGrpSpPr>
        <p:grpSpPr>
          <a:xfrm>
            <a:off x="464953" y="1813362"/>
            <a:ext cx="3612679" cy="2051332"/>
            <a:chOff x="6795152" y="1901661"/>
            <a:chExt cx="3612678" cy="2051332"/>
          </a:xfrm>
        </p:grpSpPr>
        <p:sp>
          <p:nvSpPr>
            <p:cNvPr id="75" name="文本框 32"/>
            <p:cNvSpPr txBox="1"/>
            <p:nvPr/>
          </p:nvSpPr>
          <p:spPr>
            <a:xfrm>
              <a:off x="7702870" y="1901661"/>
              <a:ext cx="2674843" cy="461665"/>
            </a:xfrm>
            <a:prstGeom prst="rect">
              <a:avLst/>
            </a:prstGeom>
            <a:noFill/>
          </p:spPr>
          <p:txBody>
            <a:bodyPr wrap="square" rtlCol="0">
              <a:spAutoFit/>
            </a:bodyPr>
            <a:lstStyle/>
            <a:p>
              <a:pPr algn="r" fontAlgn="auto">
                <a:spcBef>
                  <a:spcPts val="0"/>
                </a:spcBef>
                <a:spcAft>
                  <a:spcPts val="0"/>
                </a:spcAft>
                <a:defRPr/>
              </a:pPr>
              <a:r>
                <a:rPr lang="zh-CN" altLang="zh-CN" sz="2400" b="1" dirty="0">
                  <a:solidFill>
                    <a:prstClr val="white"/>
                  </a:solidFill>
                  <a:latin typeface="微软雅黑" panose="020B0503020204020204" charset="-122"/>
                  <a:ea typeface="微软雅黑" panose="020B0503020204020204" charset="-122"/>
                  <a:cs typeface="+mn-ea"/>
                  <a:sym typeface="+mn-lt"/>
                </a:rPr>
                <a:t>开放，共识</a:t>
              </a:r>
              <a:endParaRPr lang="en-US" altLang="zh-CN" sz="2400" dirty="0">
                <a:solidFill>
                  <a:prstClr val="white"/>
                </a:solidFill>
                <a:latin typeface="微软雅黑" panose="020B0503020204020204" charset="-122"/>
                <a:ea typeface="微软雅黑" panose="020B0503020204020204" charset="-122"/>
                <a:cs typeface="+mn-ea"/>
                <a:sym typeface="+mn-lt"/>
              </a:endParaRPr>
            </a:p>
          </p:txBody>
        </p:sp>
        <p:sp>
          <p:nvSpPr>
            <p:cNvPr id="76" name="文本框 14"/>
            <p:cNvSpPr txBox="1"/>
            <p:nvPr/>
          </p:nvSpPr>
          <p:spPr>
            <a:xfrm>
              <a:off x="6795152" y="2384543"/>
              <a:ext cx="3612678" cy="156845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406400" algn="just" fontAlgn="auto">
                <a:lnSpc>
                  <a:spcPct val="100000"/>
                </a:lnSpc>
                <a:spcBef>
                  <a:spcPts val="0"/>
                </a:spcBef>
                <a:spcAft>
                  <a:spcPts val="0"/>
                </a:spcAft>
                <a:defRPr/>
                <a:extLst>
                  <a:ext uri="{35155182-B16C-46BC-9424-99874614C6A1}">
                    <wpsdc:indentchars xmlns:wpsdc="http://www.wps.cn/officeDocument/2017/drawingmlCustomData" val="200" checksum="1740828767"/>
                  </a:ext>
                </a:extLst>
              </a:pPr>
              <a:r>
                <a:rPr lang="zh-CN" altLang="zh-CN" sz="1600" dirty="0">
                  <a:solidFill>
                    <a:prstClr val="white"/>
                  </a:solidFill>
                  <a:latin typeface="微软雅黑" panose="020B0503020204020204" charset="-122"/>
                  <a:ea typeface="微软雅黑" panose="020B0503020204020204" charset="-122"/>
                  <a:cs typeface="+mn-ea"/>
                  <a:sym typeface="+mn-lt"/>
                </a:rPr>
                <a:t>任何人都可以参与到区块链网络，每一台设备都能作为一个节点，每个节点都允许获得一份完整的数据库拷贝。节点间基于一套共识机制，通过竞争计算共同维护整个区块链。任一节点失效，其余节点仍能正常工作。</a:t>
              </a:r>
              <a:endParaRPr lang="zh-CN" altLang="zh-CN" sz="1600" dirty="0">
                <a:solidFill>
                  <a:prstClr val="white"/>
                </a:solidFill>
                <a:latin typeface="微软雅黑" panose="020B0503020204020204" charset="-122"/>
                <a:ea typeface="微软雅黑" panose="020B0503020204020204" charset="-122"/>
                <a:cs typeface="+mn-ea"/>
                <a:sym typeface="+mn-lt"/>
              </a:endParaRPr>
            </a:p>
          </p:txBody>
        </p:sp>
      </p:grpSp>
      <p:grpSp>
        <p:nvGrpSpPr>
          <p:cNvPr id="77" name="组合 76"/>
          <p:cNvGrpSpPr/>
          <p:nvPr/>
        </p:nvGrpSpPr>
        <p:grpSpPr>
          <a:xfrm>
            <a:off x="7920834" y="1813364"/>
            <a:ext cx="3857881" cy="1619767"/>
            <a:chOff x="7702869" y="1901661"/>
            <a:chExt cx="3857881" cy="1619767"/>
          </a:xfrm>
        </p:grpSpPr>
        <p:sp>
          <p:nvSpPr>
            <p:cNvPr id="78" name="文本框 35"/>
            <p:cNvSpPr txBox="1"/>
            <p:nvPr/>
          </p:nvSpPr>
          <p:spPr>
            <a:xfrm>
              <a:off x="7702870" y="1901661"/>
              <a:ext cx="2674842" cy="461665"/>
            </a:xfrm>
            <a:prstGeom prst="rect">
              <a:avLst/>
            </a:prstGeom>
            <a:noFill/>
          </p:spPr>
          <p:txBody>
            <a:bodyPr wrap="square" rtlCol="0">
              <a:spAutoFit/>
            </a:bodyPr>
            <a:lstStyle/>
            <a:p>
              <a:pPr fontAlgn="auto">
                <a:spcBef>
                  <a:spcPts val="0"/>
                </a:spcBef>
                <a:spcAft>
                  <a:spcPts val="0"/>
                </a:spcAft>
                <a:defRPr/>
              </a:pPr>
              <a:r>
                <a:rPr lang="zh-CN" altLang="zh-CN" sz="2400" b="1" dirty="0">
                  <a:solidFill>
                    <a:prstClr val="white"/>
                  </a:solidFill>
                  <a:latin typeface="微软雅黑" panose="020B0503020204020204" charset="-122"/>
                  <a:ea typeface="微软雅黑" panose="020B0503020204020204" charset="-122"/>
                  <a:cs typeface="+mn-ea"/>
                  <a:sym typeface="+mn-lt"/>
                </a:rPr>
                <a:t>去中心，去信任</a:t>
              </a:r>
              <a:endParaRPr lang="en-US" altLang="zh-CN" sz="2400" dirty="0">
                <a:solidFill>
                  <a:prstClr val="white"/>
                </a:solidFill>
                <a:latin typeface="微软雅黑" panose="020B0503020204020204" charset="-122"/>
                <a:ea typeface="微软雅黑" panose="020B0503020204020204" charset="-122"/>
                <a:cs typeface="+mn-ea"/>
                <a:sym typeface="+mn-lt"/>
              </a:endParaRPr>
            </a:p>
          </p:txBody>
        </p:sp>
        <p:sp>
          <p:nvSpPr>
            <p:cNvPr id="79" name="文本框 14"/>
            <p:cNvSpPr txBox="1"/>
            <p:nvPr/>
          </p:nvSpPr>
          <p:spPr>
            <a:xfrm>
              <a:off x="7702869" y="2322548"/>
              <a:ext cx="3857881" cy="119888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406400" algn="just" fontAlgn="auto">
                <a:lnSpc>
                  <a:spcPct val="100000"/>
                </a:lnSpc>
                <a:spcBef>
                  <a:spcPts val="0"/>
                </a:spcBef>
                <a:spcAft>
                  <a:spcPts val="0"/>
                </a:spcAft>
                <a:defRPr/>
                <a:extLst>
                  <a:ext uri="{35155182-B16C-46BC-9424-99874614C6A1}">
                    <wpsdc:indentchars xmlns:wpsdc="http://www.wps.cn/officeDocument/2017/drawingmlCustomData" val="200" checksum="1740828767"/>
                  </a:ext>
                </a:extLst>
              </a:pPr>
              <a:r>
                <a:rPr lang="zh-CN" altLang="zh-CN" sz="1600" dirty="0">
                  <a:solidFill>
                    <a:prstClr val="white"/>
                  </a:solidFill>
                  <a:latin typeface="微软雅黑" panose="020B0503020204020204" charset="-122"/>
                  <a:ea typeface="微软雅黑" panose="020B0503020204020204" charset="-122"/>
                  <a:cs typeface="+mn-ea"/>
                  <a:sym typeface="+mn-lt"/>
                </a:rPr>
                <a:t>区块链由众多节点共同组成一个端到端的网络，不存在中心化的设备和管理机构。节点之间数据交换通过数字签名技术进行验证，无需互相信任，只要按照系统既定的规则进行，节点之间不能也无法欺骗其它节点。</a:t>
              </a:r>
              <a:endParaRPr lang="zh-CN" altLang="zh-CN" sz="1600" dirty="0">
                <a:solidFill>
                  <a:prstClr val="white"/>
                </a:solidFill>
                <a:latin typeface="微软雅黑" panose="020B0503020204020204" charset="-122"/>
                <a:ea typeface="微软雅黑" panose="020B0503020204020204" charset="-122"/>
                <a:cs typeface="+mn-ea"/>
                <a:sym typeface="+mn-lt"/>
              </a:endParaRPr>
            </a:p>
          </p:txBody>
        </p:sp>
      </p:grpSp>
      <p:grpSp>
        <p:nvGrpSpPr>
          <p:cNvPr id="80" name="组合 79"/>
          <p:cNvGrpSpPr/>
          <p:nvPr/>
        </p:nvGrpSpPr>
        <p:grpSpPr>
          <a:xfrm>
            <a:off x="263477" y="3997187"/>
            <a:ext cx="3861529" cy="2175313"/>
            <a:chOff x="6593675" y="1901661"/>
            <a:chExt cx="3861529" cy="2175313"/>
          </a:xfrm>
        </p:grpSpPr>
        <p:sp>
          <p:nvSpPr>
            <p:cNvPr id="81" name="文本框 38"/>
            <p:cNvSpPr txBox="1"/>
            <p:nvPr/>
          </p:nvSpPr>
          <p:spPr>
            <a:xfrm>
              <a:off x="7312994" y="1901661"/>
              <a:ext cx="3142210" cy="646331"/>
            </a:xfrm>
            <a:prstGeom prst="rect">
              <a:avLst/>
            </a:prstGeom>
            <a:noFill/>
          </p:spPr>
          <p:txBody>
            <a:bodyPr wrap="square" rtlCol="0">
              <a:spAutoFit/>
            </a:bodyPr>
            <a:lstStyle/>
            <a:p>
              <a:pPr algn="r" fontAlgn="auto">
                <a:lnSpc>
                  <a:spcPct val="150000"/>
                </a:lnSpc>
                <a:spcBef>
                  <a:spcPts val="0"/>
                </a:spcBef>
                <a:spcAft>
                  <a:spcPts val="0"/>
                </a:spcAft>
                <a:defRPr/>
              </a:pPr>
              <a:r>
                <a:rPr lang="zh-CN" altLang="zh-CN" sz="2400" b="1" dirty="0">
                  <a:solidFill>
                    <a:prstClr val="white"/>
                  </a:solidFill>
                  <a:latin typeface="微软雅黑" panose="020B0503020204020204" charset="-122"/>
                  <a:ea typeface="微软雅黑" panose="020B0503020204020204" charset="-122"/>
                  <a:cs typeface="+mn-ea"/>
                  <a:sym typeface="+mn-lt"/>
                </a:rPr>
                <a:t>交易透明，双方匿名</a:t>
              </a:r>
              <a:endParaRPr lang="en-US" altLang="zh-CN" sz="2400" dirty="0">
                <a:solidFill>
                  <a:prstClr val="white"/>
                </a:solidFill>
                <a:latin typeface="微软雅黑" panose="020B0503020204020204" charset="-122"/>
                <a:ea typeface="微软雅黑" panose="020B0503020204020204" charset="-122"/>
                <a:cs typeface="+mn-ea"/>
                <a:sym typeface="+mn-lt"/>
              </a:endParaRPr>
            </a:p>
          </p:txBody>
        </p:sp>
        <p:sp>
          <p:nvSpPr>
            <p:cNvPr id="82" name="文本框 14"/>
            <p:cNvSpPr txBox="1"/>
            <p:nvPr/>
          </p:nvSpPr>
          <p:spPr>
            <a:xfrm>
              <a:off x="6593675" y="2508524"/>
              <a:ext cx="3814154" cy="156845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406400" algn="just" fontAlgn="auto">
                <a:lnSpc>
                  <a:spcPct val="100000"/>
                </a:lnSpc>
                <a:spcBef>
                  <a:spcPts val="0"/>
                </a:spcBef>
                <a:spcAft>
                  <a:spcPts val="0"/>
                </a:spcAft>
                <a:defRPr/>
                <a:extLst>
                  <a:ext uri="{35155182-B16C-46BC-9424-99874614C6A1}">
                    <wpsdc:indentchars xmlns:wpsdc="http://www.wps.cn/officeDocument/2017/drawingmlCustomData" val="200" checksum="1740828767"/>
                  </a:ext>
                </a:extLst>
              </a:pPr>
              <a:r>
                <a:rPr lang="zh-CN" altLang="zh-CN" sz="1600" dirty="0">
                  <a:solidFill>
                    <a:prstClr val="white"/>
                  </a:solidFill>
                  <a:latin typeface="微软雅黑" panose="020B0503020204020204" charset="-122"/>
                  <a:ea typeface="微软雅黑" panose="020B0503020204020204" charset="-122"/>
                  <a:cs typeface="+mn-ea"/>
                  <a:sym typeface="+mn-lt"/>
                </a:rPr>
                <a:t>区块链的运行规则是公开透明的，所有的数据信息也是公开的，因此每一笔交易都对所有节点可见。由于节点与节点之间是去信任的，因此节点之间无需公开身份，每个参与的节点都是匿名的。</a:t>
              </a:r>
              <a:endParaRPr lang="zh-CN" altLang="zh-CN" sz="1600" dirty="0">
                <a:solidFill>
                  <a:prstClr val="white"/>
                </a:solidFill>
                <a:latin typeface="微软雅黑" panose="020B0503020204020204" charset="-122"/>
                <a:ea typeface="微软雅黑" panose="020B0503020204020204" charset="-122"/>
                <a:cs typeface="+mn-ea"/>
                <a:sym typeface="+mn-lt"/>
              </a:endParaRPr>
            </a:p>
          </p:txBody>
        </p:sp>
      </p:grpSp>
      <p:grpSp>
        <p:nvGrpSpPr>
          <p:cNvPr id="83" name="组合 82"/>
          <p:cNvGrpSpPr/>
          <p:nvPr/>
        </p:nvGrpSpPr>
        <p:grpSpPr>
          <a:xfrm>
            <a:off x="7920832" y="3997187"/>
            <a:ext cx="3857880" cy="2144322"/>
            <a:chOff x="7702870" y="1901661"/>
            <a:chExt cx="3857880" cy="2144322"/>
          </a:xfrm>
        </p:grpSpPr>
        <p:sp>
          <p:nvSpPr>
            <p:cNvPr id="84" name="文本框 41"/>
            <p:cNvSpPr txBox="1"/>
            <p:nvPr/>
          </p:nvSpPr>
          <p:spPr>
            <a:xfrm>
              <a:off x="7702870" y="1901661"/>
              <a:ext cx="2674843" cy="646331"/>
            </a:xfrm>
            <a:prstGeom prst="rect">
              <a:avLst/>
            </a:prstGeom>
            <a:noFill/>
          </p:spPr>
          <p:txBody>
            <a:bodyPr wrap="square" rtlCol="0">
              <a:spAutoFit/>
            </a:bodyPr>
            <a:lstStyle/>
            <a:p>
              <a:pPr algn="just" fontAlgn="auto">
                <a:lnSpc>
                  <a:spcPct val="150000"/>
                </a:lnSpc>
                <a:spcBef>
                  <a:spcPts val="0"/>
                </a:spcBef>
                <a:spcAft>
                  <a:spcPts val="0"/>
                </a:spcAft>
                <a:defRPr/>
              </a:pPr>
              <a:r>
                <a:rPr lang="zh-CN" altLang="zh-CN" sz="2400" b="1" dirty="0">
                  <a:solidFill>
                    <a:prstClr val="white"/>
                  </a:solidFill>
                  <a:latin typeface="微软雅黑" panose="020B0503020204020204" charset="-122"/>
                  <a:ea typeface="微软雅黑" panose="020B0503020204020204" charset="-122"/>
                  <a:cs typeface="+mn-ea"/>
                  <a:sym typeface="+mn-lt"/>
                </a:rPr>
                <a:t>不可篡改，可追溯</a:t>
              </a:r>
              <a:endParaRPr lang="en-US" altLang="zh-CN" sz="2400" dirty="0">
                <a:solidFill>
                  <a:prstClr val="white"/>
                </a:solidFill>
                <a:latin typeface="微软雅黑" panose="020B0503020204020204" charset="-122"/>
                <a:ea typeface="微软雅黑" panose="020B0503020204020204" charset="-122"/>
                <a:cs typeface="+mn-ea"/>
                <a:sym typeface="+mn-lt"/>
              </a:endParaRPr>
            </a:p>
          </p:txBody>
        </p:sp>
        <p:sp>
          <p:nvSpPr>
            <p:cNvPr id="85" name="文本框 14"/>
            <p:cNvSpPr txBox="1"/>
            <p:nvPr/>
          </p:nvSpPr>
          <p:spPr>
            <a:xfrm>
              <a:off x="7702870" y="2477533"/>
              <a:ext cx="3857880" cy="156845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406400" algn="just" fontAlgn="auto">
                <a:lnSpc>
                  <a:spcPct val="100000"/>
                </a:lnSpc>
                <a:spcBef>
                  <a:spcPts val="0"/>
                </a:spcBef>
                <a:spcAft>
                  <a:spcPts val="0"/>
                </a:spcAft>
                <a:defRPr/>
                <a:extLst>
                  <a:ext uri="{35155182-B16C-46BC-9424-99874614C6A1}">
                    <wpsdc:indentchars xmlns:wpsdc="http://www.wps.cn/officeDocument/2017/drawingmlCustomData" val="200" checksum="1740828767"/>
                  </a:ext>
                </a:extLst>
              </a:pPr>
              <a:r>
                <a:rPr lang="zh-CN" altLang="zh-CN" sz="1600" dirty="0">
                  <a:solidFill>
                    <a:prstClr val="white"/>
                  </a:solidFill>
                  <a:latin typeface="微软雅黑" panose="020B0503020204020204" charset="-122"/>
                  <a:ea typeface="微软雅黑" panose="020B0503020204020204" charset="-122"/>
                  <a:cs typeface="+mn-ea"/>
                  <a:sym typeface="+mn-lt"/>
                </a:rPr>
                <a:t>单个甚至多个节点对数据库的修改无法影响其他节点的数据库，除非能控制整个网络中超过</a:t>
              </a:r>
              <a:r>
                <a:rPr lang="en-US" altLang="zh-CN" sz="1600" dirty="0">
                  <a:solidFill>
                    <a:prstClr val="white"/>
                  </a:solidFill>
                  <a:latin typeface="微软雅黑" panose="020B0503020204020204" charset="-122"/>
                  <a:ea typeface="微软雅黑" panose="020B0503020204020204" charset="-122"/>
                  <a:cs typeface="+mn-ea"/>
                  <a:sym typeface="+mn-lt"/>
                </a:rPr>
                <a:t>51%</a:t>
              </a:r>
              <a:r>
                <a:rPr lang="zh-CN" altLang="zh-CN" sz="1600" dirty="0">
                  <a:solidFill>
                    <a:prstClr val="white"/>
                  </a:solidFill>
                  <a:latin typeface="微软雅黑" panose="020B0503020204020204" charset="-122"/>
                  <a:ea typeface="微软雅黑" panose="020B0503020204020204" charset="-122"/>
                  <a:cs typeface="+mn-ea"/>
                  <a:sym typeface="+mn-lt"/>
                </a:rPr>
                <a:t>的节点同时修改，这几乎不可能发生。区块链中的每一笔交易都通过密码学方法与相邻两个区块串联，因此可以追溯到任何一笔交易的前世今生。</a:t>
              </a:r>
              <a:endParaRPr lang="zh-CN" altLang="en-US" sz="1600" dirty="0">
                <a:solidFill>
                  <a:prstClr val="white"/>
                </a:solidFill>
                <a:latin typeface="微软雅黑" panose="020B0503020204020204" charset="-122"/>
                <a:ea typeface="微软雅黑" panose="020B0503020204020204" charset="-122"/>
                <a:cs typeface="+mn-ea"/>
                <a:sym typeface="+mn-lt"/>
              </a:endParaRPr>
            </a:p>
          </p:txBody>
        </p:sp>
      </p:grpSp>
      <p:sp>
        <p:nvSpPr>
          <p:cNvPr id="86" name="TextBox 39"/>
          <p:cNvSpPr txBox="1"/>
          <p:nvPr/>
        </p:nvSpPr>
        <p:spPr>
          <a:xfrm>
            <a:off x="319380" y="344619"/>
            <a:ext cx="3238387" cy="58477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区块链简介</a:t>
            </a:r>
            <a:r>
              <a:rPr lang="en-US" altLang="zh-CN" sz="3200" b="1" dirty="0">
                <a:solidFill>
                  <a:prstClr val="white"/>
                </a:solidFill>
                <a:latin typeface="微软雅黑" panose="020B0503020204020204" charset="-122"/>
                <a:ea typeface="微软雅黑" panose="020B0503020204020204" charset="-122"/>
                <a:cs typeface="+mn-ea"/>
                <a:sym typeface="+mn-lt"/>
              </a:rPr>
              <a:t>·</a:t>
            </a:r>
            <a:r>
              <a:rPr lang="zh-CN" altLang="en-US" sz="3200" b="1" dirty="0">
                <a:solidFill>
                  <a:prstClr val="white"/>
                </a:solidFill>
                <a:latin typeface="微软雅黑" panose="020B0503020204020204" charset="-122"/>
                <a:ea typeface="微软雅黑" panose="020B0503020204020204" charset="-122"/>
                <a:cs typeface="+mn-ea"/>
                <a:sym typeface="+mn-lt"/>
              </a:rPr>
              <a:t>特征</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additive="base">
                                        <p:cTn id="7" dur="1000" fill="hold"/>
                                        <p:tgtEl>
                                          <p:spTgt spid="61"/>
                                        </p:tgtEl>
                                        <p:attrNameLst>
                                          <p:attrName>ppt_x</p:attrName>
                                        </p:attrNameLst>
                                      </p:cBhvr>
                                      <p:tavLst>
                                        <p:tav tm="0">
                                          <p:val>
                                            <p:strVal val="#ppt_x"/>
                                          </p:val>
                                        </p:tav>
                                        <p:tav tm="100000">
                                          <p:val>
                                            <p:strVal val="#ppt_x"/>
                                          </p:val>
                                        </p:tav>
                                      </p:tavLst>
                                    </p:anim>
                                    <p:anim calcmode="lin" valueType="num">
                                      <p:cBhvr additive="base">
                                        <p:cTn id="8" dur="1000" fill="hold"/>
                                        <p:tgtEl>
                                          <p:spTgt spid="61"/>
                                        </p:tgtEl>
                                        <p:attrNameLst>
                                          <p:attrName>ppt_y</p:attrName>
                                        </p:attrNameLst>
                                      </p:cBhvr>
                                      <p:tavLst>
                                        <p:tav tm="0">
                                          <p:val>
                                            <p:strVal val="0-#ppt_h/2"/>
                                          </p:val>
                                        </p:tav>
                                        <p:tav tm="100000">
                                          <p:val>
                                            <p:strVal val="#ppt_y"/>
                                          </p:val>
                                        </p:tav>
                                      </p:tavLst>
                                    </p:anim>
                                  </p:childTnLst>
                                </p:cTn>
                              </p:par>
                              <p:par>
                                <p:cTn id="9" presetID="2" presetClass="entr" presetSubtype="8" decel="100000" fill="hold" grpId="0" nodeType="withEffect">
                                  <p:stCondLst>
                                    <p:cond delay="0"/>
                                  </p:stCondLst>
                                  <p:childTnLst>
                                    <p:set>
                                      <p:cBhvr>
                                        <p:cTn id="10" dur="1" fill="hold">
                                          <p:stCondLst>
                                            <p:cond delay="0"/>
                                          </p:stCondLst>
                                        </p:cTn>
                                        <p:tgtEl>
                                          <p:spTgt spid="62"/>
                                        </p:tgtEl>
                                        <p:attrNameLst>
                                          <p:attrName>style.visibility</p:attrName>
                                        </p:attrNameLst>
                                      </p:cBhvr>
                                      <p:to>
                                        <p:strVal val="visible"/>
                                      </p:to>
                                    </p:set>
                                    <p:anim calcmode="lin" valueType="num">
                                      <p:cBhvr additive="base">
                                        <p:cTn id="11" dur="1000" fill="hold"/>
                                        <p:tgtEl>
                                          <p:spTgt spid="62"/>
                                        </p:tgtEl>
                                        <p:attrNameLst>
                                          <p:attrName>ppt_x</p:attrName>
                                        </p:attrNameLst>
                                      </p:cBhvr>
                                      <p:tavLst>
                                        <p:tav tm="0">
                                          <p:val>
                                            <p:strVal val="0-#ppt_w/2"/>
                                          </p:val>
                                        </p:tav>
                                        <p:tav tm="100000">
                                          <p:val>
                                            <p:strVal val="#ppt_x"/>
                                          </p:val>
                                        </p:tav>
                                      </p:tavLst>
                                    </p:anim>
                                    <p:anim calcmode="lin" valueType="num">
                                      <p:cBhvr additive="base">
                                        <p:cTn id="12" dur="1000" fill="hold"/>
                                        <p:tgtEl>
                                          <p:spTgt spid="62"/>
                                        </p:tgtEl>
                                        <p:attrNameLst>
                                          <p:attrName>ppt_y</p:attrName>
                                        </p:attrNameLst>
                                      </p:cBhvr>
                                      <p:tavLst>
                                        <p:tav tm="0">
                                          <p:val>
                                            <p:strVal val="#ppt_y"/>
                                          </p:val>
                                        </p:tav>
                                        <p:tav tm="100000">
                                          <p:val>
                                            <p:strVal val="#ppt_y"/>
                                          </p:val>
                                        </p:tav>
                                      </p:tavLst>
                                    </p:anim>
                                  </p:childTnLst>
                                </p:cTn>
                              </p:par>
                              <p:par>
                                <p:cTn id="13" presetID="2" presetClass="entr" presetSubtype="2" decel="100000" fill="hold" grpId="0" nodeType="withEffect">
                                  <p:stCondLst>
                                    <p:cond delay="0"/>
                                  </p:stCondLst>
                                  <p:childTnLst>
                                    <p:set>
                                      <p:cBhvr>
                                        <p:cTn id="14" dur="1" fill="hold">
                                          <p:stCondLst>
                                            <p:cond delay="0"/>
                                          </p:stCondLst>
                                        </p:cTn>
                                        <p:tgtEl>
                                          <p:spTgt spid="60"/>
                                        </p:tgtEl>
                                        <p:attrNameLst>
                                          <p:attrName>style.visibility</p:attrName>
                                        </p:attrNameLst>
                                      </p:cBhvr>
                                      <p:to>
                                        <p:strVal val="visible"/>
                                      </p:to>
                                    </p:set>
                                    <p:anim calcmode="lin" valueType="num">
                                      <p:cBhvr additive="base">
                                        <p:cTn id="15" dur="1000" fill="hold"/>
                                        <p:tgtEl>
                                          <p:spTgt spid="60"/>
                                        </p:tgtEl>
                                        <p:attrNameLst>
                                          <p:attrName>ppt_x</p:attrName>
                                        </p:attrNameLst>
                                      </p:cBhvr>
                                      <p:tavLst>
                                        <p:tav tm="0">
                                          <p:val>
                                            <p:strVal val="1+#ppt_w/2"/>
                                          </p:val>
                                        </p:tav>
                                        <p:tav tm="100000">
                                          <p:val>
                                            <p:strVal val="#ppt_x"/>
                                          </p:val>
                                        </p:tav>
                                      </p:tavLst>
                                    </p:anim>
                                    <p:anim calcmode="lin" valueType="num">
                                      <p:cBhvr additive="base">
                                        <p:cTn id="16" dur="1000" fill="hold"/>
                                        <p:tgtEl>
                                          <p:spTgt spid="60"/>
                                        </p:tgtEl>
                                        <p:attrNameLst>
                                          <p:attrName>ppt_y</p:attrName>
                                        </p:attrNameLst>
                                      </p:cBhvr>
                                      <p:tavLst>
                                        <p:tav tm="0">
                                          <p:val>
                                            <p:strVal val="#ppt_y"/>
                                          </p:val>
                                        </p:tav>
                                        <p:tav tm="100000">
                                          <p:val>
                                            <p:strVal val="#ppt_y"/>
                                          </p:val>
                                        </p:tav>
                                      </p:tavLst>
                                    </p:anim>
                                  </p:childTnLst>
                                </p:cTn>
                              </p:par>
                              <p:par>
                                <p:cTn id="17" presetID="2" presetClass="entr" presetSubtype="4" decel="100000" fill="hold" grpId="0" nodeType="withEffect">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cBhvr additive="base">
                                        <p:cTn id="19" dur="1000" fill="hold"/>
                                        <p:tgtEl>
                                          <p:spTgt spid="63"/>
                                        </p:tgtEl>
                                        <p:attrNameLst>
                                          <p:attrName>ppt_x</p:attrName>
                                        </p:attrNameLst>
                                      </p:cBhvr>
                                      <p:tavLst>
                                        <p:tav tm="0">
                                          <p:val>
                                            <p:strVal val="#ppt_x"/>
                                          </p:val>
                                        </p:tav>
                                        <p:tav tm="100000">
                                          <p:val>
                                            <p:strVal val="#ppt_x"/>
                                          </p:val>
                                        </p:tav>
                                      </p:tavLst>
                                    </p:anim>
                                    <p:anim calcmode="lin" valueType="num">
                                      <p:cBhvr additive="base">
                                        <p:cTn id="20" dur="1000" fill="hold"/>
                                        <p:tgtEl>
                                          <p:spTgt spid="63"/>
                                        </p:tgtEl>
                                        <p:attrNameLst>
                                          <p:attrName>ppt_y</p:attrName>
                                        </p:attrNameLst>
                                      </p:cBhvr>
                                      <p:tavLst>
                                        <p:tav tm="0">
                                          <p:val>
                                            <p:strVal val="1+#ppt_h/2"/>
                                          </p:val>
                                        </p:tav>
                                        <p:tav tm="100000">
                                          <p:val>
                                            <p:strVal val="#ppt_y"/>
                                          </p:val>
                                        </p:tav>
                                      </p:tavLst>
                                    </p:anim>
                                  </p:childTnLst>
                                </p:cTn>
                              </p:par>
                              <p:par>
                                <p:cTn id="21" presetID="50" presetClass="entr" presetSubtype="0" decel="100000" fill="hold" nodeType="withEffect">
                                  <p:stCondLst>
                                    <p:cond delay="0"/>
                                  </p:stCondLst>
                                  <p:childTnLst>
                                    <p:set>
                                      <p:cBhvr>
                                        <p:cTn id="22" dur="1" fill="hold">
                                          <p:stCondLst>
                                            <p:cond delay="0"/>
                                          </p:stCondLst>
                                        </p:cTn>
                                        <p:tgtEl>
                                          <p:spTgt spid="80"/>
                                        </p:tgtEl>
                                        <p:attrNameLst>
                                          <p:attrName>style.visibility</p:attrName>
                                        </p:attrNameLst>
                                      </p:cBhvr>
                                      <p:to>
                                        <p:strVal val="visible"/>
                                      </p:to>
                                    </p:set>
                                    <p:anim calcmode="lin" valueType="num">
                                      <p:cBhvr>
                                        <p:cTn id="23" dur="1000" fill="hold"/>
                                        <p:tgtEl>
                                          <p:spTgt spid="80"/>
                                        </p:tgtEl>
                                        <p:attrNameLst>
                                          <p:attrName>ppt_w</p:attrName>
                                        </p:attrNameLst>
                                      </p:cBhvr>
                                      <p:tavLst>
                                        <p:tav tm="0">
                                          <p:val>
                                            <p:strVal val="#ppt_w+.3"/>
                                          </p:val>
                                        </p:tav>
                                        <p:tav tm="100000">
                                          <p:val>
                                            <p:strVal val="#ppt_w"/>
                                          </p:val>
                                        </p:tav>
                                      </p:tavLst>
                                    </p:anim>
                                    <p:anim calcmode="lin" valueType="num">
                                      <p:cBhvr>
                                        <p:cTn id="24" dur="1000" fill="hold"/>
                                        <p:tgtEl>
                                          <p:spTgt spid="80"/>
                                        </p:tgtEl>
                                        <p:attrNameLst>
                                          <p:attrName>ppt_h</p:attrName>
                                        </p:attrNameLst>
                                      </p:cBhvr>
                                      <p:tavLst>
                                        <p:tav tm="0">
                                          <p:val>
                                            <p:strVal val="#ppt_h"/>
                                          </p:val>
                                        </p:tav>
                                        <p:tav tm="100000">
                                          <p:val>
                                            <p:strVal val="#ppt_h"/>
                                          </p:val>
                                        </p:tav>
                                      </p:tavLst>
                                    </p:anim>
                                    <p:animEffect transition="in" filter="fade">
                                      <p:cBhvr>
                                        <p:cTn id="25" dur="1000"/>
                                        <p:tgtEl>
                                          <p:spTgt spid="80"/>
                                        </p:tgtEl>
                                      </p:cBhvr>
                                    </p:animEffect>
                                  </p:childTnLst>
                                </p:cTn>
                              </p:par>
                              <p:par>
                                <p:cTn id="26" presetID="50" presetClass="entr" presetSubtype="0" decel="100000" fill="hold" nodeType="withEffect">
                                  <p:stCondLst>
                                    <p:cond delay="0"/>
                                  </p:stCondLst>
                                  <p:childTnLst>
                                    <p:set>
                                      <p:cBhvr>
                                        <p:cTn id="27" dur="1" fill="hold">
                                          <p:stCondLst>
                                            <p:cond delay="0"/>
                                          </p:stCondLst>
                                        </p:cTn>
                                        <p:tgtEl>
                                          <p:spTgt spid="74"/>
                                        </p:tgtEl>
                                        <p:attrNameLst>
                                          <p:attrName>style.visibility</p:attrName>
                                        </p:attrNameLst>
                                      </p:cBhvr>
                                      <p:to>
                                        <p:strVal val="visible"/>
                                      </p:to>
                                    </p:set>
                                    <p:anim calcmode="lin" valueType="num">
                                      <p:cBhvr>
                                        <p:cTn id="28" dur="1000" fill="hold"/>
                                        <p:tgtEl>
                                          <p:spTgt spid="74"/>
                                        </p:tgtEl>
                                        <p:attrNameLst>
                                          <p:attrName>ppt_w</p:attrName>
                                        </p:attrNameLst>
                                      </p:cBhvr>
                                      <p:tavLst>
                                        <p:tav tm="0">
                                          <p:val>
                                            <p:strVal val="#ppt_w+.3"/>
                                          </p:val>
                                        </p:tav>
                                        <p:tav tm="100000">
                                          <p:val>
                                            <p:strVal val="#ppt_w"/>
                                          </p:val>
                                        </p:tav>
                                      </p:tavLst>
                                    </p:anim>
                                    <p:anim calcmode="lin" valueType="num">
                                      <p:cBhvr>
                                        <p:cTn id="29" dur="1000" fill="hold"/>
                                        <p:tgtEl>
                                          <p:spTgt spid="74"/>
                                        </p:tgtEl>
                                        <p:attrNameLst>
                                          <p:attrName>ppt_h</p:attrName>
                                        </p:attrNameLst>
                                      </p:cBhvr>
                                      <p:tavLst>
                                        <p:tav tm="0">
                                          <p:val>
                                            <p:strVal val="#ppt_h"/>
                                          </p:val>
                                        </p:tav>
                                        <p:tav tm="100000">
                                          <p:val>
                                            <p:strVal val="#ppt_h"/>
                                          </p:val>
                                        </p:tav>
                                      </p:tavLst>
                                    </p:anim>
                                    <p:animEffect transition="in" filter="fade">
                                      <p:cBhvr>
                                        <p:cTn id="30" dur="1000"/>
                                        <p:tgtEl>
                                          <p:spTgt spid="74"/>
                                        </p:tgtEl>
                                      </p:cBhvr>
                                    </p:animEffect>
                                  </p:childTnLst>
                                </p:cTn>
                              </p:par>
                              <p:par>
                                <p:cTn id="31" presetID="50" presetClass="entr" presetSubtype="0" decel="100000" fill="hold" nodeType="withEffect">
                                  <p:stCondLst>
                                    <p:cond delay="0"/>
                                  </p:stCondLst>
                                  <p:childTnLst>
                                    <p:set>
                                      <p:cBhvr>
                                        <p:cTn id="32" dur="1" fill="hold">
                                          <p:stCondLst>
                                            <p:cond delay="0"/>
                                          </p:stCondLst>
                                        </p:cTn>
                                        <p:tgtEl>
                                          <p:spTgt spid="77"/>
                                        </p:tgtEl>
                                        <p:attrNameLst>
                                          <p:attrName>style.visibility</p:attrName>
                                        </p:attrNameLst>
                                      </p:cBhvr>
                                      <p:to>
                                        <p:strVal val="visible"/>
                                      </p:to>
                                    </p:set>
                                    <p:anim calcmode="lin" valueType="num">
                                      <p:cBhvr>
                                        <p:cTn id="33" dur="1000" fill="hold"/>
                                        <p:tgtEl>
                                          <p:spTgt spid="77"/>
                                        </p:tgtEl>
                                        <p:attrNameLst>
                                          <p:attrName>ppt_w</p:attrName>
                                        </p:attrNameLst>
                                      </p:cBhvr>
                                      <p:tavLst>
                                        <p:tav tm="0">
                                          <p:val>
                                            <p:strVal val="#ppt_w+.3"/>
                                          </p:val>
                                        </p:tav>
                                        <p:tav tm="100000">
                                          <p:val>
                                            <p:strVal val="#ppt_w"/>
                                          </p:val>
                                        </p:tav>
                                      </p:tavLst>
                                    </p:anim>
                                    <p:anim calcmode="lin" valueType="num">
                                      <p:cBhvr>
                                        <p:cTn id="34" dur="1000" fill="hold"/>
                                        <p:tgtEl>
                                          <p:spTgt spid="77"/>
                                        </p:tgtEl>
                                        <p:attrNameLst>
                                          <p:attrName>ppt_h</p:attrName>
                                        </p:attrNameLst>
                                      </p:cBhvr>
                                      <p:tavLst>
                                        <p:tav tm="0">
                                          <p:val>
                                            <p:strVal val="#ppt_h"/>
                                          </p:val>
                                        </p:tav>
                                        <p:tav tm="100000">
                                          <p:val>
                                            <p:strVal val="#ppt_h"/>
                                          </p:val>
                                        </p:tav>
                                      </p:tavLst>
                                    </p:anim>
                                    <p:animEffect transition="in" filter="fade">
                                      <p:cBhvr>
                                        <p:cTn id="35" dur="1000"/>
                                        <p:tgtEl>
                                          <p:spTgt spid="77"/>
                                        </p:tgtEl>
                                      </p:cBhvr>
                                    </p:animEffect>
                                  </p:childTnLst>
                                </p:cTn>
                              </p:par>
                              <p:par>
                                <p:cTn id="36" presetID="50" presetClass="entr" presetSubtype="0" decel="100000" fill="hold" nodeType="withEffect">
                                  <p:stCondLst>
                                    <p:cond delay="0"/>
                                  </p:stCondLst>
                                  <p:childTnLst>
                                    <p:set>
                                      <p:cBhvr>
                                        <p:cTn id="37" dur="1" fill="hold">
                                          <p:stCondLst>
                                            <p:cond delay="0"/>
                                          </p:stCondLst>
                                        </p:cTn>
                                        <p:tgtEl>
                                          <p:spTgt spid="83"/>
                                        </p:tgtEl>
                                        <p:attrNameLst>
                                          <p:attrName>style.visibility</p:attrName>
                                        </p:attrNameLst>
                                      </p:cBhvr>
                                      <p:to>
                                        <p:strVal val="visible"/>
                                      </p:to>
                                    </p:set>
                                    <p:anim calcmode="lin" valueType="num">
                                      <p:cBhvr>
                                        <p:cTn id="38" dur="1000" fill="hold"/>
                                        <p:tgtEl>
                                          <p:spTgt spid="83"/>
                                        </p:tgtEl>
                                        <p:attrNameLst>
                                          <p:attrName>ppt_w</p:attrName>
                                        </p:attrNameLst>
                                      </p:cBhvr>
                                      <p:tavLst>
                                        <p:tav tm="0">
                                          <p:val>
                                            <p:strVal val="#ppt_w+.3"/>
                                          </p:val>
                                        </p:tav>
                                        <p:tav tm="100000">
                                          <p:val>
                                            <p:strVal val="#ppt_w"/>
                                          </p:val>
                                        </p:tav>
                                      </p:tavLst>
                                    </p:anim>
                                    <p:anim calcmode="lin" valueType="num">
                                      <p:cBhvr>
                                        <p:cTn id="39" dur="1000" fill="hold"/>
                                        <p:tgtEl>
                                          <p:spTgt spid="83"/>
                                        </p:tgtEl>
                                        <p:attrNameLst>
                                          <p:attrName>ppt_h</p:attrName>
                                        </p:attrNameLst>
                                      </p:cBhvr>
                                      <p:tavLst>
                                        <p:tav tm="0">
                                          <p:val>
                                            <p:strVal val="#ppt_h"/>
                                          </p:val>
                                        </p:tav>
                                        <p:tav tm="100000">
                                          <p:val>
                                            <p:strVal val="#ppt_h"/>
                                          </p:val>
                                        </p:tav>
                                      </p:tavLst>
                                    </p:anim>
                                    <p:animEffect transition="in" filter="fade">
                                      <p:cBhvr>
                                        <p:cTn id="40" dur="1000"/>
                                        <p:tgtEl>
                                          <p:spTgt spid="83"/>
                                        </p:tgtEl>
                                      </p:cBhvr>
                                    </p:animEffect>
                                  </p:childTnLst>
                                </p:cTn>
                              </p:par>
                              <p:par>
                                <p:cTn id="41" presetID="10" presetClass="entr" presetSubtype="0" fill="hold" grpId="0" nodeType="withEffect">
                                  <p:stCondLst>
                                    <p:cond delay="300"/>
                                  </p:stCondLst>
                                  <p:childTnLst>
                                    <p:set>
                                      <p:cBhvr>
                                        <p:cTn id="42" dur="1" fill="hold">
                                          <p:stCondLst>
                                            <p:cond delay="0"/>
                                          </p:stCondLst>
                                        </p:cTn>
                                        <p:tgtEl>
                                          <p:spTgt spid="67"/>
                                        </p:tgtEl>
                                        <p:attrNameLst>
                                          <p:attrName>style.visibility</p:attrName>
                                        </p:attrNameLst>
                                      </p:cBhvr>
                                      <p:to>
                                        <p:strVal val="visible"/>
                                      </p:to>
                                    </p:set>
                                    <p:animEffect transition="in" filter="fade">
                                      <p:cBhvr>
                                        <p:cTn id="43" dur="500"/>
                                        <p:tgtEl>
                                          <p:spTgt spid="67"/>
                                        </p:tgtEl>
                                      </p:cBhvr>
                                    </p:animEffect>
                                  </p:childTnLst>
                                </p:cTn>
                              </p:par>
                              <p:par>
                                <p:cTn id="44" presetID="10" presetClass="entr" presetSubtype="0" fill="hold" nodeType="withEffect">
                                  <p:stCondLst>
                                    <p:cond delay="300"/>
                                  </p:stCondLst>
                                  <p:childTnLst>
                                    <p:set>
                                      <p:cBhvr>
                                        <p:cTn id="45" dur="1" fill="hold">
                                          <p:stCondLst>
                                            <p:cond delay="0"/>
                                          </p:stCondLst>
                                        </p:cTn>
                                        <p:tgtEl>
                                          <p:spTgt spid="71"/>
                                        </p:tgtEl>
                                        <p:attrNameLst>
                                          <p:attrName>style.visibility</p:attrName>
                                        </p:attrNameLst>
                                      </p:cBhvr>
                                      <p:to>
                                        <p:strVal val="visible"/>
                                      </p:to>
                                    </p:set>
                                    <p:animEffect transition="in" filter="fade">
                                      <p:cBhvr>
                                        <p:cTn id="46" dur="500"/>
                                        <p:tgtEl>
                                          <p:spTgt spid="71"/>
                                        </p:tgtEl>
                                      </p:cBhvr>
                                    </p:animEffect>
                                  </p:childTnLst>
                                </p:cTn>
                              </p:par>
                              <p:par>
                                <p:cTn id="47" presetID="10" presetClass="entr" presetSubtype="0" fill="hold" nodeType="withEffect">
                                  <p:stCondLst>
                                    <p:cond delay="300"/>
                                  </p:stCondLst>
                                  <p:childTnLst>
                                    <p:set>
                                      <p:cBhvr>
                                        <p:cTn id="48" dur="1" fill="hold">
                                          <p:stCondLst>
                                            <p:cond delay="0"/>
                                          </p:stCondLst>
                                        </p:cTn>
                                        <p:tgtEl>
                                          <p:spTgt spid="64"/>
                                        </p:tgtEl>
                                        <p:attrNameLst>
                                          <p:attrName>style.visibility</p:attrName>
                                        </p:attrNameLst>
                                      </p:cBhvr>
                                      <p:to>
                                        <p:strVal val="visible"/>
                                      </p:to>
                                    </p:set>
                                    <p:animEffect transition="in" filter="fade">
                                      <p:cBhvr>
                                        <p:cTn id="49" dur="500"/>
                                        <p:tgtEl>
                                          <p:spTgt spid="64"/>
                                        </p:tgtEl>
                                      </p:cBhvr>
                                    </p:animEffect>
                                  </p:childTnLst>
                                </p:cTn>
                              </p:par>
                              <p:par>
                                <p:cTn id="50" presetID="10" presetClass="entr" presetSubtype="0" fill="hold" nodeType="withEffect">
                                  <p:stCondLst>
                                    <p:cond delay="300"/>
                                  </p:stCondLst>
                                  <p:childTnLst>
                                    <p:set>
                                      <p:cBhvr>
                                        <p:cTn id="51" dur="1" fill="hold">
                                          <p:stCondLst>
                                            <p:cond delay="0"/>
                                          </p:stCondLst>
                                        </p:cTn>
                                        <p:tgtEl>
                                          <p:spTgt spid="68"/>
                                        </p:tgtEl>
                                        <p:attrNameLst>
                                          <p:attrName>style.visibility</p:attrName>
                                        </p:attrNameLst>
                                      </p:cBhvr>
                                      <p:to>
                                        <p:strVal val="visible"/>
                                      </p:to>
                                    </p:set>
                                    <p:animEffect transition="in" filter="fade">
                                      <p:cBhvr>
                                        <p:cTn id="52"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animBg="1"/>
      <p:bldP spid="62" grpId="0" animBg="1"/>
      <p:bldP spid="63" grpId="0" animBg="1"/>
      <p:bldP spid="6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0" name="直接连接符 39"/>
          <p:cNvCxnSpPr/>
          <p:nvPr/>
        </p:nvCxnSpPr>
        <p:spPr>
          <a:xfrm>
            <a:off x="3544888" y="2081266"/>
            <a:ext cx="0" cy="3600450"/>
          </a:xfrm>
          <a:prstGeom prst="line">
            <a:avLst/>
          </a:prstGeom>
          <a:noFill/>
          <a:ln w="19050" cap="flat" cmpd="sng" algn="ctr">
            <a:solidFill>
              <a:sysClr val="window" lastClr="FFFFFF"/>
            </a:solidFill>
            <a:prstDash val="solid"/>
            <a:miter lim="800000"/>
          </a:ln>
          <a:effectLst/>
        </p:spPr>
      </p:cxnSp>
      <p:cxnSp>
        <p:nvCxnSpPr>
          <p:cNvPr id="41" name="直接连接符 40"/>
          <p:cNvCxnSpPr/>
          <p:nvPr/>
        </p:nvCxnSpPr>
        <p:spPr>
          <a:xfrm rot="5400000">
            <a:off x="3750943" y="1847265"/>
            <a:ext cx="0" cy="468000"/>
          </a:xfrm>
          <a:prstGeom prst="line">
            <a:avLst/>
          </a:prstGeom>
          <a:noFill/>
          <a:ln w="19050" cap="flat" cmpd="sng" algn="ctr">
            <a:solidFill>
              <a:sysClr val="window" lastClr="FFFFFF"/>
            </a:solidFill>
            <a:prstDash val="solid"/>
            <a:miter lim="800000"/>
          </a:ln>
          <a:effectLst/>
        </p:spPr>
      </p:cxnSp>
      <p:cxnSp>
        <p:nvCxnSpPr>
          <p:cNvPr id="42" name="直接连接符 41"/>
          <p:cNvCxnSpPr/>
          <p:nvPr/>
        </p:nvCxnSpPr>
        <p:spPr>
          <a:xfrm rot="5400000">
            <a:off x="3706813" y="3157594"/>
            <a:ext cx="0" cy="1476375"/>
          </a:xfrm>
          <a:prstGeom prst="line">
            <a:avLst/>
          </a:prstGeom>
          <a:noFill/>
          <a:ln w="19050" cap="flat" cmpd="sng" algn="ctr">
            <a:solidFill>
              <a:sysClr val="window" lastClr="FFFFFF"/>
            </a:solidFill>
            <a:prstDash val="solid"/>
            <a:miter lim="800000"/>
          </a:ln>
          <a:effectLst/>
        </p:spPr>
      </p:cxnSp>
      <p:cxnSp>
        <p:nvCxnSpPr>
          <p:cNvPr id="43" name="直接连接符 42"/>
          <p:cNvCxnSpPr/>
          <p:nvPr/>
        </p:nvCxnSpPr>
        <p:spPr>
          <a:xfrm rot="5400000">
            <a:off x="3748623" y="5468890"/>
            <a:ext cx="0" cy="432000"/>
          </a:xfrm>
          <a:prstGeom prst="line">
            <a:avLst/>
          </a:prstGeom>
          <a:noFill/>
          <a:ln w="19050" cap="flat" cmpd="sng" algn="ctr">
            <a:solidFill>
              <a:srgbClr val="FFFFFF"/>
            </a:solidFill>
            <a:prstDash val="solid"/>
            <a:miter lim="800000"/>
          </a:ln>
          <a:effectLst/>
        </p:spPr>
      </p:cxnSp>
      <p:grpSp>
        <p:nvGrpSpPr>
          <p:cNvPr id="44" name="组合 43"/>
          <p:cNvGrpSpPr/>
          <p:nvPr/>
        </p:nvGrpSpPr>
        <p:grpSpPr>
          <a:xfrm>
            <a:off x="3952878" y="1613628"/>
            <a:ext cx="2855913" cy="923330"/>
            <a:chOff x="3952875" y="1877099"/>
            <a:chExt cx="2855913" cy="923330"/>
          </a:xfrm>
        </p:grpSpPr>
        <p:sp>
          <p:nvSpPr>
            <p:cNvPr id="56" name="圆角矩形 55"/>
            <p:cNvSpPr/>
            <p:nvPr/>
          </p:nvSpPr>
          <p:spPr>
            <a:xfrm>
              <a:off x="3952875" y="1970088"/>
              <a:ext cx="2855913" cy="773112"/>
            </a:xfrm>
            <a:prstGeom prst="roundRect">
              <a:avLst/>
            </a:prstGeom>
            <a:solidFill>
              <a:srgbClr val="4472C4">
                <a:lumMod val="75000"/>
                <a:alpha val="30000"/>
              </a:srgbClr>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57" name="文本框 50"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4551434" y="1877099"/>
              <a:ext cx="1569660" cy="923330"/>
            </a:xfrm>
            <a:prstGeom prst="rect">
              <a:avLst/>
            </a:prstGeom>
            <a:noFill/>
            <a:effectLst/>
          </p:spPr>
          <p:txBody>
            <a:bodyPr wrap="none" rtlCol="0">
              <a:spAutoFit/>
            </a:bodyPr>
            <a:lstStyle/>
            <a:p>
              <a:pPr marL="0" marR="0" lvl="0" indent="0" algn="just" defTabSz="914400" eaLnBrk="1" fontAlgn="auto" latinLnBrk="0" hangingPunct="1">
                <a:lnSpc>
                  <a:spcPct val="150000"/>
                </a:lnSpc>
                <a:spcBef>
                  <a:spcPts val="0"/>
                </a:spcBef>
                <a:spcAft>
                  <a:spcPts val="0"/>
                </a:spcAft>
                <a:buClrTx/>
                <a:buSzTx/>
                <a:buFontTx/>
                <a:buNone/>
                <a:defRPr/>
              </a:pPr>
              <a:r>
                <a:rPr kumimoji="0" lang="zh-CN" altLang="zh-CN" sz="36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公有链</a:t>
              </a:r>
              <a:endParaRPr kumimoji="0" lang="en-US" altLang="zh-CN" sz="36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grpSp>
        <p:nvGrpSpPr>
          <p:cNvPr id="45" name="组合 44"/>
          <p:cNvGrpSpPr/>
          <p:nvPr/>
        </p:nvGrpSpPr>
        <p:grpSpPr>
          <a:xfrm>
            <a:off x="3952878" y="3487791"/>
            <a:ext cx="2855913" cy="774700"/>
            <a:chOff x="3952875" y="3751263"/>
            <a:chExt cx="2855913" cy="774700"/>
          </a:xfrm>
        </p:grpSpPr>
        <p:sp>
          <p:nvSpPr>
            <p:cNvPr id="54" name="圆角矩形 53"/>
            <p:cNvSpPr/>
            <p:nvPr/>
          </p:nvSpPr>
          <p:spPr>
            <a:xfrm>
              <a:off x="3952875" y="3751263"/>
              <a:ext cx="2855913" cy="774700"/>
            </a:xfrm>
            <a:prstGeom prst="roundRect">
              <a:avLst/>
            </a:prstGeom>
            <a:solidFill>
              <a:sysClr val="window" lastClr="FFFFFF"/>
            </a:solidFill>
            <a:ln w="12700" cap="flat" cmpd="sng" algn="ctr">
              <a:noFill/>
              <a:prstDash val="solid"/>
              <a:miter lim="800000"/>
            </a:ln>
            <a:effectLst>
              <a:outerShdw blurRad="50800" dist="63500" dir="2700000" algn="tl" rotWithShape="0">
                <a:prstClr val="black">
                  <a:alpha val="20000"/>
                </a:prst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55" name="文本框 53"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4565363" y="3811667"/>
              <a:ext cx="1569660" cy="646331"/>
            </a:xfrm>
            <a:prstGeom prst="rect">
              <a:avLst/>
            </a:prstGeom>
            <a:noFill/>
            <a:effectLst/>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zh-CN" sz="3600" b="0" i="0" u="none" strike="noStrike" kern="0" cap="none" spc="0" normalizeH="0" baseline="0" noProof="0" dirty="0">
                  <a:ln>
                    <a:noFill/>
                  </a:ln>
                  <a:solidFill>
                    <a:srgbClr val="26576E"/>
                  </a:solidFill>
                  <a:effectLst/>
                  <a:uLnTx/>
                  <a:uFillTx/>
                  <a:latin typeface="微软雅黑" panose="020B0503020204020204" charset="-122"/>
                  <a:ea typeface="微软雅黑" panose="020B0503020204020204" charset="-122"/>
                  <a:cs typeface="+mn-ea"/>
                  <a:sym typeface="+mn-lt"/>
                </a:rPr>
                <a:t>私有链</a:t>
              </a:r>
              <a:endParaRPr kumimoji="0" lang="en-US" altLang="zh-CN" sz="3600" b="0" i="0" u="none" strike="noStrike" kern="0" cap="none" spc="0" normalizeH="0" baseline="0" noProof="0" dirty="0">
                <a:ln>
                  <a:noFill/>
                </a:ln>
                <a:solidFill>
                  <a:srgbClr val="26576E"/>
                </a:solidFill>
                <a:effectLst/>
                <a:uLnTx/>
                <a:uFillTx/>
                <a:latin typeface="微软雅黑" panose="020B0503020204020204" charset="-122"/>
                <a:ea typeface="微软雅黑" panose="020B0503020204020204" charset="-122"/>
                <a:cs typeface="+mn-ea"/>
                <a:sym typeface="+mn-lt"/>
              </a:endParaRPr>
            </a:p>
          </p:txBody>
        </p:sp>
      </p:grpSp>
      <p:grpSp>
        <p:nvGrpSpPr>
          <p:cNvPr id="46" name="组合 45"/>
          <p:cNvGrpSpPr/>
          <p:nvPr/>
        </p:nvGrpSpPr>
        <p:grpSpPr>
          <a:xfrm>
            <a:off x="3952878" y="5268966"/>
            <a:ext cx="2855913" cy="774700"/>
            <a:chOff x="3952875" y="5532438"/>
            <a:chExt cx="2855913" cy="774700"/>
          </a:xfrm>
        </p:grpSpPr>
        <p:sp>
          <p:nvSpPr>
            <p:cNvPr id="52" name="圆角矩形 51"/>
            <p:cNvSpPr/>
            <p:nvPr/>
          </p:nvSpPr>
          <p:spPr>
            <a:xfrm>
              <a:off x="3952875" y="5532438"/>
              <a:ext cx="2855913" cy="774700"/>
            </a:xfrm>
            <a:prstGeom prst="roundRect">
              <a:avLst/>
            </a:prstGeom>
            <a:solidFill>
              <a:srgbClr val="4472C4">
                <a:lumMod val="75000"/>
                <a:alpha val="30000"/>
              </a:srgbClr>
            </a:solidFill>
            <a:ln w="12700" cap="flat" cmpd="sng" algn="ctr">
              <a:noFill/>
              <a:prstDash val="solid"/>
              <a:miter lim="800000"/>
            </a:ln>
            <a:effectLst>
              <a:outerShdw blurRad="88900" dist="63500" dir="2700000" algn="tl" rotWithShape="0">
                <a:sysClr val="windowText" lastClr="000000">
                  <a:lumMod val="95000"/>
                  <a:lumOff val="5000"/>
                  <a:alpha val="40000"/>
                </a:sysClr>
              </a:outerShdw>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1">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53" name="文本框 56" descr="e7d195523061f1c0deeec63e560781cfd59afb0ea006f2a87ABB68BF51EA6619813959095094C18C62A12F549504892A4AAA8C1554C6663626E05CA27F281A14E6983772AFC3FB97135759321DEA3D709AACD122C08E6ED192FFACBB1E1BECB2ED91EE5F1ED7B5B4D639FA608C47C1EEEE0A899CA8C6B4A60DCCA6D3BA80ED4161D4A4778988E171"/>
            <p:cNvSpPr txBox="1"/>
            <p:nvPr/>
          </p:nvSpPr>
          <p:spPr>
            <a:xfrm>
              <a:off x="4565363" y="5583968"/>
              <a:ext cx="1569660" cy="646331"/>
            </a:xfrm>
            <a:prstGeom prst="rect">
              <a:avLst/>
            </a:prstGeom>
            <a:noFill/>
            <a:effectLst/>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zh-CN" sz="36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联盟链</a:t>
              </a:r>
              <a:endParaRPr kumimoji="0" lang="en-US" altLang="zh-CN" sz="36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sp>
        <p:nvSpPr>
          <p:cNvPr id="47" name="矩形 47"/>
          <p:cNvSpPr>
            <a:spLocks noChangeArrowheads="1"/>
          </p:cNvSpPr>
          <p:nvPr/>
        </p:nvSpPr>
        <p:spPr bwMode="auto">
          <a:xfrm>
            <a:off x="7404461" y="1649325"/>
            <a:ext cx="3847311" cy="1061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marL="0" marR="0" lvl="0" indent="0" defTabSz="914400" eaLnBrk="1" fontAlgn="auto" latinLnBrk="0" hangingPunct="1">
              <a:lnSpc>
                <a:spcPct val="150000"/>
              </a:lnSpc>
              <a:spcBef>
                <a:spcPct val="20000"/>
              </a:spcBef>
              <a:spcAft>
                <a:spcPts val="0"/>
              </a:spcAft>
              <a:buClrTx/>
              <a:buSzTx/>
              <a:buFont typeface="Arial" panose="020B0604020202020204" pitchFamily="34" charset="0"/>
              <a:buNone/>
              <a:defRPr/>
            </a:pPr>
            <a:r>
              <a:rPr kumimoji="0" lang="zh-CN" altLang="zh-CN" sz="14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无官方组织及管理机构，无中心服务器，参与的节点按照系统规则自由接入网络、不受控制，节点间基于共识机制开展工作。</a:t>
            </a:r>
            <a:endParaRPr kumimoji="0" lang="zh-CN" altLang="zh-CN" sz="14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48" name="矩形 47"/>
          <p:cNvSpPr>
            <a:spLocks noChangeArrowheads="1"/>
          </p:cNvSpPr>
          <p:nvPr/>
        </p:nvSpPr>
        <p:spPr bwMode="auto">
          <a:xfrm>
            <a:off x="7404461" y="3372839"/>
            <a:ext cx="3847311" cy="1384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marL="0" marR="0" lvl="0" indent="0" defTabSz="914400" eaLnBrk="1" fontAlgn="auto" latinLnBrk="0" hangingPunct="1">
              <a:lnSpc>
                <a:spcPct val="150000"/>
              </a:lnSpc>
              <a:spcBef>
                <a:spcPct val="20000"/>
              </a:spcBef>
              <a:spcAft>
                <a:spcPts val="0"/>
              </a:spcAft>
              <a:buClrTx/>
              <a:buSzTx/>
              <a:buFont typeface="Arial" panose="020B0604020202020204" pitchFamily="34" charset="0"/>
              <a:buNone/>
              <a:defRPr/>
            </a:pPr>
            <a:r>
              <a:rPr kumimoji="0" lang="zh-CN" altLang="zh-CN" sz="14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建立在某个企业内部，系统的运作规则根据企业要求进行设定，修改甚至是读取权限仅限于少数节点，同时仍保留着区块链的真实性和部分去中心化的特性。</a:t>
            </a:r>
            <a:endParaRPr kumimoji="0" lang="zh-CN" altLang="zh-CN" sz="14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49" name="矩形 47"/>
          <p:cNvSpPr>
            <a:spLocks noChangeArrowheads="1"/>
          </p:cNvSpPr>
          <p:nvPr/>
        </p:nvSpPr>
        <p:spPr bwMode="auto">
          <a:xfrm>
            <a:off x="7404461" y="5305457"/>
            <a:ext cx="3847311" cy="738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charset="-122"/>
                <a:ea typeface="微软雅黑" panose="020B050302020402020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charset="-122"/>
                <a:ea typeface="微软雅黑" panose="020B050302020402020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charset="-122"/>
                <a:ea typeface="微软雅黑" panose="020B050302020402020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charset="-122"/>
                <a:ea typeface="微软雅黑" panose="020B0503020204020204" charset="-122"/>
                <a:sym typeface="Calibri" panose="020F0502020204030204" pitchFamily="34" charset="0"/>
              </a:defRPr>
            </a:lvl9pPr>
          </a:lstStyle>
          <a:p>
            <a:pPr marL="0" marR="0" lvl="0" indent="0" defTabSz="914400" eaLnBrk="1" fontAlgn="auto" latinLnBrk="0" hangingPunct="1">
              <a:lnSpc>
                <a:spcPct val="150000"/>
              </a:lnSpc>
              <a:spcBef>
                <a:spcPct val="20000"/>
              </a:spcBef>
              <a:spcAft>
                <a:spcPts val="0"/>
              </a:spcAft>
              <a:buClrTx/>
              <a:buSzTx/>
              <a:buFont typeface="Arial" panose="020B0604020202020204" pitchFamily="34" charset="0"/>
              <a:buNone/>
              <a:defRPr/>
            </a:pPr>
            <a:r>
              <a:rPr kumimoji="0" lang="zh-CN" altLang="zh-CN" sz="14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由若干机构联合发起，介于公有链和私有链之间，兼具部分去中心化的特性。</a:t>
            </a:r>
            <a:endParaRPr kumimoji="0" lang="en-US" altLang="zh-CN" sz="14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pic>
        <p:nvPicPr>
          <p:cNvPr id="50" name="图片 49"/>
          <p:cNvPicPr>
            <a:picLocks noChangeAspect="1"/>
          </p:cNvPicPr>
          <p:nvPr/>
        </p:nvPicPr>
        <p:blipFill>
          <a:blip r:embed="rId1"/>
          <a:stretch>
            <a:fillRect/>
          </a:stretch>
        </p:blipFill>
        <p:spPr>
          <a:xfrm>
            <a:off x="774917" y="2766224"/>
            <a:ext cx="2261985" cy="2193925"/>
          </a:xfrm>
          <a:prstGeom prst="ellipse">
            <a:avLst/>
          </a:prstGeom>
          <a:ln>
            <a:solidFill>
              <a:sysClr val="window" lastClr="FFFFFF"/>
            </a:solidFill>
          </a:ln>
        </p:spPr>
      </p:pic>
      <p:sp>
        <p:nvSpPr>
          <p:cNvPr id="51" name="TextBox 39"/>
          <p:cNvSpPr txBox="1"/>
          <p:nvPr/>
        </p:nvSpPr>
        <p:spPr>
          <a:xfrm>
            <a:off x="319380" y="344619"/>
            <a:ext cx="3238387" cy="584775"/>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32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rPr>
              <a:t>区块链简介</a:t>
            </a:r>
            <a:r>
              <a:rPr kumimoji="0" lang="en-US" altLang="zh-CN" sz="32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rPr>
              <a:t>·</a:t>
            </a:r>
            <a:r>
              <a:rPr kumimoji="0" lang="zh-CN" altLang="en-US" sz="32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rPr>
              <a:t>分类</a:t>
            </a:r>
            <a:endParaRPr kumimoji="0" lang="zh-CN" altLang="en-US" sz="32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cxnSp>
        <p:nvCxnSpPr>
          <p:cNvPr id="7" name="直接连接符 6"/>
          <p:cNvCxnSpPr/>
          <p:nvPr>
            <p:custDataLst>
              <p:tags r:id="rId1"/>
            </p:custDataLst>
          </p:nvPr>
        </p:nvCxnSpPr>
        <p:spPr>
          <a:xfrm>
            <a:off x="5277247" y="3187962"/>
            <a:ext cx="4860006"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5166360" y="2320290"/>
            <a:ext cx="5992495" cy="830580"/>
          </a:xfrm>
          <a:prstGeom prst="rect">
            <a:avLst/>
          </a:prstGeom>
        </p:spPr>
        <p:txBody>
          <a:bodyPr wrap="square" lIns="0" tIns="0" rIns="0" bIns="0">
            <a:spAutoFit/>
          </a:bodyPr>
          <a:p>
            <a:r>
              <a:rPr lang="zh-CN" altLang="en-US" sz="5400" dirty="0">
                <a:solidFill>
                  <a:prstClr val="white"/>
                </a:solidFill>
                <a:latin typeface="Arial" panose="020B0604020202020204" pitchFamily="34" charset="0"/>
                <a:ea typeface="微软雅黑" panose="020B0503020204020204" charset="-122"/>
                <a:cs typeface="+mn-ea"/>
                <a:sym typeface="Arial" panose="020B0604020202020204" pitchFamily="34" charset="0"/>
              </a:rPr>
              <a:t> 区块链详细介绍</a:t>
            </a:r>
            <a:endParaRPr lang="zh-CN" altLang="en-US" sz="5400" dirty="0">
              <a:solidFill>
                <a:prstClr val="white"/>
              </a:solidFill>
              <a:latin typeface="Arial" panose="020B0604020202020204" pitchFamily="34" charset="0"/>
              <a:ea typeface="微软雅黑" panose="020B0503020204020204" charset="-122"/>
              <a:cs typeface="+mn-ea"/>
              <a:sym typeface="Arial" panose="020B0604020202020204" pitchFamily="34" charset="0"/>
            </a:endParaRPr>
          </a:p>
        </p:txBody>
      </p:sp>
      <p:sp>
        <p:nvSpPr>
          <p:cNvPr id="11" name="TextBox 11"/>
          <p:cNvSpPr txBox="1"/>
          <p:nvPr/>
        </p:nvSpPr>
        <p:spPr>
          <a:xfrm>
            <a:off x="5668630" y="3267778"/>
            <a:ext cx="1370330" cy="337185"/>
          </a:xfrm>
          <a:prstGeom prst="rect">
            <a:avLst/>
          </a:prstGeom>
          <a:noFill/>
        </p:spPr>
        <p:txBody>
          <a:bodyPr wrap="none" rtlCol="0">
            <a:spAutoFit/>
          </a:bodyPr>
          <a:p>
            <a:pPr marL="171450" lvl="1" indent="-171450">
              <a:buFont typeface="Arial" panose="020B0604020202020204" pitchFamily="34" charset="0"/>
              <a:buChar char="•"/>
            </a:pPr>
            <a:r>
              <a:rPr lang="zh-CN" altLang="en-US" sz="1600" dirty="0">
                <a:solidFill>
                  <a:prstClr val="white"/>
                </a:solidFill>
                <a:latin typeface="Arial" panose="020B0604020202020204" pitchFamily="34" charset="0"/>
                <a:ea typeface="微软雅黑" panose="020B0503020204020204" charset="-122"/>
                <a:sym typeface="Arial" panose="020B0604020202020204" pitchFamily="34" charset="0"/>
              </a:rPr>
              <a:t>区块链网络</a:t>
            </a:r>
            <a:endParaRPr lang="zh-CN" altLang="en-US" sz="16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12" name="TextBox 11"/>
          <p:cNvSpPr txBox="1"/>
          <p:nvPr/>
        </p:nvSpPr>
        <p:spPr>
          <a:xfrm>
            <a:off x="7812920" y="3267778"/>
            <a:ext cx="1370330" cy="337185"/>
          </a:xfrm>
          <a:prstGeom prst="rect">
            <a:avLst/>
          </a:prstGeom>
          <a:noFill/>
        </p:spPr>
        <p:txBody>
          <a:bodyPr wrap="none" rtlCol="0">
            <a:spAutoFit/>
          </a:bodyPr>
          <a:p>
            <a:pPr marL="171450" lvl="1" indent="-171450">
              <a:buFont typeface="Arial" panose="020B0604020202020204" pitchFamily="34" charset="0"/>
              <a:buChar char="•"/>
            </a:pPr>
            <a:r>
              <a:rPr lang="zh-CN" altLang="en-US" sz="1600" dirty="0">
                <a:solidFill>
                  <a:prstClr val="white"/>
                </a:solidFill>
                <a:latin typeface="Arial" panose="020B0604020202020204" pitchFamily="34" charset="0"/>
                <a:ea typeface="微软雅黑" panose="020B0503020204020204" charset="-122"/>
                <a:cs typeface="+mn-ea"/>
                <a:sym typeface="Arial" panose="020B0604020202020204" pitchFamily="34" charset="0"/>
              </a:rPr>
              <a:t>区块链形成</a:t>
            </a:r>
            <a:endParaRPr lang="en-US" altLang="zh-CN" sz="16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13" name="TextBox 11"/>
          <p:cNvSpPr txBox="1"/>
          <p:nvPr/>
        </p:nvSpPr>
        <p:spPr>
          <a:xfrm>
            <a:off x="5668630" y="3642190"/>
            <a:ext cx="1370330" cy="337185"/>
          </a:xfrm>
          <a:prstGeom prst="rect">
            <a:avLst/>
          </a:prstGeom>
          <a:noFill/>
        </p:spPr>
        <p:txBody>
          <a:bodyPr wrap="none" rtlCol="0">
            <a:spAutoFit/>
          </a:bodyPr>
          <a:p>
            <a:pPr marL="171450" lvl="1" indent="-171450">
              <a:buFont typeface="Arial" panose="020B0604020202020204" pitchFamily="34" charset="0"/>
              <a:buChar char="•"/>
            </a:pPr>
            <a:r>
              <a:rPr lang="zh-CN" altLang="en-US" sz="1600" dirty="0">
                <a:solidFill>
                  <a:prstClr val="white"/>
                </a:solidFill>
                <a:latin typeface="Arial" panose="020B0604020202020204" pitchFamily="34" charset="0"/>
                <a:ea typeface="微软雅黑" panose="020B0503020204020204" charset="-122"/>
                <a:sym typeface="Arial" panose="020B0604020202020204" pitchFamily="34" charset="0"/>
              </a:rPr>
              <a:t>区块链交易</a:t>
            </a:r>
            <a:endParaRPr lang="zh-CN" altLang="en-US" sz="16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14" name="TextBox 11"/>
          <p:cNvSpPr txBox="1"/>
          <p:nvPr/>
        </p:nvSpPr>
        <p:spPr>
          <a:xfrm>
            <a:off x="7812920" y="3642190"/>
            <a:ext cx="1370330" cy="337185"/>
          </a:xfrm>
          <a:prstGeom prst="rect">
            <a:avLst/>
          </a:prstGeom>
          <a:noFill/>
        </p:spPr>
        <p:txBody>
          <a:bodyPr wrap="none" rtlCol="0">
            <a:spAutoFit/>
          </a:bodyPr>
          <a:p>
            <a:pPr marL="171450" lvl="1" indent="-171450">
              <a:buFont typeface="Arial" panose="020B0604020202020204" pitchFamily="34" charset="0"/>
              <a:buChar char="•"/>
            </a:pPr>
            <a:r>
              <a:rPr lang="zh-CN" altLang="en-US" sz="1600" dirty="0">
                <a:solidFill>
                  <a:prstClr val="white"/>
                </a:solidFill>
                <a:latin typeface="Arial" panose="020B0604020202020204" pitchFamily="34" charset="0"/>
                <a:ea typeface="微软雅黑" panose="020B0503020204020204" charset="-122"/>
                <a:sym typeface="Arial" panose="020B0604020202020204" pitchFamily="34" charset="0"/>
              </a:rPr>
              <a:t>区块链核心</a:t>
            </a:r>
            <a:endParaRPr lang="zh-CN" altLang="en-US" sz="16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strVal val="4*#ppt_w"/>
                                          </p:val>
                                        </p:tav>
                                        <p:tav tm="100000">
                                          <p:val>
                                            <p:strVal val="#ppt_w"/>
                                          </p:val>
                                        </p:tav>
                                      </p:tavLst>
                                    </p:anim>
                                    <p:anim calcmode="lin" valueType="num">
                                      <p:cBhvr>
                                        <p:cTn id="8" dur="500" fill="hold"/>
                                        <p:tgtEl>
                                          <p:spTgt spid="8"/>
                                        </p:tgtEl>
                                        <p:attrNameLst>
                                          <p:attrName>ppt_h</p:attrName>
                                        </p:attrNameLst>
                                      </p:cBhvr>
                                      <p:tavLst>
                                        <p:tav tm="0">
                                          <p:val>
                                            <p:strVal val="4*#ppt_h"/>
                                          </p:val>
                                        </p:tav>
                                        <p:tav tm="100000">
                                          <p:val>
                                            <p:strVal val="#ppt_h"/>
                                          </p:val>
                                        </p:tav>
                                      </p:tavLst>
                                    </p:anim>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p:tgtEl>
                                          <p:spTgt spid="11"/>
                                        </p:tgtEl>
                                        <p:attrNameLst>
                                          <p:attrName>ppt_x</p:attrName>
                                        </p:attrNameLst>
                                      </p:cBhvr>
                                      <p:tavLst>
                                        <p:tav tm="0">
                                          <p:val>
                                            <p:strVal val="#ppt_x-#ppt_w*1.125000"/>
                                          </p:val>
                                        </p:tav>
                                        <p:tav tm="100000">
                                          <p:val>
                                            <p:strVal val="#ppt_x"/>
                                          </p:val>
                                        </p:tav>
                                      </p:tavLst>
                                    </p:anim>
                                    <p:animEffect transition="in" filter="wipe(right)">
                                      <p:cBhvr>
                                        <p:cTn id="13" dur="500"/>
                                        <p:tgtEl>
                                          <p:spTgt spid="11"/>
                                        </p:tgtEl>
                                      </p:cBhvr>
                                    </p:animEffect>
                                  </p:childTnLst>
                                </p:cTn>
                              </p:par>
                            </p:childTnLst>
                          </p:cTn>
                        </p:par>
                        <p:par>
                          <p:cTn id="14" fill="hold">
                            <p:stCondLst>
                              <p:cond delay="1000"/>
                            </p:stCondLst>
                            <p:childTnLst>
                              <p:par>
                                <p:cTn id="15" presetID="12" presetClass="entr" presetSubtype="8"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p:tgtEl>
                                          <p:spTgt spid="12"/>
                                        </p:tgtEl>
                                        <p:attrNameLst>
                                          <p:attrName>ppt_x</p:attrName>
                                        </p:attrNameLst>
                                      </p:cBhvr>
                                      <p:tavLst>
                                        <p:tav tm="0">
                                          <p:val>
                                            <p:strVal val="#ppt_x-#ppt_w*1.125000"/>
                                          </p:val>
                                        </p:tav>
                                        <p:tav tm="100000">
                                          <p:val>
                                            <p:strVal val="#ppt_x"/>
                                          </p:val>
                                        </p:tav>
                                      </p:tavLst>
                                    </p:anim>
                                    <p:animEffect transition="in" filter="wipe(right)">
                                      <p:cBhvr>
                                        <p:cTn id="18" dur="500"/>
                                        <p:tgtEl>
                                          <p:spTgt spid="12"/>
                                        </p:tgtEl>
                                      </p:cBhvr>
                                    </p:animEffect>
                                  </p:childTnLst>
                                </p:cTn>
                              </p:par>
                            </p:childTnLst>
                          </p:cTn>
                        </p:par>
                        <p:par>
                          <p:cTn id="19" fill="hold">
                            <p:stCondLst>
                              <p:cond delay="1500"/>
                            </p:stCondLst>
                            <p:childTnLst>
                              <p:par>
                                <p:cTn id="20" presetID="12" presetClass="entr" presetSubtype="8"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additive="base">
                                        <p:cTn id="22" dur="500"/>
                                        <p:tgtEl>
                                          <p:spTgt spid="13"/>
                                        </p:tgtEl>
                                        <p:attrNameLst>
                                          <p:attrName>ppt_x</p:attrName>
                                        </p:attrNameLst>
                                      </p:cBhvr>
                                      <p:tavLst>
                                        <p:tav tm="0">
                                          <p:val>
                                            <p:strVal val="#ppt_x-#ppt_w*1.125000"/>
                                          </p:val>
                                        </p:tav>
                                        <p:tav tm="100000">
                                          <p:val>
                                            <p:strVal val="#ppt_x"/>
                                          </p:val>
                                        </p:tav>
                                      </p:tavLst>
                                    </p:anim>
                                    <p:animEffect transition="in" filter="wipe(right)">
                                      <p:cBhvr>
                                        <p:cTn id="23" dur="500"/>
                                        <p:tgtEl>
                                          <p:spTgt spid="13"/>
                                        </p:tgtEl>
                                      </p:cBhvr>
                                    </p:animEffect>
                                  </p:childTnLst>
                                </p:cTn>
                              </p:par>
                            </p:childTnLst>
                          </p:cTn>
                        </p:par>
                        <p:par>
                          <p:cTn id="24" fill="hold">
                            <p:stCondLst>
                              <p:cond delay="2000"/>
                            </p:stCondLst>
                            <p:childTnLst>
                              <p:par>
                                <p:cTn id="25" presetID="12" presetClass="entr" presetSubtype="8"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p:tgtEl>
                                          <p:spTgt spid="14"/>
                                        </p:tgtEl>
                                        <p:attrNameLst>
                                          <p:attrName>ppt_x</p:attrName>
                                        </p:attrNameLst>
                                      </p:cBhvr>
                                      <p:tavLst>
                                        <p:tav tm="0">
                                          <p:val>
                                            <p:strVal val="#ppt_x-#ppt_w*1.125000"/>
                                          </p:val>
                                        </p:tav>
                                        <p:tav tm="100000">
                                          <p:val>
                                            <p:strVal val="#ppt_x"/>
                                          </p:val>
                                        </p:tav>
                                      </p:tavLst>
                                    </p:anim>
                                    <p:animEffect transition="in" filter="wipe(right)">
                                      <p:cBhvr>
                                        <p:cTn id="2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2" grpId="0"/>
      <p:bldP spid="13" grpId="0"/>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60" name="矩形 59"/>
          <p:cNvSpPr/>
          <p:nvPr/>
        </p:nvSpPr>
        <p:spPr>
          <a:xfrm flipH="1">
            <a:off x="7085874" y="2552375"/>
            <a:ext cx="4049161" cy="1575847"/>
          </a:xfrm>
          <a:prstGeom prst="rect">
            <a:avLst/>
          </a:prstGeom>
          <a:solidFill>
            <a:sysClr val="window" lastClr="FFFFFF">
              <a:alpha val="3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pic>
        <p:nvPicPr>
          <p:cNvPr id="61" name="图片 60"/>
          <p:cNvPicPr>
            <a:picLocks noChangeAspect="1"/>
          </p:cNvPicPr>
          <p:nvPr/>
        </p:nvPicPr>
        <p:blipFill rotWithShape="1">
          <a:blip r:embed="rId2" cstate="screen"/>
          <a:srcRect/>
          <a:stretch>
            <a:fillRect/>
          </a:stretch>
        </p:blipFill>
        <p:spPr>
          <a:xfrm>
            <a:off x="7352655" y="1802167"/>
            <a:ext cx="1988356" cy="1962362"/>
          </a:xfrm>
          <a:prstGeom prst="ellipse">
            <a:avLst/>
          </a:prstGeom>
          <a:ln>
            <a:solidFill>
              <a:sysClr val="window" lastClr="FFFFFF"/>
            </a:solidFill>
          </a:ln>
        </p:spPr>
      </p:pic>
      <p:sp>
        <p:nvSpPr>
          <p:cNvPr id="62" name="矩形 61"/>
          <p:cNvSpPr/>
          <p:nvPr/>
        </p:nvSpPr>
        <p:spPr>
          <a:xfrm flipH="1">
            <a:off x="1070574" y="2581960"/>
            <a:ext cx="4049161" cy="1575847"/>
          </a:xfrm>
          <a:prstGeom prst="rect">
            <a:avLst/>
          </a:prstGeom>
          <a:solidFill>
            <a:sysClr val="window" lastClr="FFFFFF">
              <a:alpha val="3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pic>
        <p:nvPicPr>
          <p:cNvPr id="63" name="图片 62"/>
          <p:cNvPicPr>
            <a:picLocks noChangeAspect="1"/>
          </p:cNvPicPr>
          <p:nvPr/>
        </p:nvPicPr>
        <p:blipFill rotWithShape="1">
          <a:blip r:embed="rId3" cstate="screen"/>
          <a:srcRect/>
          <a:stretch>
            <a:fillRect/>
          </a:stretch>
        </p:blipFill>
        <p:spPr>
          <a:xfrm>
            <a:off x="1358637" y="1802167"/>
            <a:ext cx="2037163" cy="1810880"/>
          </a:xfrm>
          <a:prstGeom prst="ellipse">
            <a:avLst/>
          </a:prstGeom>
          <a:ln>
            <a:solidFill>
              <a:sysClr val="window" lastClr="FFFFFF"/>
            </a:solidFill>
          </a:ln>
        </p:spPr>
      </p:pic>
      <p:sp>
        <p:nvSpPr>
          <p:cNvPr id="64" name="Freeform 30"/>
          <p:cNvSpPr>
            <a:spLocks noEditPoints="1"/>
          </p:cNvSpPr>
          <p:nvPr/>
        </p:nvSpPr>
        <p:spPr bwMode="auto">
          <a:xfrm>
            <a:off x="9752969" y="2989874"/>
            <a:ext cx="970107" cy="760019"/>
          </a:xfrm>
          <a:custGeom>
            <a:avLst/>
            <a:gdLst>
              <a:gd name="T0" fmla="*/ 282 w 766"/>
              <a:gd name="T1" fmla="*/ 304 h 600"/>
              <a:gd name="T2" fmla="*/ 391 w 766"/>
              <a:gd name="T3" fmla="*/ 248 h 600"/>
              <a:gd name="T4" fmla="*/ 596 w 766"/>
              <a:gd name="T5" fmla="*/ 213 h 600"/>
              <a:gd name="T6" fmla="*/ 652 w 766"/>
              <a:gd name="T7" fmla="*/ 129 h 600"/>
              <a:gd name="T8" fmla="*/ 570 w 766"/>
              <a:gd name="T9" fmla="*/ 186 h 600"/>
              <a:gd name="T10" fmla="*/ 391 w 766"/>
              <a:gd name="T11" fmla="*/ 195 h 600"/>
              <a:gd name="T12" fmla="*/ 766 w 766"/>
              <a:gd name="T13" fmla="*/ 80 h 600"/>
              <a:gd name="T14" fmla="*/ 465 w 766"/>
              <a:gd name="T15" fmla="*/ 32 h 600"/>
              <a:gd name="T16" fmla="*/ 437 w 766"/>
              <a:gd name="T17" fmla="*/ 0 h 600"/>
              <a:gd name="T18" fmla="*/ 154 w 766"/>
              <a:gd name="T19" fmla="*/ 32 h 600"/>
              <a:gd name="T20" fmla="*/ 175 w 766"/>
              <a:gd name="T21" fmla="*/ 80 h 600"/>
              <a:gd name="T22" fmla="*/ 216 w 766"/>
              <a:gd name="T23" fmla="*/ 135 h 600"/>
              <a:gd name="T24" fmla="*/ 706 w 766"/>
              <a:gd name="T25" fmla="*/ 80 h 600"/>
              <a:gd name="T26" fmla="*/ 355 w 766"/>
              <a:gd name="T27" fmla="*/ 394 h 600"/>
              <a:gd name="T28" fmla="*/ 706 w 766"/>
              <a:gd name="T29" fmla="*/ 410 h 600"/>
              <a:gd name="T30" fmla="*/ 361 w 766"/>
              <a:gd name="T31" fmla="*/ 426 h 600"/>
              <a:gd name="T32" fmla="*/ 362 w 766"/>
              <a:gd name="T33" fmla="*/ 478 h 600"/>
              <a:gd name="T34" fmla="*/ 437 w 766"/>
              <a:gd name="T35" fmla="*/ 595 h 600"/>
              <a:gd name="T36" fmla="*/ 465 w 766"/>
              <a:gd name="T37" fmla="*/ 478 h 600"/>
              <a:gd name="T38" fmla="*/ 603 w 766"/>
              <a:gd name="T39" fmla="*/ 592 h 600"/>
              <a:gd name="T40" fmla="*/ 591 w 766"/>
              <a:gd name="T41" fmla="*/ 478 h 600"/>
              <a:gd name="T42" fmla="*/ 766 w 766"/>
              <a:gd name="T43" fmla="*/ 426 h 600"/>
              <a:gd name="T44" fmla="*/ 747 w 766"/>
              <a:gd name="T45" fmla="*/ 80 h 600"/>
              <a:gd name="T46" fmla="*/ 161 w 766"/>
              <a:gd name="T47" fmla="*/ 310 h 600"/>
              <a:gd name="T48" fmla="*/ 235 w 766"/>
              <a:gd name="T49" fmla="*/ 236 h 600"/>
              <a:gd name="T50" fmla="*/ 86 w 766"/>
              <a:gd name="T51" fmla="*/ 236 h 600"/>
              <a:gd name="T52" fmla="*/ 208 w 766"/>
              <a:gd name="T53" fmla="*/ 325 h 600"/>
              <a:gd name="T54" fmla="*/ 181 w 766"/>
              <a:gd name="T55" fmla="*/ 325 h 600"/>
              <a:gd name="T56" fmla="*/ 189 w 766"/>
              <a:gd name="T57" fmla="*/ 339 h 600"/>
              <a:gd name="T58" fmla="*/ 196 w 766"/>
              <a:gd name="T59" fmla="*/ 510 h 600"/>
              <a:gd name="T60" fmla="*/ 129 w 766"/>
              <a:gd name="T61" fmla="*/ 510 h 600"/>
              <a:gd name="T62" fmla="*/ 137 w 766"/>
              <a:gd name="T63" fmla="*/ 339 h 600"/>
              <a:gd name="T64" fmla="*/ 145 w 766"/>
              <a:gd name="T65" fmla="*/ 325 h 600"/>
              <a:gd name="T66" fmla="*/ 0 w 766"/>
              <a:gd name="T67" fmla="*/ 438 h 600"/>
              <a:gd name="T68" fmla="*/ 66 w 766"/>
              <a:gd name="T69" fmla="*/ 600 h 600"/>
              <a:gd name="T70" fmla="*/ 89 w 766"/>
              <a:gd name="T71" fmla="*/ 432 h 600"/>
              <a:gd name="T72" fmla="*/ 230 w 766"/>
              <a:gd name="T73" fmla="*/ 600 h 600"/>
              <a:gd name="T74" fmla="*/ 253 w 766"/>
              <a:gd name="T75" fmla="*/ 432 h 600"/>
              <a:gd name="T76" fmla="*/ 321 w 766"/>
              <a:gd name="T77" fmla="*/ 600 h 600"/>
              <a:gd name="T78" fmla="*/ 208 w 766"/>
              <a:gd name="T79" fmla="*/ 325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66" h="600">
                <a:moveTo>
                  <a:pt x="391" y="195"/>
                </a:moveTo>
                <a:lnTo>
                  <a:pt x="282" y="304"/>
                </a:lnTo>
                <a:cubicBezTo>
                  <a:pt x="293" y="310"/>
                  <a:pt x="303" y="317"/>
                  <a:pt x="312" y="326"/>
                </a:cubicBezTo>
                <a:lnTo>
                  <a:pt x="391" y="248"/>
                </a:lnTo>
                <a:lnTo>
                  <a:pt x="476" y="332"/>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6"/>
                </a:lnTo>
                <a:lnTo>
                  <a:pt x="361" y="426"/>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6"/>
                </a:lnTo>
                <a:lnTo>
                  <a:pt x="747" y="426"/>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5"/>
                  <a:pt x="189" y="339"/>
                </a:cubicBezTo>
                <a:lnTo>
                  <a:pt x="178" y="364"/>
                </a:lnTo>
                <a:lnTo>
                  <a:pt x="196" y="510"/>
                </a:lnTo>
                <a:lnTo>
                  <a:pt x="163" y="540"/>
                </a:lnTo>
                <a:lnTo>
                  <a:pt x="129" y="510"/>
                </a:lnTo>
                <a:lnTo>
                  <a:pt x="147" y="364"/>
                </a:lnTo>
                <a:lnTo>
                  <a:pt x="137" y="339"/>
                </a:lnTo>
                <a:cubicBezTo>
                  <a:pt x="135" y="335"/>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rgbClr val="FFFFFF"/>
          </a:solidFill>
          <a:ln>
            <a:noFill/>
          </a:ln>
        </p:spPr>
        <p:txBody>
          <a:bodyPr vert="horz" wrap="square" lIns="91440" tIns="45720" rIns="91440" bIns="45720" numCol="1" anchor="t" anchorCtr="0" compatLnSpc="1"/>
          <a:lstStyle/>
          <a:p>
            <a:pPr fontAlgn="auto">
              <a:spcBef>
                <a:spcPts val="0"/>
              </a:spcBef>
              <a:spcAft>
                <a:spcPts val="0"/>
              </a:spcAft>
              <a:defRPr/>
            </a:pPr>
            <a:endParaRPr lang="zh-CN" altLang="en-US">
              <a:solidFill>
                <a:srgbClr val="ED7D31"/>
              </a:solidFill>
              <a:latin typeface="微软雅黑" panose="020B0503020204020204" charset="-122"/>
              <a:ea typeface="微软雅黑" panose="020B0503020204020204" charset="-122"/>
              <a:cs typeface="+mn-ea"/>
              <a:sym typeface="+mn-lt"/>
            </a:endParaRPr>
          </a:p>
        </p:txBody>
      </p:sp>
      <p:sp>
        <p:nvSpPr>
          <p:cNvPr id="65" name="Freeform 35"/>
          <p:cNvSpPr>
            <a:spLocks noEditPoints="1"/>
          </p:cNvSpPr>
          <p:nvPr/>
        </p:nvSpPr>
        <p:spPr bwMode="auto">
          <a:xfrm>
            <a:off x="3812179" y="2948700"/>
            <a:ext cx="893512" cy="842358"/>
          </a:xfrm>
          <a:custGeom>
            <a:avLst/>
            <a:gdLst>
              <a:gd name="T0" fmla="*/ 522 w 638"/>
              <a:gd name="T1" fmla="*/ 59 h 603"/>
              <a:gd name="T2" fmla="*/ 520 w 638"/>
              <a:gd name="T3" fmla="*/ 186 h 603"/>
              <a:gd name="T4" fmla="*/ 301 w 638"/>
              <a:gd name="T5" fmla="*/ 186 h 603"/>
              <a:gd name="T6" fmla="*/ 299 w 638"/>
              <a:gd name="T7" fmla="*/ 129 h 603"/>
              <a:gd name="T8" fmla="*/ 299 w 638"/>
              <a:gd name="T9" fmla="*/ 119 h 603"/>
              <a:gd name="T10" fmla="*/ 301 w 638"/>
              <a:gd name="T11" fmla="*/ 54 h 603"/>
              <a:gd name="T12" fmla="*/ 305 w 638"/>
              <a:gd name="T13" fmla="*/ 27 h 603"/>
              <a:gd name="T14" fmla="*/ 273 w 638"/>
              <a:gd name="T15" fmla="*/ 59 h 603"/>
              <a:gd name="T16" fmla="*/ 263 w 638"/>
              <a:gd name="T17" fmla="*/ 113 h 603"/>
              <a:gd name="T18" fmla="*/ 111 w 638"/>
              <a:gd name="T19" fmla="*/ 94 h 603"/>
              <a:gd name="T20" fmla="*/ 112 w 638"/>
              <a:gd name="T21" fmla="*/ 207 h 603"/>
              <a:gd name="T22" fmla="*/ 117 w 638"/>
              <a:gd name="T23" fmla="*/ 207 h 603"/>
              <a:gd name="T24" fmla="*/ 148 w 638"/>
              <a:gd name="T25" fmla="*/ 339 h 603"/>
              <a:gd name="T26" fmla="*/ 155 w 638"/>
              <a:gd name="T27" fmla="*/ 339 h 603"/>
              <a:gd name="T28" fmla="*/ 185 w 638"/>
              <a:gd name="T29" fmla="*/ 223 h 603"/>
              <a:gd name="T30" fmla="*/ 185 w 638"/>
              <a:gd name="T31" fmla="*/ 126 h 603"/>
              <a:gd name="T32" fmla="*/ 263 w 638"/>
              <a:gd name="T33" fmla="*/ 136 h 603"/>
              <a:gd name="T34" fmla="*/ 282 w 638"/>
              <a:gd name="T35" fmla="*/ 204 h 603"/>
              <a:gd name="T36" fmla="*/ 305 w 638"/>
              <a:gd name="T37" fmla="*/ 214 h 603"/>
              <a:gd name="T38" fmla="*/ 539 w 638"/>
              <a:gd name="T39" fmla="*/ 204 h 603"/>
              <a:gd name="T40" fmla="*/ 539 w 638"/>
              <a:gd name="T41" fmla="*/ 36 h 603"/>
              <a:gd name="T42" fmla="*/ 520 w 638"/>
              <a:gd name="T43" fmla="*/ 221 h 603"/>
              <a:gd name="T44" fmla="*/ 523 w 638"/>
              <a:gd name="T45" fmla="*/ 341 h 603"/>
              <a:gd name="T46" fmla="*/ 367 w 638"/>
              <a:gd name="T47" fmla="*/ 249 h 603"/>
              <a:gd name="T48" fmla="*/ 334 w 638"/>
              <a:gd name="T49" fmla="*/ 249 h 603"/>
              <a:gd name="T50" fmla="*/ 520 w 638"/>
              <a:gd name="T51" fmla="*/ 221 h 603"/>
              <a:gd name="T52" fmla="*/ 158 w 638"/>
              <a:gd name="T53" fmla="*/ 438 h 603"/>
              <a:gd name="T54" fmla="*/ 113 w 638"/>
              <a:gd name="T55" fmla="*/ 373 h 603"/>
              <a:gd name="T56" fmla="*/ 361 w 638"/>
              <a:gd name="T57" fmla="*/ 438 h 603"/>
              <a:gd name="T58" fmla="*/ 316 w 638"/>
              <a:gd name="T59" fmla="*/ 373 h 603"/>
              <a:gd name="T60" fmla="*/ 567 w 638"/>
              <a:gd name="T61" fmla="*/ 438 h 603"/>
              <a:gd name="T62" fmla="*/ 522 w 638"/>
              <a:gd name="T63" fmla="*/ 373 h 603"/>
              <a:gd name="T64" fmla="*/ 200 w 638"/>
              <a:gd name="T65" fmla="*/ 487 h 603"/>
              <a:gd name="T66" fmla="*/ 221 w 638"/>
              <a:gd name="T67" fmla="*/ 527 h 603"/>
              <a:gd name="T68" fmla="*/ 265 w 638"/>
              <a:gd name="T69" fmla="*/ 448 h 603"/>
              <a:gd name="T70" fmla="*/ 403 w 638"/>
              <a:gd name="T71" fmla="*/ 527 h 603"/>
              <a:gd name="T72" fmla="*/ 433 w 638"/>
              <a:gd name="T73" fmla="*/ 527 h 603"/>
              <a:gd name="T74" fmla="*/ 570 w 638"/>
              <a:gd name="T75" fmla="*/ 448 h 603"/>
              <a:gd name="T76" fmla="*/ 614 w 638"/>
              <a:gd name="T77" fmla="*/ 527 h 603"/>
              <a:gd name="T78" fmla="*/ 638 w 638"/>
              <a:gd name="T79" fmla="*/ 549 h 603"/>
              <a:gd name="T80" fmla="*/ 608 w 638"/>
              <a:gd name="T81" fmla="*/ 549 h 603"/>
              <a:gd name="T82" fmla="*/ 433 w 638"/>
              <a:gd name="T83" fmla="*/ 549 h 603"/>
              <a:gd name="T84" fmla="*/ 403 w 638"/>
              <a:gd name="T85" fmla="*/ 549 h 603"/>
              <a:gd name="T86" fmla="*/ 227 w 638"/>
              <a:gd name="T87" fmla="*/ 549 h 603"/>
              <a:gd name="T88" fmla="*/ 200 w 638"/>
              <a:gd name="T89" fmla="*/ 549 h 603"/>
              <a:gd name="T90" fmla="*/ 24 w 638"/>
              <a:gd name="T91" fmla="*/ 549 h 603"/>
              <a:gd name="T92" fmla="*/ 24 w 638"/>
              <a:gd name="T93" fmla="*/ 527 h 603"/>
              <a:gd name="T94" fmla="*/ 152 w 638"/>
              <a:gd name="T95" fmla="*/ 0 h 603"/>
              <a:gd name="T96" fmla="*/ 108 w 638"/>
              <a:gd name="T97" fmla="*/ 4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38" h="603">
                <a:moveTo>
                  <a:pt x="516" y="52"/>
                </a:moveTo>
                <a:cubicBezTo>
                  <a:pt x="517" y="52"/>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2"/>
                  <a:pt x="305" y="52"/>
                </a:cubicBezTo>
                <a:lnTo>
                  <a:pt x="516" y="52"/>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6"/>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8"/>
                  <a:pt x="176" y="88"/>
                  <a:pt x="152" y="88"/>
                </a:cubicBezTo>
                <a:cubicBezTo>
                  <a:pt x="127" y="88"/>
                  <a:pt x="108" y="68"/>
                  <a:pt x="108" y="44"/>
                </a:cubicBezTo>
                <a:cubicBezTo>
                  <a:pt x="108" y="20"/>
                  <a:pt x="127" y="0"/>
                  <a:pt x="152" y="0"/>
                </a:cubicBezTo>
                <a:close/>
              </a:path>
            </a:pathLst>
          </a:custGeom>
          <a:solidFill>
            <a:srgbClr val="FFFFFF"/>
          </a:solidFill>
          <a:ln>
            <a:noFill/>
          </a:ln>
        </p:spPr>
        <p:txBody>
          <a:bodyPr vert="horz" wrap="square" lIns="91440" tIns="45720" rIns="91440" bIns="45720" numCol="1" anchor="t" anchorCtr="0" compatLnSpc="1"/>
          <a:lstStyle/>
          <a:p>
            <a:pPr fontAlgn="auto">
              <a:spcBef>
                <a:spcPts val="0"/>
              </a:spcBef>
              <a:spcAft>
                <a:spcPts val="0"/>
              </a:spcAft>
              <a:defRPr/>
            </a:pPr>
            <a:endParaRPr lang="zh-CN" altLang="en-US">
              <a:solidFill>
                <a:srgbClr val="ED7D31"/>
              </a:solidFill>
              <a:latin typeface="微软雅黑" panose="020B0503020204020204" charset="-122"/>
              <a:ea typeface="微软雅黑" panose="020B0503020204020204" charset="-122"/>
              <a:cs typeface="+mn-ea"/>
              <a:sym typeface="+mn-lt"/>
            </a:endParaRPr>
          </a:p>
        </p:txBody>
      </p:sp>
      <p:sp>
        <p:nvSpPr>
          <p:cNvPr id="66" name="TextBox 12"/>
          <p:cNvSpPr txBox="1"/>
          <p:nvPr/>
        </p:nvSpPr>
        <p:spPr>
          <a:xfrm>
            <a:off x="1005227" y="4854499"/>
            <a:ext cx="4179855" cy="738664"/>
          </a:xfrm>
          <a:prstGeom prst="rect">
            <a:avLst/>
          </a:prstGeom>
          <a:noFill/>
        </p:spPr>
        <p:txBody>
          <a:bodyPr wrap="square" rtlCol="0">
            <a:spAutoFit/>
          </a:bodyPr>
          <a:lstStyle/>
          <a:p>
            <a:pPr fontAlgn="auto">
              <a:lnSpc>
                <a:spcPct val="150000"/>
              </a:lnSpc>
              <a:spcBef>
                <a:spcPts val="0"/>
              </a:spcBef>
              <a:spcAft>
                <a:spcPts val="0"/>
              </a:spcAft>
              <a:defRPr/>
            </a:pPr>
            <a:r>
              <a:rPr lang="zh-CN" altLang="en-US" sz="1400" dirty="0">
                <a:solidFill>
                  <a:prstClr val="white"/>
                </a:solidFill>
                <a:latin typeface="微软雅黑" panose="020B0503020204020204" charset="-122"/>
                <a:ea typeface="微软雅黑" panose="020B0503020204020204" charset="-122"/>
                <a:cs typeface="+mn-ea"/>
                <a:sym typeface="+mn-lt"/>
              </a:rPr>
              <a:t>区块链以区块为单位组织数据。全网所有的交易记录都以交易单的形式存储在全网唯一的区块链中。</a:t>
            </a:r>
            <a:endParaRPr lang="zh-CN" altLang="en-US" sz="1400" dirty="0">
              <a:solidFill>
                <a:prstClr val="white"/>
              </a:solidFill>
              <a:latin typeface="微软雅黑" panose="020B0503020204020204" charset="-122"/>
              <a:ea typeface="微软雅黑" panose="020B0503020204020204" charset="-122"/>
              <a:cs typeface="+mn-ea"/>
              <a:sym typeface="+mn-lt"/>
            </a:endParaRPr>
          </a:p>
        </p:txBody>
      </p:sp>
      <p:sp>
        <p:nvSpPr>
          <p:cNvPr id="67" name="TextBox 12"/>
          <p:cNvSpPr txBox="1"/>
          <p:nvPr/>
        </p:nvSpPr>
        <p:spPr>
          <a:xfrm>
            <a:off x="7020527" y="4857042"/>
            <a:ext cx="4179855" cy="1384995"/>
          </a:xfrm>
          <a:prstGeom prst="rect">
            <a:avLst/>
          </a:prstGeom>
          <a:noFill/>
        </p:spPr>
        <p:txBody>
          <a:bodyPr wrap="square" rtlCol="0">
            <a:spAutoFit/>
          </a:bodyPr>
          <a:lstStyle/>
          <a:p>
            <a:pPr fontAlgn="auto">
              <a:lnSpc>
                <a:spcPct val="150000"/>
              </a:lnSpc>
              <a:spcBef>
                <a:spcPts val="0"/>
              </a:spcBef>
              <a:spcAft>
                <a:spcPts val="0"/>
              </a:spcAft>
              <a:defRPr/>
            </a:pPr>
            <a:r>
              <a:rPr lang="zh-CN" altLang="en-US" sz="1400" dirty="0">
                <a:solidFill>
                  <a:prstClr val="white"/>
                </a:solidFill>
                <a:latin typeface="微软雅黑" panose="020B0503020204020204" charset="-122"/>
                <a:ea typeface="微软雅黑" panose="020B0503020204020204" charset="-122"/>
                <a:cs typeface="+mn-ea"/>
                <a:sym typeface="+mn-lt"/>
              </a:rPr>
              <a:t>区块是一种记录交易的数据结构。每个区块由区块头和区块主体组成，区块主体只负责记录前一段时间内的所有交易信息，区块链的大部分功能都由区块头实现。</a:t>
            </a:r>
            <a:endParaRPr lang="zh-CN" altLang="en-US" sz="1400" dirty="0">
              <a:solidFill>
                <a:prstClr val="white"/>
              </a:solidFill>
              <a:latin typeface="微软雅黑" panose="020B0503020204020204" charset="-122"/>
              <a:ea typeface="微软雅黑" panose="020B0503020204020204" charset="-122"/>
              <a:cs typeface="+mn-ea"/>
              <a:sym typeface="+mn-lt"/>
            </a:endParaRPr>
          </a:p>
        </p:txBody>
      </p:sp>
      <p:sp>
        <p:nvSpPr>
          <p:cNvPr id="68" name="矩形 67"/>
          <p:cNvSpPr/>
          <p:nvPr/>
        </p:nvSpPr>
        <p:spPr>
          <a:xfrm>
            <a:off x="1020515" y="4385478"/>
            <a:ext cx="1107996" cy="461665"/>
          </a:xfrm>
          <a:prstGeom prst="rect">
            <a:avLst/>
          </a:prstGeom>
        </p:spPr>
        <p:txBody>
          <a:bodyPr wrap="none">
            <a:spAutoFit/>
          </a:bodyPr>
          <a:lstStyle/>
          <a:p>
            <a:pPr fontAlgn="auto">
              <a:spcBef>
                <a:spcPts val="0"/>
              </a:spcBef>
              <a:spcAft>
                <a:spcPts val="0"/>
              </a:spcAft>
              <a:defRPr/>
            </a:pPr>
            <a:r>
              <a:rPr lang="zh-CN" altLang="en-US" sz="2400" b="1" dirty="0">
                <a:solidFill>
                  <a:prstClr val="white"/>
                </a:solidFill>
                <a:latin typeface="微软雅黑" panose="020B0503020204020204" charset="-122"/>
                <a:ea typeface="微软雅黑" panose="020B0503020204020204" charset="-122"/>
                <a:cs typeface="+mn-ea"/>
                <a:sym typeface="+mn-lt"/>
              </a:rPr>
              <a:t>区块链</a:t>
            </a:r>
            <a:endParaRPr lang="zh-CN" altLang="en-US" sz="2400" dirty="0">
              <a:solidFill>
                <a:prstClr val="white"/>
              </a:solidFill>
              <a:latin typeface="微软雅黑" panose="020B0503020204020204" charset="-122"/>
              <a:ea typeface="微软雅黑" panose="020B0503020204020204" charset="-122"/>
              <a:cs typeface="+mn-ea"/>
              <a:sym typeface="+mn-lt"/>
            </a:endParaRPr>
          </a:p>
        </p:txBody>
      </p:sp>
      <p:sp>
        <p:nvSpPr>
          <p:cNvPr id="69" name="矩形 68"/>
          <p:cNvSpPr/>
          <p:nvPr/>
        </p:nvSpPr>
        <p:spPr>
          <a:xfrm>
            <a:off x="7020527" y="4385240"/>
            <a:ext cx="800219" cy="461665"/>
          </a:xfrm>
          <a:prstGeom prst="rect">
            <a:avLst/>
          </a:prstGeom>
        </p:spPr>
        <p:txBody>
          <a:bodyPr wrap="none">
            <a:spAutoFit/>
          </a:bodyPr>
          <a:lstStyle/>
          <a:p>
            <a:pPr fontAlgn="auto">
              <a:spcBef>
                <a:spcPts val="0"/>
              </a:spcBef>
              <a:spcAft>
                <a:spcPts val="0"/>
              </a:spcAft>
              <a:defRPr/>
            </a:pPr>
            <a:r>
              <a:rPr lang="zh-CN" altLang="en-US" sz="2400" b="1" dirty="0">
                <a:solidFill>
                  <a:prstClr val="white"/>
                </a:solidFill>
                <a:latin typeface="微软雅黑" panose="020B0503020204020204" charset="-122"/>
                <a:ea typeface="微软雅黑" panose="020B0503020204020204" charset="-122"/>
                <a:cs typeface="+mn-ea"/>
                <a:sym typeface="+mn-lt"/>
              </a:rPr>
              <a:t>区块</a:t>
            </a:r>
            <a:endParaRPr lang="zh-CN" altLang="en-US" sz="2400" dirty="0">
              <a:solidFill>
                <a:prstClr val="white"/>
              </a:solidFill>
              <a:latin typeface="微软雅黑" panose="020B0503020204020204" charset="-122"/>
              <a:ea typeface="微软雅黑" panose="020B0503020204020204" charset="-122"/>
              <a:cs typeface="+mn-ea"/>
              <a:sym typeface="+mn-lt"/>
            </a:endParaRPr>
          </a:p>
        </p:txBody>
      </p:sp>
      <p:sp>
        <p:nvSpPr>
          <p:cNvPr id="70" name="TextBox 39"/>
          <p:cNvSpPr txBox="1"/>
          <p:nvPr/>
        </p:nvSpPr>
        <p:spPr>
          <a:xfrm>
            <a:off x="395579" y="325567"/>
            <a:ext cx="3076423" cy="584775"/>
          </a:xfrm>
          <a:prstGeom prst="rect">
            <a:avLst/>
          </a:prstGeom>
          <a:noFill/>
        </p:spPr>
        <p:txBody>
          <a:bodyPr wrap="square" rtlCol="0">
            <a:spAutoFit/>
          </a:bodyPr>
          <a:lstStyle/>
          <a:p>
            <a:pPr algn="dist"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a:t>
            </a:r>
            <a:r>
              <a:rPr lang="en-US" altLang="zh-CN" sz="3200" b="1" dirty="0">
                <a:solidFill>
                  <a:prstClr val="white"/>
                </a:solidFill>
                <a:latin typeface="微软雅黑" panose="020B0503020204020204" charset="-122"/>
                <a:ea typeface="微软雅黑" panose="020B0503020204020204" charset="-122"/>
                <a:cs typeface="+mn-ea"/>
                <a:sym typeface="+mn-lt"/>
              </a:rPr>
              <a:t>&amp;</a:t>
            </a:r>
            <a:r>
              <a:rPr lang="zh-CN" altLang="en-US" sz="3200" b="1" dirty="0">
                <a:solidFill>
                  <a:prstClr val="white"/>
                </a:solidFill>
                <a:latin typeface="微软雅黑" panose="020B0503020204020204" charset="-122"/>
                <a:ea typeface="微软雅黑" panose="020B0503020204020204" charset="-122"/>
                <a:cs typeface="+mn-ea"/>
                <a:sym typeface="+mn-lt"/>
              </a:rPr>
              <a:t>区块</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barn(outVertical)">
                                      <p:cBhvr>
                                        <p:cTn id="7" dur="500"/>
                                        <p:tgtEl>
                                          <p:spTgt spid="6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5"/>
                                        </p:tgtEl>
                                        <p:attrNameLst>
                                          <p:attrName>style.visibility</p:attrName>
                                        </p:attrNameLst>
                                      </p:cBhvr>
                                      <p:to>
                                        <p:strVal val="visible"/>
                                      </p:to>
                                    </p:set>
                                    <p:animEffect transition="in" filter="fade">
                                      <p:cBhvr>
                                        <p:cTn id="11" dur="500"/>
                                        <p:tgtEl>
                                          <p:spTgt spid="65"/>
                                        </p:tgtEl>
                                      </p:cBhvr>
                                    </p:animEffect>
                                  </p:childTnLst>
                                </p:cTn>
                              </p:par>
                            </p:childTnLst>
                          </p:cTn>
                        </p:par>
                        <p:par>
                          <p:cTn id="12" fill="hold">
                            <p:stCondLst>
                              <p:cond delay="1000"/>
                            </p:stCondLst>
                            <p:childTnLst>
                              <p:par>
                                <p:cTn id="13" presetID="16" presetClass="entr" presetSubtype="37" fill="hold" grpId="0" nodeType="afterEffect">
                                  <p:stCondLst>
                                    <p:cond delay="0"/>
                                  </p:stCondLst>
                                  <p:childTnLst>
                                    <p:set>
                                      <p:cBhvr>
                                        <p:cTn id="14" dur="1" fill="hold">
                                          <p:stCondLst>
                                            <p:cond delay="0"/>
                                          </p:stCondLst>
                                        </p:cTn>
                                        <p:tgtEl>
                                          <p:spTgt spid="66"/>
                                        </p:tgtEl>
                                        <p:attrNameLst>
                                          <p:attrName>style.visibility</p:attrName>
                                        </p:attrNameLst>
                                      </p:cBhvr>
                                      <p:to>
                                        <p:strVal val="visible"/>
                                      </p:to>
                                    </p:set>
                                    <p:animEffect transition="in" filter="barn(outVertical)">
                                      <p:cBhvr>
                                        <p:cTn id="15" dur="500"/>
                                        <p:tgtEl>
                                          <p:spTgt spid="66"/>
                                        </p:tgtEl>
                                      </p:cBhvr>
                                    </p:animEffect>
                                  </p:childTnLst>
                                </p:cTn>
                              </p:par>
                            </p:childTnLst>
                          </p:cTn>
                        </p:par>
                        <p:par>
                          <p:cTn id="16" fill="hold">
                            <p:stCondLst>
                              <p:cond delay="1500"/>
                            </p:stCondLst>
                            <p:childTnLst>
                              <p:par>
                                <p:cTn id="17" presetID="16" presetClass="entr" presetSubtype="37" fill="hold" grpId="0" nodeType="after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barn(outVertical)">
                                      <p:cBhvr>
                                        <p:cTn id="19" dur="500"/>
                                        <p:tgtEl>
                                          <p:spTgt spid="60"/>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4"/>
                                        </p:tgtEl>
                                        <p:attrNameLst>
                                          <p:attrName>style.visibility</p:attrName>
                                        </p:attrNameLst>
                                      </p:cBhvr>
                                      <p:to>
                                        <p:strVal val="visible"/>
                                      </p:to>
                                    </p:set>
                                    <p:animEffect transition="in" filter="fade">
                                      <p:cBhvr>
                                        <p:cTn id="23" dur="500"/>
                                        <p:tgtEl>
                                          <p:spTgt spid="64"/>
                                        </p:tgtEl>
                                      </p:cBhvr>
                                    </p:animEffect>
                                  </p:childTnLst>
                                </p:cTn>
                              </p:par>
                            </p:childTnLst>
                          </p:cTn>
                        </p:par>
                        <p:par>
                          <p:cTn id="24" fill="hold">
                            <p:stCondLst>
                              <p:cond delay="2500"/>
                            </p:stCondLst>
                            <p:childTnLst>
                              <p:par>
                                <p:cTn id="25" presetID="16" presetClass="entr" presetSubtype="37" fill="hold" grpId="0" nodeType="afterEffect">
                                  <p:stCondLst>
                                    <p:cond delay="0"/>
                                  </p:stCondLst>
                                  <p:childTnLst>
                                    <p:set>
                                      <p:cBhvr>
                                        <p:cTn id="26" dur="1" fill="hold">
                                          <p:stCondLst>
                                            <p:cond delay="0"/>
                                          </p:stCondLst>
                                        </p:cTn>
                                        <p:tgtEl>
                                          <p:spTgt spid="67"/>
                                        </p:tgtEl>
                                        <p:attrNameLst>
                                          <p:attrName>style.visibility</p:attrName>
                                        </p:attrNameLst>
                                      </p:cBhvr>
                                      <p:to>
                                        <p:strVal val="visible"/>
                                      </p:to>
                                    </p:set>
                                    <p:animEffect transition="in" filter="barn(outVertical)">
                                      <p:cBhvr>
                                        <p:cTn id="27" dur="500"/>
                                        <p:tgtEl>
                                          <p:spTgt spid="67"/>
                                        </p:tgtEl>
                                      </p:cBhvr>
                                    </p:animEffect>
                                  </p:childTnLst>
                                </p:cTn>
                              </p:par>
                            </p:childTnLst>
                          </p:cTn>
                        </p:par>
                        <p:par>
                          <p:cTn id="28" fill="hold">
                            <p:stCondLst>
                              <p:cond delay="3000"/>
                            </p:stCondLst>
                            <p:childTnLst>
                              <p:par>
                                <p:cTn id="29" presetID="53" presetClass="entr" presetSubtype="16" fill="hold" grpId="0" nodeType="afterEffect">
                                  <p:stCondLst>
                                    <p:cond delay="0"/>
                                  </p:stCondLst>
                                  <p:childTnLst>
                                    <p:set>
                                      <p:cBhvr>
                                        <p:cTn id="30" dur="1" fill="hold">
                                          <p:stCondLst>
                                            <p:cond delay="0"/>
                                          </p:stCondLst>
                                        </p:cTn>
                                        <p:tgtEl>
                                          <p:spTgt spid="68"/>
                                        </p:tgtEl>
                                        <p:attrNameLst>
                                          <p:attrName>style.visibility</p:attrName>
                                        </p:attrNameLst>
                                      </p:cBhvr>
                                      <p:to>
                                        <p:strVal val="visible"/>
                                      </p:to>
                                    </p:set>
                                    <p:anim calcmode="lin" valueType="num">
                                      <p:cBhvr>
                                        <p:cTn id="31" dur="500" fill="hold"/>
                                        <p:tgtEl>
                                          <p:spTgt spid="68"/>
                                        </p:tgtEl>
                                        <p:attrNameLst>
                                          <p:attrName>ppt_w</p:attrName>
                                        </p:attrNameLst>
                                      </p:cBhvr>
                                      <p:tavLst>
                                        <p:tav tm="0">
                                          <p:val>
                                            <p:fltVal val="0"/>
                                          </p:val>
                                        </p:tav>
                                        <p:tav tm="100000">
                                          <p:val>
                                            <p:strVal val="#ppt_w"/>
                                          </p:val>
                                        </p:tav>
                                      </p:tavLst>
                                    </p:anim>
                                    <p:anim calcmode="lin" valueType="num">
                                      <p:cBhvr>
                                        <p:cTn id="32" dur="500" fill="hold"/>
                                        <p:tgtEl>
                                          <p:spTgt spid="68"/>
                                        </p:tgtEl>
                                        <p:attrNameLst>
                                          <p:attrName>ppt_h</p:attrName>
                                        </p:attrNameLst>
                                      </p:cBhvr>
                                      <p:tavLst>
                                        <p:tav tm="0">
                                          <p:val>
                                            <p:fltVal val="0"/>
                                          </p:val>
                                        </p:tav>
                                        <p:tav tm="100000">
                                          <p:val>
                                            <p:strVal val="#ppt_h"/>
                                          </p:val>
                                        </p:tav>
                                      </p:tavLst>
                                    </p:anim>
                                    <p:animEffect transition="in" filter="fade">
                                      <p:cBhvr>
                                        <p:cTn id="33" dur="500"/>
                                        <p:tgtEl>
                                          <p:spTgt spid="68"/>
                                        </p:tgtEl>
                                      </p:cBhvr>
                                    </p:animEffect>
                                  </p:childTnLst>
                                </p:cTn>
                              </p:par>
                            </p:childTnLst>
                          </p:cTn>
                        </p:par>
                        <p:par>
                          <p:cTn id="34" fill="hold">
                            <p:stCondLst>
                              <p:cond delay="3500"/>
                            </p:stCondLst>
                            <p:childTnLst>
                              <p:par>
                                <p:cTn id="35" presetID="53" presetClass="entr" presetSubtype="16" fill="hold" grpId="0" nodeType="afterEffect">
                                  <p:stCondLst>
                                    <p:cond delay="0"/>
                                  </p:stCondLst>
                                  <p:childTnLst>
                                    <p:set>
                                      <p:cBhvr>
                                        <p:cTn id="36" dur="1" fill="hold">
                                          <p:stCondLst>
                                            <p:cond delay="0"/>
                                          </p:stCondLst>
                                        </p:cTn>
                                        <p:tgtEl>
                                          <p:spTgt spid="69"/>
                                        </p:tgtEl>
                                        <p:attrNameLst>
                                          <p:attrName>style.visibility</p:attrName>
                                        </p:attrNameLst>
                                      </p:cBhvr>
                                      <p:to>
                                        <p:strVal val="visible"/>
                                      </p:to>
                                    </p:set>
                                    <p:anim calcmode="lin" valueType="num">
                                      <p:cBhvr>
                                        <p:cTn id="37" dur="500" fill="hold"/>
                                        <p:tgtEl>
                                          <p:spTgt spid="69"/>
                                        </p:tgtEl>
                                        <p:attrNameLst>
                                          <p:attrName>ppt_w</p:attrName>
                                        </p:attrNameLst>
                                      </p:cBhvr>
                                      <p:tavLst>
                                        <p:tav tm="0">
                                          <p:val>
                                            <p:fltVal val="0"/>
                                          </p:val>
                                        </p:tav>
                                        <p:tav tm="100000">
                                          <p:val>
                                            <p:strVal val="#ppt_w"/>
                                          </p:val>
                                        </p:tav>
                                      </p:tavLst>
                                    </p:anim>
                                    <p:anim calcmode="lin" valueType="num">
                                      <p:cBhvr>
                                        <p:cTn id="38" dur="500" fill="hold"/>
                                        <p:tgtEl>
                                          <p:spTgt spid="69"/>
                                        </p:tgtEl>
                                        <p:attrNameLst>
                                          <p:attrName>ppt_h</p:attrName>
                                        </p:attrNameLst>
                                      </p:cBhvr>
                                      <p:tavLst>
                                        <p:tav tm="0">
                                          <p:val>
                                            <p:fltVal val="0"/>
                                          </p:val>
                                        </p:tav>
                                        <p:tav tm="100000">
                                          <p:val>
                                            <p:strVal val="#ppt_h"/>
                                          </p:val>
                                        </p:tav>
                                      </p:tavLst>
                                    </p:anim>
                                    <p:animEffect transition="in" filter="fade">
                                      <p:cBhvr>
                                        <p:cTn id="39" dur="500"/>
                                        <p:tgtEl>
                                          <p:spTgt spid="69"/>
                                        </p:tgtEl>
                                      </p:cBhvr>
                                    </p:animEffect>
                                  </p:childTnLst>
                                </p:cTn>
                              </p:par>
                            </p:childTnLst>
                          </p:cTn>
                        </p:par>
                        <p:par>
                          <p:cTn id="40" fill="hold">
                            <p:stCondLst>
                              <p:cond delay="4000"/>
                            </p:stCondLst>
                            <p:childTnLst>
                              <p:par>
                                <p:cTn id="41" presetID="21" presetClass="entr" presetSubtype="1" fill="hold" nodeType="afterEffect">
                                  <p:stCondLst>
                                    <p:cond delay="0"/>
                                  </p:stCondLst>
                                  <p:childTnLst>
                                    <p:set>
                                      <p:cBhvr>
                                        <p:cTn id="42" dur="1" fill="hold">
                                          <p:stCondLst>
                                            <p:cond delay="0"/>
                                          </p:stCondLst>
                                        </p:cTn>
                                        <p:tgtEl>
                                          <p:spTgt spid="63"/>
                                        </p:tgtEl>
                                        <p:attrNameLst>
                                          <p:attrName>style.visibility</p:attrName>
                                        </p:attrNameLst>
                                      </p:cBhvr>
                                      <p:to>
                                        <p:strVal val="visible"/>
                                      </p:to>
                                    </p:set>
                                    <p:animEffect transition="in" filter="wheel(1)">
                                      <p:cBhvr>
                                        <p:cTn id="43" dur="2000"/>
                                        <p:tgtEl>
                                          <p:spTgt spid="63"/>
                                        </p:tgtEl>
                                      </p:cBhvr>
                                    </p:animEffect>
                                  </p:childTnLst>
                                </p:cTn>
                              </p:par>
                            </p:childTnLst>
                          </p:cTn>
                        </p:par>
                        <p:par>
                          <p:cTn id="44" fill="hold">
                            <p:stCondLst>
                              <p:cond delay="6000"/>
                            </p:stCondLst>
                            <p:childTnLst>
                              <p:par>
                                <p:cTn id="45" presetID="21" presetClass="entr" presetSubtype="1" fill="hold" nodeType="afterEffect">
                                  <p:stCondLst>
                                    <p:cond delay="0"/>
                                  </p:stCondLst>
                                  <p:childTnLst>
                                    <p:set>
                                      <p:cBhvr>
                                        <p:cTn id="46" dur="1" fill="hold">
                                          <p:stCondLst>
                                            <p:cond delay="0"/>
                                          </p:stCondLst>
                                        </p:cTn>
                                        <p:tgtEl>
                                          <p:spTgt spid="61"/>
                                        </p:tgtEl>
                                        <p:attrNameLst>
                                          <p:attrName>style.visibility</p:attrName>
                                        </p:attrNameLst>
                                      </p:cBhvr>
                                      <p:to>
                                        <p:strVal val="visible"/>
                                      </p:to>
                                    </p:set>
                                    <p:animEffect transition="in" filter="wheel(1)">
                                      <p:cBhvr>
                                        <p:cTn id="47" dur="20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2" grpId="0" animBg="1"/>
      <p:bldP spid="64" grpId="0" animBg="1"/>
      <p:bldP spid="65" grpId="0" animBg="1"/>
      <p:bldP spid="66" grpId="0"/>
      <p:bldP spid="67" grpId="0"/>
      <p:bldP spid="68" grpId="0"/>
      <p:bldP spid="6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39"/>
          <p:cNvSpPr txBox="1"/>
          <p:nvPr/>
        </p:nvSpPr>
        <p:spPr>
          <a:xfrm>
            <a:off x="319380" y="344619"/>
            <a:ext cx="3238387" cy="58477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a:t>
            </a:r>
            <a:r>
              <a:rPr lang="en-US" altLang="zh-CN" sz="3200" b="1" dirty="0">
                <a:solidFill>
                  <a:prstClr val="white"/>
                </a:solidFill>
                <a:latin typeface="微软雅黑" panose="020B0503020204020204" charset="-122"/>
                <a:ea typeface="微软雅黑" panose="020B0503020204020204" charset="-122"/>
                <a:cs typeface="+mn-ea"/>
                <a:sym typeface="+mn-lt"/>
              </a:rPr>
              <a:t>·</a:t>
            </a:r>
            <a:r>
              <a:rPr lang="zh-CN" altLang="en-US" sz="3200" b="1" dirty="0">
                <a:solidFill>
                  <a:prstClr val="white"/>
                </a:solidFill>
                <a:latin typeface="微软雅黑" panose="020B0503020204020204" charset="-122"/>
                <a:ea typeface="微软雅黑" panose="020B0503020204020204" charset="-122"/>
                <a:cs typeface="+mn-ea"/>
                <a:sym typeface="+mn-lt"/>
              </a:rPr>
              <a:t>节点网络</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pic>
        <p:nvPicPr>
          <p:cNvPr id="18" name="图片 17"/>
          <p:cNvPicPr>
            <a:picLocks noChangeAspect="1"/>
          </p:cNvPicPr>
          <p:nvPr/>
        </p:nvPicPr>
        <p:blipFill>
          <a:blip r:embed="rId1" cstate="screen"/>
          <a:stretch>
            <a:fillRect/>
          </a:stretch>
        </p:blipFill>
        <p:spPr>
          <a:xfrm>
            <a:off x="35207" y="1741716"/>
            <a:ext cx="5236663" cy="3664857"/>
          </a:xfrm>
          <a:prstGeom prst="rect">
            <a:avLst/>
          </a:prstGeom>
        </p:spPr>
      </p:pic>
      <p:sp>
        <p:nvSpPr>
          <p:cNvPr id="19" name="矩形 18"/>
          <p:cNvSpPr/>
          <p:nvPr/>
        </p:nvSpPr>
        <p:spPr>
          <a:xfrm>
            <a:off x="0" y="1746562"/>
            <a:ext cx="12192000" cy="3667267"/>
          </a:xfrm>
          <a:prstGeom prst="rect">
            <a:avLst/>
          </a:prstGeom>
          <a:noFill/>
          <a:ln w="1270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0" name="矩形 19"/>
          <p:cNvSpPr/>
          <p:nvPr/>
        </p:nvSpPr>
        <p:spPr>
          <a:xfrm>
            <a:off x="5419728" y="2928488"/>
            <a:ext cx="6420697" cy="2308324"/>
          </a:xfrm>
          <a:prstGeom prst="rect">
            <a:avLst/>
          </a:prstGeom>
        </p:spPr>
        <p:txBody>
          <a:bodyPr wrap="square">
            <a:spAutoFit/>
          </a:bodyPr>
          <a:lstStyle/>
          <a:p>
            <a:pPr fontAlgn="auto">
              <a:lnSpc>
                <a:spcPct val="150000"/>
              </a:lnSpc>
              <a:spcBef>
                <a:spcPts val="0"/>
              </a:spcBef>
              <a:spcAft>
                <a:spcPts val="0"/>
              </a:spcAft>
            </a:pPr>
            <a:r>
              <a:rPr lang="zh-CN" altLang="en-US" sz="1600" dirty="0">
                <a:solidFill>
                  <a:prstClr val="white"/>
                </a:solidFill>
                <a:latin typeface="微软雅黑" panose="020B0503020204020204" charset="-122"/>
                <a:ea typeface="微软雅黑" panose="020B0503020204020204" charset="-122"/>
                <a:cs typeface="+mn-ea"/>
                <a:sym typeface="+mn-lt"/>
              </a:rPr>
              <a:t>钱包，允许用户在区块链网络上进行交易；完整区块链，记录了所有交易历史，通过特殊的结构保证历史交易的安全性，并且用来验证新交易的合法性；</a:t>
            </a:r>
            <a:r>
              <a:rPr lang="zh-CN" altLang="en-US" sz="1600" dirty="0">
                <a:solidFill>
                  <a:srgbClr val="FF0000"/>
                </a:solidFill>
                <a:latin typeface="微软雅黑" panose="020B0503020204020204" charset="-122"/>
                <a:ea typeface="微软雅黑" panose="020B0503020204020204" charset="-122"/>
                <a:cs typeface="+mn-ea"/>
                <a:sym typeface="+mn-lt"/>
              </a:rPr>
              <a:t>矿工，通过记录交易及解密数学题来生成新区块，如果成功可以赚取奖励</a:t>
            </a:r>
            <a:r>
              <a:rPr lang="zh-CN" altLang="en-US" sz="1600" dirty="0">
                <a:solidFill>
                  <a:prstClr val="white"/>
                </a:solidFill>
                <a:latin typeface="微软雅黑" panose="020B0503020204020204" charset="-122"/>
                <a:ea typeface="微软雅黑" panose="020B0503020204020204" charset="-122"/>
                <a:cs typeface="+mn-ea"/>
                <a:sym typeface="+mn-lt"/>
              </a:rPr>
              <a:t>；路由功能，把其它节点传送过来的交易数据等信息再传送给更多的节点。</a:t>
            </a: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pPr>
            <a:r>
              <a:rPr lang="zh-CN" altLang="en-US" sz="1600" b="1" dirty="0">
                <a:solidFill>
                  <a:prstClr val="white"/>
                </a:solidFill>
                <a:latin typeface="微软雅黑" panose="020B0503020204020204" charset="-122"/>
                <a:ea typeface="微软雅黑" panose="020B0503020204020204" charset="-122"/>
                <a:cs typeface="+mn-ea"/>
                <a:sym typeface="+mn-lt"/>
              </a:rPr>
              <a:t>除了路由功能以外，其它的功能都不是必须的。</a:t>
            </a:r>
            <a:endParaRPr lang="zh-CN" altLang="en-US" sz="1600" b="1" dirty="0">
              <a:solidFill>
                <a:prstClr val="white"/>
              </a:solidFill>
              <a:latin typeface="微软雅黑" panose="020B0503020204020204" charset="-122"/>
              <a:ea typeface="微软雅黑" panose="020B0503020204020204" charset="-122"/>
              <a:cs typeface="+mn-ea"/>
              <a:sym typeface="+mn-lt"/>
            </a:endParaRPr>
          </a:p>
        </p:txBody>
      </p:sp>
      <p:grpSp>
        <p:nvGrpSpPr>
          <p:cNvPr id="21" name="组合 20"/>
          <p:cNvGrpSpPr/>
          <p:nvPr/>
        </p:nvGrpSpPr>
        <p:grpSpPr>
          <a:xfrm>
            <a:off x="10101940" y="5820233"/>
            <a:ext cx="2082821" cy="415619"/>
            <a:chOff x="10101939" y="5820229"/>
            <a:chExt cx="2082821" cy="415619"/>
          </a:xfrm>
        </p:grpSpPr>
        <p:sp>
          <p:nvSpPr>
            <p:cNvPr id="22" name="平行四边形 21"/>
            <p:cNvSpPr/>
            <p:nvPr/>
          </p:nvSpPr>
          <p:spPr>
            <a:xfrm>
              <a:off x="10101939" y="5820229"/>
              <a:ext cx="174172" cy="415619"/>
            </a:xfrm>
            <a:prstGeom prst="parallelogram">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3" name="平行四边形 22"/>
            <p:cNvSpPr/>
            <p:nvPr/>
          </p:nvSpPr>
          <p:spPr>
            <a:xfrm>
              <a:off x="10341426" y="5820229"/>
              <a:ext cx="174172" cy="415619"/>
            </a:xfrm>
            <a:prstGeom prst="parallelogram">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4" name="平行四边形 23"/>
            <p:cNvSpPr/>
            <p:nvPr/>
          </p:nvSpPr>
          <p:spPr>
            <a:xfrm>
              <a:off x="10580913" y="5820229"/>
              <a:ext cx="174172" cy="415619"/>
            </a:xfrm>
            <a:prstGeom prst="parallelogram">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5" name="平行四边形 24"/>
            <p:cNvSpPr/>
            <p:nvPr/>
          </p:nvSpPr>
          <p:spPr>
            <a:xfrm>
              <a:off x="10820402" y="5820229"/>
              <a:ext cx="174172" cy="415619"/>
            </a:xfrm>
            <a:prstGeom prst="parallelogram">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6" name="平行四边形 25"/>
            <p:cNvSpPr/>
            <p:nvPr/>
          </p:nvSpPr>
          <p:spPr>
            <a:xfrm>
              <a:off x="11059889" y="5820229"/>
              <a:ext cx="174172" cy="415619"/>
            </a:xfrm>
            <a:prstGeom prst="parallelogram">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7" name="平行四边形 26"/>
            <p:cNvSpPr/>
            <p:nvPr/>
          </p:nvSpPr>
          <p:spPr>
            <a:xfrm>
              <a:off x="11299376" y="5820229"/>
              <a:ext cx="174172" cy="415619"/>
            </a:xfrm>
            <a:prstGeom prst="parallelogram">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8" name="平行四边形 27"/>
            <p:cNvSpPr/>
            <p:nvPr/>
          </p:nvSpPr>
          <p:spPr>
            <a:xfrm>
              <a:off x="11531614" y="5820229"/>
              <a:ext cx="174172" cy="415619"/>
            </a:xfrm>
            <a:prstGeom prst="parallelogram">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9" name="平行四边形 28"/>
            <p:cNvSpPr/>
            <p:nvPr/>
          </p:nvSpPr>
          <p:spPr>
            <a:xfrm>
              <a:off x="11771101" y="5820229"/>
              <a:ext cx="174172" cy="415619"/>
            </a:xfrm>
            <a:prstGeom prst="parallelogram">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30" name="平行四边形 29"/>
            <p:cNvSpPr/>
            <p:nvPr/>
          </p:nvSpPr>
          <p:spPr>
            <a:xfrm>
              <a:off x="12010588" y="5820229"/>
              <a:ext cx="174172" cy="415619"/>
            </a:xfrm>
            <a:prstGeom prst="parallelogram">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sp>
        <p:nvSpPr>
          <p:cNvPr id="31" name="文本框 38"/>
          <p:cNvSpPr txBox="1"/>
          <p:nvPr/>
        </p:nvSpPr>
        <p:spPr>
          <a:xfrm>
            <a:off x="5707616" y="1966644"/>
            <a:ext cx="6302973" cy="830997"/>
          </a:xfrm>
          <a:prstGeom prst="rect">
            <a:avLst/>
          </a:prstGeom>
          <a:solidFill>
            <a:sysClr val="window" lastClr="FFFFFF"/>
          </a:solid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2400" b="1"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rPr>
              <a:t>任何机器都可以运行一个完整的比特币节点，一个完整的比特币节点包括如下功能：</a:t>
            </a:r>
            <a:endParaRPr kumimoji="0" lang="zh-CN" altLang="en-US" sz="2400" b="1"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up)">
                                      <p:cBhvr>
                                        <p:cTn id="7" dur="1000"/>
                                        <p:tgtEl>
                                          <p:spTgt spid="20"/>
                                        </p:tgtEl>
                                      </p:cBhvr>
                                    </p:animEffect>
                                  </p:childTnLst>
                                </p:cTn>
                              </p:par>
                            </p:childTnLst>
                          </p:cTn>
                        </p:par>
                        <p:par>
                          <p:cTn id="8" fill="hold">
                            <p:stCondLst>
                              <p:cond delay="1000"/>
                            </p:stCondLst>
                            <p:childTnLst>
                              <p:par>
                                <p:cTn id="9" presetID="22" presetClass="entr" presetSubtype="4" fill="hold" grpId="0"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down)">
                                      <p:cBhvr>
                                        <p:cTn id="11" dur="500"/>
                                        <p:tgtEl>
                                          <p:spTgt spid="31"/>
                                        </p:tgtEl>
                                      </p:cBhvr>
                                    </p:animEffect>
                                  </p:childTnLst>
                                </p:cTn>
                              </p:par>
                            </p:childTnLst>
                          </p:cTn>
                        </p:par>
                        <p:par>
                          <p:cTn id="12" fill="hold">
                            <p:stCondLst>
                              <p:cond delay="1500"/>
                            </p:stCondLst>
                            <p:childTnLst>
                              <p:par>
                                <p:cTn id="13" presetID="22" presetClass="entr" presetSubtype="4"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down)">
                                      <p:cBhvr>
                                        <p:cTn id="15" dur="500"/>
                                        <p:tgtEl>
                                          <p:spTgt spid="18"/>
                                        </p:tgtEl>
                                      </p:cBhvr>
                                    </p:animEffect>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wipe(left)">
                                      <p:cBhvr>
                                        <p:cTn id="19" dur="500"/>
                                        <p:tgtEl>
                                          <p:spTgt spid="19"/>
                                        </p:tgtEl>
                                      </p:cBhvr>
                                    </p:animEffect>
                                  </p:childTnLst>
                                </p:cTn>
                              </p:par>
                            </p:childTnLst>
                          </p:cTn>
                        </p:par>
                        <p:par>
                          <p:cTn id="20" fill="hold">
                            <p:stCondLst>
                              <p:cond delay="2500"/>
                            </p:stCondLst>
                            <p:childTnLst>
                              <p:par>
                                <p:cTn id="21" presetID="22" presetClass="entr" presetSubtype="4"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wipe(down)">
                                      <p:cBhvr>
                                        <p:cTn id="2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p:bldP spid="3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5414028" y="2718930"/>
            <a:ext cx="1405549" cy="1633230"/>
            <a:chOff x="5414028" y="2346973"/>
            <a:chExt cx="1405549" cy="1633230"/>
          </a:xfrm>
        </p:grpSpPr>
        <p:sp>
          <p:nvSpPr>
            <p:cNvPr id="27" name="任意多边形 26"/>
            <p:cNvSpPr/>
            <p:nvPr/>
          </p:nvSpPr>
          <p:spPr>
            <a:xfrm>
              <a:off x="5414028" y="2346973"/>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28" name="矩形 27"/>
            <p:cNvSpPr/>
            <p:nvPr/>
          </p:nvSpPr>
          <p:spPr>
            <a:xfrm>
              <a:off x="5790771" y="2879859"/>
              <a:ext cx="582139" cy="46166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01</a:t>
              </a:r>
              <a:endParaRPr kumimoji="0" lang="zh-CN" altLang="en-US" sz="2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grpSp>
        <p:nvGrpSpPr>
          <p:cNvPr id="29" name="组合 28"/>
          <p:cNvGrpSpPr/>
          <p:nvPr/>
        </p:nvGrpSpPr>
        <p:grpSpPr>
          <a:xfrm>
            <a:off x="6468737" y="3721869"/>
            <a:ext cx="1633231" cy="1405549"/>
            <a:chOff x="6468735" y="3349908"/>
            <a:chExt cx="1633230" cy="1405549"/>
          </a:xfrm>
        </p:grpSpPr>
        <p:sp>
          <p:nvSpPr>
            <p:cNvPr id="30" name="任意多边形 29"/>
            <p:cNvSpPr/>
            <p:nvPr/>
          </p:nvSpPr>
          <p:spPr>
            <a:xfrm rot="4297007">
              <a:off x="6582575" y="3236068"/>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31" name="矩形 30"/>
            <p:cNvSpPr/>
            <p:nvPr/>
          </p:nvSpPr>
          <p:spPr>
            <a:xfrm>
              <a:off x="7035096" y="3769828"/>
              <a:ext cx="582138" cy="46166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02</a:t>
              </a:r>
              <a:endParaRPr kumimoji="0" lang="zh-CN" altLang="en-US" sz="2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grpSp>
        <p:nvGrpSpPr>
          <p:cNvPr id="32" name="组合 31"/>
          <p:cNvGrpSpPr/>
          <p:nvPr/>
        </p:nvGrpSpPr>
        <p:grpSpPr>
          <a:xfrm>
            <a:off x="6091211" y="4998168"/>
            <a:ext cx="1405549" cy="1633230"/>
            <a:chOff x="6091209" y="4626211"/>
            <a:chExt cx="1405549" cy="1633230"/>
          </a:xfrm>
        </p:grpSpPr>
        <p:sp>
          <p:nvSpPr>
            <p:cNvPr id="33" name="任意多边形 32"/>
            <p:cNvSpPr/>
            <p:nvPr/>
          </p:nvSpPr>
          <p:spPr>
            <a:xfrm rot="8672092">
              <a:off x="6091209" y="4626211"/>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34" name="矩形 33"/>
            <p:cNvSpPr/>
            <p:nvPr/>
          </p:nvSpPr>
          <p:spPr>
            <a:xfrm>
              <a:off x="6524405" y="5254071"/>
              <a:ext cx="582139" cy="46166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03</a:t>
              </a:r>
              <a:endParaRPr kumimoji="0" lang="zh-CN" altLang="en-US" sz="2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grpSp>
        <p:nvGrpSpPr>
          <p:cNvPr id="35" name="组合 34"/>
          <p:cNvGrpSpPr/>
          <p:nvPr/>
        </p:nvGrpSpPr>
        <p:grpSpPr>
          <a:xfrm>
            <a:off x="4620991" y="4955902"/>
            <a:ext cx="1405549" cy="1633230"/>
            <a:chOff x="4620989" y="4583945"/>
            <a:chExt cx="1405549" cy="1633230"/>
          </a:xfrm>
        </p:grpSpPr>
        <p:sp>
          <p:nvSpPr>
            <p:cNvPr id="36" name="任意多边形 35"/>
            <p:cNvSpPr/>
            <p:nvPr/>
          </p:nvSpPr>
          <p:spPr>
            <a:xfrm rot="12968292">
              <a:off x="4620989" y="4583945"/>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37" name="矩形 36"/>
            <p:cNvSpPr/>
            <p:nvPr/>
          </p:nvSpPr>
          <p:spPr>
            <a:xfrm>
              <a:off x="5071344" y="5169727"/>
              <a:ext cx="582139" cy="46166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04</a:t>
              </a:r>
              <a:endParaRPr kumimoji="0" lang="zh-CN" altLang="en-US" sz="2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grpSp>
        <p:nvGrpSpPr>
          <p:cNvPr id="38" name="组合 37"/>
          <p:cNvGrpSpPr/>
          <p:nvPr/>
        </p:nvGrpSpPr>
        <p:grpSpPr>
          <a:xfrm>
            <a:off x="4090037" y="3671299"/>
            <a:ext cx="1633231" cy="1405549"/>
            <a:chOff x="4090035" y="3299338"/>
            <a:chExt cx="1633230" cy="1405549"/>
          </a:xfrm>
        </p:grpSpPr>
        <p:sp>
          <p:nvSpPr>
            <p:cNvPr id="39" name="任意多边形 38"/>
            <p:cNvSpPr/>
            <p:nvPr/>
          </p:nvSpPr>
          <p:spPr>
            <a:xfrm rot="17278449">
              <a:off x="4203875" y="3185498"/>
              <a:ext cx="1405549" cy="1633230"/>
            </a:xfrm>
            <a:custGeom>
              <a:avLst/>
              <a:gdLst>
                <a:gd name="connsiteX0" fmla="*/ 0 w 1600200"/>
                <a:gd name="connsiteY0" fmla="*/ 1300162 h 1893094"/>
                <a:gd name="connsiteX1" fmla="*/ 776288 w 1600200"/>
                <a:gd name="connsiteY1" fmla="*/ 0 h 1893094"/>
                <a:gd name="connsiteX2" fmla="*/ 1562100 w 1600200"/>
                <a:gd name="connsiteY2" fmla="*/ 1304925 h 1893094"/>
                <a:gd name="connsiteX3" fmla="*/ 1445419 w 1600200"/>
                <a:gd name="connsiteY3" fmla="*/ 1466850 h 1893094"/>
                <a:gd name="connsiteX4" fmla="*/ 1504950 w 1600200"/>
                <a:gd name="connsiteY4" fmla="*/ 1569244 h 1893094"/>
                <a:gd name="connsiteX5" fmla="*/ 1600200 w 1600200"/>
                <a:gd name="connsiteY5" fmla="*/ 1724025 h 1893094"/>
                <a:gd name="connsiteX6" fmla="*/ 1428750 w 1600200"/>
                <a:gd name="connsiteY6" fmla="*/ 1674019 h 1893094"/>
                <a:gd name="connsiteX7" fmla="*/ 1304925 w 1600200"/>
                <a:gd name="connsiteY7" fmla="*/ 1633537 h 1893094"/>
                <a:gd name="connsiteX8" fmla="*/ 1126331 w 1600200"/>
                <a:gd name="connsiteY8" fmla="*/ 1893094 h 1893094"/>
                <a:gd name="connsiteX9" fmla="*/ 909638 w 1600200"/>
                <a:gd name="connsiteY9" fmla="*/ 1893094 h 1893094"/>
                <a:gd name="connsiteX10" fmla="*/ 869156 w 1600200"/>
                <a:gd name="connsiteY10" fmla="*/ 1826419 h 1893094"/>
                <a:gd name="connsiteX11" fmla="*/ 769144 w 1600200"/>
                <a:gd name="connsiteY11" fmla="*/ 1607344 h 1893094"/>
                <a:gd name="connsiteX12" fmla="*/ 671513 w 1600200"/>
                <a:gd name="connsiteY12" fmla="*/ 1797844 h 1893094"/>
                <a:gd name="connsiteX13" fmla="*/ 661988 w 1600200"/>
                <a:gd name="connsiteY13" fmla="*/ 1885950 h 1893094"/>
                <a:gd name="connsiteX14" fmla="*/ 433388 w 1600200"/>
                <a:gd name="connsiteY14" fmla="*/ 1885950 h 1893094"/>
                <a:gd name="connsiteX15" fmla="*/ 261938 w 1600200"/>
                <a:gd name="connsiteY15" fmla="*/ 1664494 h 1893094"/>
                <a:gd name="connsiteX16" fmla="*/ 326231 w 1600200"/>
                <a:gd name="connsiteY16" fmla="*/ 1581150 h 1893094"/>
                <a:gd name="connsiteX17" fmla="*/ 414338 w 1600200"/>
                <a:gd name="connsiteY17" fmla="*/ 1366837 h 1893094"/>
                <a:gd name="connsiteX18" fmla="*/ 188119 w 1600200"/>
                <a:gd name="connsiteY18" fmla="*/ 1404937 h 1893094"/>
                <a:gd name="connsiteX19" fmla="*/ 116681 w 1600200"/>
                <a:gd name="connsiteY19" fmla="*/ 1447800 h 1893094"/>
                <a:gd name="connsiteX20" fmla="*/ 0 w 1600200"/>
                <a:gd name="connsiteY20" fmla="*/ 1300162 h 1893094"/>
                <a:gd name="connsiteX0-1" fmla="*/ 0 w 1600200"/>
                <a:gd name="connsiteY0-2" fmla="*/ 1300162 h 1893094"/>
                <a:gd name="connsiteX1-3" fmla="*/ 776288 w 1600200"/>
                <a:gd name="connsiteY1-4" fmla="*/ 0 h 1893094"/>
                <a:gd name="connsiteX2-5" fmla="*/ 1562100 w 1600200"/>
                <a:gd name="connsiteY2-6" fmla="*/ 1304925 h 1893094"/>
                <a:gd name="connsiteX3-7" fmla="*/ 1445419 w 1600200"/>
                <a:gd name="connsiteY3-8" fmla="*/ 1466850 h 1893094"/>
                <a:gd name="connsiteX4-9" fmla="*/ 1504950 w 1600200"/>
                <a:gd name="connsiteY4-10" fmla="*/ 1569244 h 1893094"/>
                <a:gd name="connsiteX5-11" fmla="*/ 1600200 w 1600200"/>
                <a:gd name="connsiteY5-12" fmla="*/ 1724025 h 1893094"/>
                <a:gd name="connsiteX6-13" fmla="*/ 1428750 w 1600200"/>
                <a:gd name="connsiteY6-14" fmla="*/ 1674019 h 1893094"/>
                <a:gd name="connsiteX7-15" fmla="*/ 1304925 w 1600200"/>
                <a:gd name="connsiteY7-16" fmla="*/ 1633537 h 1893094"/>
                <a:gd name="connsiteX8-17" fmla="*/ 1126331 w 1600200"/>
                <a:gd name="connsiteY8-18" fmla="*/ 1893094 h 1893094"/>
                <a:gd name="connsiteX9-19" fmla="*/ 909638 w 1600200"/>
                <a:gd name="connsiteY9-20" fmla="*/ 1893094 h 1893094"/>
                <a:gd name="connsiteX10-21" fmla="*/ 869156 w 1600200"/>
                <a:gd name="connsiteY10-22" fmla="*/ 1826419 h 1893094"/>
                <a:gd name="connsiteX11-23" fmla="*/ 769144 w 1600200"/>
                <a:gd name="connsiteY11-24" fmla="*/ 1607344 h 1893094"/>
                <a:gd name="connsiteX12-25" fmla="*/ 671513 w 1600200"/>
                <a:gd name="connsiteY12-26" fmla="*/ 1797844 h 1893094"/>
                <a:gd name="connsiteX13-27" fmla="*/ 661988 w 1600200"/>
                <a:gd name="connsiteY13-28" fmla="*/ 1885950 h 1893094"/>
                <a:gd name="connsiteX14-29" fmla="*/ 433388 w 1600200"/>
                <a:gd name="connsiteY14-30" fmla="*/ 1885950 h 1893094"/>
                <a:gd name="connsiteX15-31" fmla="*/ 261938 w 1600200"/>
                <a:gd name="connsiteY15-32" fmla="*/ 1664494 h 1893094"/>
                <a:gd name="connsiteX16-33" fmla="*/ 326231 w 1600200"/>
                <a:gd name="connsiteY16-34" fmla="*/ 1581150 h 1893094"/>
                <a:gd name="connsiteX17-35" fmla="*/ 414338 w 1600200"/>
                <a:gd name="connsiteY17-36" fmla="*/ 1366837 h 1893094"/>
                <a:gd name="connsiteX18-37" fmla="*/ 188119 w 1600200"/>
                <a:gd name="connsiteY18-38" fmla="*/ 1404937 h 1893094"/>
                <a:gd name="connsiteX19-39" fmla="*/ 116681 w 1600200"/>
                <a:gd name="connsiteY19-40" fmla="*/ 1447800 h 1893094"/>
                <a:gd name="connsiteX20-41" fmla="*/ 0 w 1600200"/>
                <a:gd name="connsiteY20-42" fmla="*/ 1300162 h 1893094"/>
                <a:gd name="connsiteX0-43" fmla="*/ 0 w 1600200"/>
                <a:gd name="connsiteY0-44" fmla="*/ 1300162 h 1893094"/>
                <a:gd name="connsiteX1-45" fmla="*/ 776288 w 1600200"/>
                <a:gd name="connsiteY1-46" fmla="*/ 0 h 1893094"/>
                <a:gd name="connsiteX2-47" fmla="*/ 1562100 w 1600200"/>
                <a:gd name="connsiteY2-48" fmla="*/ 1304925 h 1893094"/>
                <a:gd name="connsiteX3-49" fmla="*/ 1445419 w 1600200"/>
                <a:gd name="connsiteY3-50" fmla="*/ 1466850 h 1893094"/>
                <a:gd name="connsiteX4-51" fmla="*/ 1504950 w 1600200"/>
                <a:gd name="connsiteY4-52" fmla="*/ 1569244 h 1893094"/>
                <a:gd name="connsiteX5-53" fmla="*/ 1600200 w 1600200"/>
                <a:gd name="connsiteY5-54" fmla="*/ 1724025 h 1893094"/>
                <a:gd name="connsiteX6-55" fmla="*/ 1428750 w 1600200"/>
                <a:gd name="connsiteY6-56" fmla="*/ 1674019 h 1893094"/>
                <a:gd name="connsiteX7-57" fmla="*/ 1304925 w 1600200"/>
                <a:gd name="connsiteY7-58" fmla="*/ 1633537 h 1893094"/>
                <a:gd name="connsiteX8-59" fmla="*/ 1126331 w 1600200"/>
                <a:gd name="connsiteY8-60" fmla="*/ 1893094 h 1893094"/>
                <a:gd name="connsiteX9-61" fmla="*/ 909638 w 1600200"/>
                <a:gd name="connsiteY9-62" fmla="*/ 1893094 h 1893094"/>
                <a:gd name="connsiteX10-63" fmla="*/ 869156 w 1600200"/>
                <a:gd name="connsiteY10-64" fmla="*/ 1826419 h 1893094"/>
                <a:gd name="connsiteX11-65" fmla="*/ 769144 w 1600200"/>
                <a:gd name="connsiteY11-66" fmla="*/ 1607344 h 1893094"/>
                <a:gd name="connsiteX12-67" fmla="*/ 671513 w 1600200"/>
                <a:gd name="connsiteY12-68" fmla="*/ 1797844 h 1893094"/>
                <a:gd name="connsiteX13-69" fmla="*/ 661988 w 1600200"/>
                <a:gd name="connsiteY13-70" fmla="*/ 1885950 h 1893094"/>
                <a:gd name="connsiteX14-71" fmla="*/ 433388 w 1600200"/>
                <a:gd name="connsiteY14-72" fmla="*/ 1885950 h 1893094"/>
                <a:gd name="connsiteX15-73" fmla="*/ 261938 w 1600200"/>
                <a:gd name="connsiteY15-74" fmla="*/ 1664494 h 1893094"/>
                <a:gd name="connsiteX16-75" fmla="*/ 326231 w 1600200"/>
                <a:gd name="connsiteY16-76" fmla="*/ 1581150 h 1893094"/>
                <a:gd name="connsiteX17-77" fmla="*/ 414338 w 1600200"/>
                <a:gd name="connsiteY17-78" fmla="*/ 1366837 h 1893094"/>
                <a:gd name="connsiteX18-79" fmla="*/ 188119 w 1600200"/>
                <a:gd name="connsiteY18-80" fmla="*/ 1404937 h 1893094"/>
                <a:gd name="connsiteX19-81" fmla="*/ 116681 w 1600200"/>
                <a:gd name="connsiteY19-82" fmla="*/ 1447800 h 1893094"/>
                <a:gd name="connsiteX20-83" fmla="*/ 0 w 1600200"/>
                <a:gd name="connsiteY20-84" fmla="*/ 1300162 h 1893094"/>
                <a:gd name="connsiteX0-85" fmla="*/ 0 w 1600200"/>
                <a:gd name="connsiteY0-86" fmla="*/ 1300162 h 1893094"/>
                <a:gd name="connsiteX1-87" fmla="*/ 776288 w 1600200"/>
                <a:gd name="connsiteY1-88" fmla="*/ 0 h 1893094"/>
                <a:gd name="connsiteX2-89" fmla="*/ 1562100 w 1600200"/>
                <a:gd name="connsiteY2-90" fmla="*/ 1304925 h 1893094"/>
                <a:gd name="connsiteX3-91" fmla="*/ 1445419 w 1600200"/>
                <a:gd name="connsiteY3-92" fmla="*/ 1466850 h 1893094"/>
                <a:gd name="connsiteX4-93" fmla="*/ 1512094 w 1600200"/>
                <a:gd name="connsiteY4-94" fmla="*/ 1569244 h 1893094"/>
                <a:gd name="connsiteX5-95" fmla="*/ 1600200 w 1600200"/>
                <a:gd name="connsiteY5-96" fmla="*/ 1724025 h 1893094"/>
                <a:gd name="connsiteX6-97" fmla="*/ 1428750 w 1600200"/>
                <a:gd name="connsiteY6-98" fmla="*/ 1674019 h 1893094"/>
                <a:gd name="connsiteX7-99" fmla="*/ 1304925 w 1600200"/>
                <a:gd name="connsiteY7-100" fmla="*/ 1633537 h 1893094"/>
                <a:gd name="connsiteX8-101" fmla="*/ 1126331 w 1600200"/>
                <a:gd name="connsiteY8-102" fmla="*/ 1893094 h 1893094"/>
                <a:gd name="connsiteX9-103" fmla="*/ 909638 w 1600200"/>
                <a:gd name="connsiteY9-104" fmla="*/ 1893094 h 1893094"/>
                <a:gd name="connsiteX10-105" fmla="*/ 869156 w 1600200"/>
                <a:gd name="connsiteY10-106" fmla="*/ 1826419 h 1893094"/>
                <a:gd name="connsiteX11-107" fmla="*/ 769144 w 1600200"/>
                <a:gd name="connsiteY11-108" fmla="*/ 1607344 h 1893094"/>
                <a:gd name="connsiteX12-109" fmla="*/ 671513 w 1600200"/>
                <a:gd name="connsiteY12-110" fmla="*/ 1797844 h 1893094"/>
                <a:gd name="connsiteX13-111" fmla="*/ 661988 w 1600200"/>
                <a:gd name="connsiteY13-112" fmla="*/ 1885950 h 1893094"/>
                <a:gd name="connsiteX14-113" fmla="*/ 433388 w 1600200"/>
                <a:gd name="connsiteY14-114" fmla="*/ 1885950 h 1893094"/>
                <a:gd name="connsiteX15-115" fmla="*/ 261938 w 1600200"/>
                <a:gd name="connsiteY15-116" fmla="*/ 1664494 h 1893094"/>
                <a:gd name="connsiteX16-117" fmla="*/ 326231 w 1600200"/>
                <a:gd name="connsiteY16-118" fmla="*/ 1581150 h 1893094"/>
                <a:gd name="connsiteX17-119" fmla="*/ 414338 w 1600200"/>
                <a:gd name="connsiteY17-120" fmla="*/ 1366837 h 1893094"/>
                <a:gd name="connsiteX18-121" fmla="*/ 188119 w 1600200"/>
                <a:gd name="connsiteY18-122" fmla="*/ 1404937 h 1893094"/>
                <a:gd name="connsiteX19-123" fmla="*/ 116681 w 1600200"/>
                <a:gd name="connsiteY19-124" fmla="*/ 1447800 h 1893094"/>
                <a:gd name="connsiteX20-125" fmla="*/ 0 w 1600200"/>
                <a:gd name="connsiteY20-126" fmla="*/ 1300162 h 1893094"/>
                <a:gd name="connsiteX0-127" fmla="*/ 0 w 1600200"/>
                <a:gd name="connsiteY0-128" fmla="*/ 1300162 h 1893094"/>
                <a:gd name="connsiteX1-129" fmla="*/ 776288 w 1600200"/>
                <a:gd name="connsiteY1-130" fmla="*/ 0 h 1893094"/>
                <a:gd name="connsiteX2-131" fmla="*/ 1562100 w 1600200"/>
                <a:gd name="connsiteY2-132" fmla="*/ 1304925 h 1893094"/>
                <a:gd name="connsiteX3-133" fmla="*/ 1445419 w 1600200"/>
                <a:gd name="connsiteY3-134" fmla="*/ 1466850 h 1893094"/>
                <a:gd name="connsiteX4-135" fmla="*/ 1512094 w 1600200"/>
                <a:gd name="connsiteY4-136" fmla="*/ 1569244 h 1893094"/>
                <a:gd name="connsiteX5-137" fmla="*/ 1600200 w 1600200"/>
                <a:gd name="connsiteY5-138" fmla="*/ 1724025 h 1893094"/>
                <a:gd name="connsiteX6-139" fmla="*/ 1428750 w 1600200"/>
                <a:gd name="connsiteY6-140" fmla="*/ 1674019 h 1893094"/>
                <a:gd name="connsiteX7-141" fmla="*/ 1304925 w 1600200"/>
                <a:gd name="connsiteY7-142" fmla="*/ 1633537 h 1893094"/>
                <a:gd name="connsiteX8-143" fmla="*/ 1126331 w 1600200"/>
                <a:gd name="connsiteY8-144" fmla="*/ 1893094 h 1893094"/>
                <a:gd name="connsiteX9-145" fmla="*/ 909638 w 1600200"/>
                <a:gd name="connsiteY9-146" fmla="*/ 1893094 h 1893094"/>
                <a:gd name="connsiteX10-147" fmla="*/ 869156 w 1600200"/>
                <a:gd name="connsiteY10-148" fmla="*/ 1826419 h 1893094"/>
                <a:gd name="connsiteX11-149" fmla="*/ 769144 w 1600200"/>
                <a:gd name="connsiteY11-150" fmla="*/ 1607344 h 1893094"/>
                <a:gd name="connsiteX12-151" fmla="*/ 671513 w 1600200"/>
                <a:gd name="connsiteY12-152" fmla="*/ 1797844 h 1893094"/>
                <a:gd name="connsiteX13-153" fmla="*/ 661988 w 1600200"/>
                <a:gd name="connsiteY13-154" fmla="*/ 1885950 h 1893094"/>
                <a:gd name="connsiteX14-155" fmla="*/ 433388 w 1600200"/>
                <a:gd name="connsiteY14-156" fmla="*/ 1885950 h 1893094"/>
                <a:gd name="connsiteX15-157" fmla="*/ 261938 w 1600200"/>
                <a:gd name="connsiteY15-158" fmla="*/ 1664494 h 1893094"/>
                <a:gd name="connsiteX16-159" fmla="*/ 326231 w 1600200"/>
                <a:gd name="connsiteY16-160" fmla="*/ 1581150 h 1893094"/>
                <a:gd name="connsiteX17-161" fmla="*/ 414338 w 1600200"/>
                <a:gd name="connsiteY17-162" fmla="*/ 1366837 h 1893094"/>
                <a:gd name="connsiteX18-163" fmla="*/ 188119 w 1600200"/>
                <a:gd name="connsiteY18-164" fmla="*/ 1404937 h 1893094"/>
                <a:gd name="connsiteX19-165" fmla="*/ 116681 w 1600200"/>
                <a:gd name="connsiteY19-166" fmla="*/ 1447800 h 1893094"/>
                <a:gd name="connsiteX20-167" fmla="*/ 0 w 1600200"/>
                <a:gd name="connsiteY20-168" fmla="*/ 1300162 h 1893094"/>
                <a:gd name="connsiteX0-169" fmla="*/ 0 w 1600200"/>
                <a:gd name="connsiteY0-170" fmla="*/ 1300162 h 1893094"/>
                <a:gd name="connsiteX1-171" fmla="*/ 776288 w 1600200"/>
                <a:gd name="connsiteY1-172" fmla="*/ 0 h 1893094"/>
                <a:gd name="connsiteX2-173" fmla="*/ 1562100 w 1600200"/>
                <a:gd name="connsiteY2-174" fmla="*/ 1304925 h 1893094"/>
                <a:gd name="connsiteX3-175" fmla="*/ 1445419 w 1600200"/>
                <a:gd name="connsiteY3-176" fmla="*/ 1466850 h 1893094"/>
                <a:gd name="connsiteX4-177" fmla="*/ 1512094 w 1600200"/>
                <a:gd name="connsiteY4-178" fmla="*/ 1569244 h 1893094"/>
                <a:gd name="connsiteX5-179" fmla="*/ 1600200 w 1600200"/>
                <a:gd name="connsiteY5-180" fmla="*/ 1724025 h 1893094"/>
                <a:gd name="connsiteX6-181" fmla="*/ 1428750 w 1600200"/>
                <a:gd name="connsiteY6-182" fmla="*/ 1674019 h 1893094"/>
                <a:gd name="connsiteX7-183" fmla="*/ 1304925 w 1600200"/>
                <a:gd name="connsiteY7-184" fmla="*/ 1633537 h 1893094"/>
                <a:gd name="connsiteX8-185" fmla="*/ 1126331 w 1600200"/>
                <a:gd name="connsiteY8-186" fmla="*/ 1893094 h 1893094"/>
                <a:gd name="connsiteX9-187" fmla="*/ 909638 w 1600200"/>
                <a:gd name="connsiteY9-188" fmla="*/ 1893094 h 1893094"/>
                <a:gd name="connsiteX10-189" fmla="*/ 869156 w 1600200"/>
                <a:gd name="connsiteY10-190" fmla="*/ 1826419 h 1893094"/>
                <a:gd name="connsiteX11-191" fmla="*/ 769144 w 1600200"/>
                <a:gd name="connsiteY11-192" fmla="*/ 1607344 h 1893094"/>
                <a:gd name="connsiteX12-193" fmla="*/ 671513 w 1600200"/>
                <a:gd name="connsiteY12-194" fmla="*/ 1797844 h 1893094"/>
                <a:gd name="connsiteX13-195" fmla="*/ 661988 w 1600200"/>
                <a:gd name="connsiteY13-196" fmla="*/ 1885950 h 1893094"/>
                <a:gd name="connsiteX14-197" fmla="*/ 433388 w 1600200"/>
                <a:gd name="connsiteY14-198" fmla="*/ 1885950 h 1893094"/>
                <a:gd name="connsiteX15-199" fmla="*/ 261938 w 1600200"/>
                <a:gd name="connsiteY15-200" fmla="*/ 1664494 h 1893094"/>
                <a:gd name="connsiteX16-201" fmla="*/ 326231 w 1600200"/>
                <a:gd name="connsiteY16-202" fmla="*/ 1581150 h 1893094"/>
                <a:gd name="connsiteX17-203" fmla="*/ 414338 w 1600200"/>
                <a:gd name="connsiteY17-204" fmla="*/ 1366837 h 1893094"/>
                <a:gd name="connsiteX18-205" fmla="*/ 188119 w 1600200"/>
                <a:gd name="connsiteY18-206" fmla="*/ 1404937 h 1893094"/>
                <a:gd name="connsiteX19-207" fmla="*/ 116681 w 1600200"/>
                <a:gd name="connsiteY19-208" fmla="*/ 1447800 h 1893094"/>
                <a:gd name="connsiteX20-209" fmla="*/ 0 w 1600200"/>
                <a:gd name="connsiteY20-210" fmla="*/ 1300162 h 1893094"/>
                <a:gd name="connsiteX0-211" fmla="*/ 0 w 1600200"/>
                <a:gd name="connsiteY0-212" fmla="*/ 1300162 h 1893094"/>
                <a:gd name="connsiteX1-213" fmla="*/ 776288 w 1600200"/>
                <a:gd name="connsiteY1-214" fmla="*/ 0 h 1893094"/>
                <a:gd name="connsiteX2-215" fmla="*/ 1562100 w 1600200"/>
                <a:gd name="connsiteY2-216" fmla="*/ 1304925 h 1893094"/>
                <a:gd name="connsiteX3-217" fmla="*/ 1445419 w 1600200"/>
                <a:gd name="connsiteY3-218" fmla="*/ 1466850 h 1893094"/>
                <a:gd name="connsiteX4-219" fmla="*/ 1516856 w 1600200"/>
                <a:gd name="connsiteY4-220" fmla="*/ 1557338 h 1893094"/>
                <a:gd name="connsiteX5-221" fmla="*/ 1600200 w 1600200"/>
                <a:gd name="connsiteY5-222" fmla="*/ 1724025 h 1893094"/>
                <a:gd name="connsiteX6-223" fmla="*/ 1428750 w 1600200"/>
                <a:gd name="connsiteY6-224" fmla="*/ 1674019 h 1893094"/>
                <a:gd name="connsiteX7-225" fmla="*/ 1304925 w 1600200"/>
                <a:gd name="connsiteY7-226" fmla="*/ 1633537 h 1893094"/>
                <a:gd name="connsiteX8-227" fmla="*/ 1126331 w 1600200"/>
                <a:gd name="connsiteY8-228" fmla="*/ 1893094 h 1893094"/>
                <a:gd name="connsiteX9-229" fmla="*/ 909638 w 1600200"/>
                <a:gd name="connsiteY9-230" fmla="*/ 1893094 h 1893094"/>
                <a:gd name="connsiteX10-231" fmla="*/ 869156 w 1600200"/>
                <a:gd name="connsiteY10-232" fmla="*/ 1826419 h 1893094"/>
                <a:gd name="connsiteX11-233" fmla="*/ 769144 w 1600200"/>
                <a:gd name="connsiteY11-234" fmla="*/ 1607344 h 1893094"/>
                <a:gd name="connsiteX12-235" fmla="*/ 671513 w 1600200"/>
                <a:gd name="connsiteY12-236" fmla="*/ 1797844 h 1893094"/>
                <a:gd name="connsiteX13-237" fmla="*/ 661988 w 1600200"/>
                <a:gd name="connsiteY13-238" fmla="*/ 1885950 h 1893094"/>
                <a:gd name="connsiteX14-239" fmla="*/ 433388 w 1600200"/>
                <a:gd name="connsiteY14-240" fmla="*/ 1885950 h 1893094"/>
                <a:gd name="connsiteX15-241" fmla="*/ 261938 w 1600200"/>
                <a:gd name="connsiteY15-242" fmla="*/ 1664494 h 1893094"/>
                <a:gd name="connsiteX16-243" fmla="*/ 326231 w 1600200"/>
                <a:gd name="connsiteY16-244" fmla="*/ 1581150 h 1893094"/>
                <a:gd name="connsiteX17-245" fmla="*/ 414338 w 1600200"/>
                <a:gd name="connsiteY17-246" fmla="*/ 1366837 h 1893094"/>
                <a:gd name="connsiteX18-247" fmla="*/ 188119 w 1600200"/>
                <a:gd name="connsiteY18-248" fmla="*/ 1404937 h 1893094"/>
                <a:gd name="connsiteX19-249" fmla="*/ 116681 w 1600200"/>
                <a:gd name="connsiteY19-250" fmla="*/ 1447800 h 1893094"/>
                <a:gd name="connsiteX20-251" fmla="*/ 0 w 1600200"/>
                <a:gd name="connsiteY20-252" fmla="*/ 1300162 h 1893094"/>
                <a:gd name="connsiteX0-253" fmla="*/ 0 w 1600200"/>
                <a:gd name="connsiteY0-254" fmla="*/ 1300162 h 1893094"/>
                <a:gd name="connsiteX1-255" fmla="*/ 776288 w 1600200"/>
                <a:gd name="connsiteY1-256" fmla="*/ 0 h 1893094"/>
                <a:gd name="connsiteX2-257" fmla="*/ 1562100 w 1600200"/>
                <a:gd name="connsiteY2-258" fmla="*/ 1304925 h 1893094"/>
                <a:gd name="connsiteX3-259" fmla="*/ 1445419 w 1600200"/>
                <a:gd name="connsiteY3-260" fmla="*/ 1466850 h 1893094"/>
                <a:gd name="connsiteX4-261" fmla="*/ 1516856 w 1600200"/>
                <a:gd name="connsiteY4-262" fmla="*/ 1557338 h 1893094"/>
                <a:gd name="connsiteX5-263" fmla="*/ 1600200 w 1600200"/>
                <a:gd name="connsiteY5-264" fmla="*/ 1724025 h 1893094"/>
                <a:gd name="connsiteX6-265" fmla="*/ 1428750 w 1600200"/>
                <a:gd name="connsiteY6-266" fmla="*/ 1674019 h 1893094"/>
                <a:gd name="connsiteX7-267" fmla="*/ 1304925 w 1600200"/>
                <a:gd name="connsiteY7-268" fmla="*/ 1633537 h 1893094"/>
                <a:gd name="connsiteX8-269" fmla="*/ 1126331 w 1600200"/>
                <a:gd name="connsiteY8-270" fmla="*/ 1893094 h 1893094"/>
                <a:gd name="connsiteX9-271" fmla="*/ 909638 w 1600200"/>
                <a:gd name="connsiteY9-272" fmla="*/ 1893094 h 1893094"/>
                <a:gd name="connsiteX10-273" fmla="*/ 869156 w 1600200"/>
                <a:gd name="connsiteY10-274" fmla="*/ 1826419 h 1893094"/>
                <a:gd name="connsiteX11-275" fmla="*/ 769144 w 1600200"/>
                <a:gd name="connsiteY11-276" fmla="*/ 1607344 h 1893094"/>
                <a:gd name="connsiteX12-277" fmla="*/ 671513 w 1600200"/>
                <a:gd name="connsiteY12-278" fmla="*/ 1797844 h 1893094"/>
                <a:gd name="connsiteX13-279" fmla="*/ 661988 w 1600200"/>
                <a:gd name="connsiteY13-280" fmla="*/ 1885950 h 1893094"/>
                <a:gd name="connsiteX14-281" fmla="*/ 433388 w 1600200"/>
                <a:gd name="connsiteY14-282" fmla="*/ 1885950 h 1893094"/>
                <a:gd name="connsiteX15-283" fmla="*/ 261938 w 1600200"/>
                <a:gd name="connsiteY15-284" fmla="*/ 1664494 h 1893094"/>
                <a:gd name="connsiteX16-285" fmla="*/ 326231 w 1600200"/>
                <a:gd name="connsiteY16-286" fmla="*/ 1581150 h 1893094"/>
                <a:gd name="connsiteX17-287" fmla="*/ 414338 w 1600200"/>
                <a:gd name="connsiteY17-288" fmla="*/ 1366837 h 1893094"/>
                <a:gd name="connsiteX18-289" fmla="*/ 188119 w 1600200"/>
                <a:gd name="connsiteY18-290" fmla="*/ 1404937 h 1893094"/>
                <a:gd name="connsiteX19-291" fmla="*/ 116681 w 1600200"/>
                <a:gd name="connsiteY19-292" fmla="*/ 1447800 h 1893094"/>
                <a:gd name="connsiteX20-293" fmla="*/ 0 w 1600200"/>
                <a:gd name="connsiteY20-294" fmla="*/ 1300162 h 1893094"/>
                <a:gd name="connsiteX0-295" fmla="*/ 0 w 1618472"/>
                <a:gd name="connsiteY0-296" fmla="*/ 1300162 h 1893094"/>
                <a:gd name="connsiteX1-297" fmla="*/ 776288 w 1618472"/>
                <a:gd name="connsiteY1-298" fmla="*/ 0 h 1893094"/>
                <a:gd name="connsiteX2-299" fmla="*/ 1562100 w 1618472"/>
                <a:gd name="connsiteY2-300" fmla="*/ 1304925 h 1893094"/>
                <a:gd name="connsiteX3-301" fmla="*/ 1445419 w 1618472"/>
                <a:gd name="connsiteY3-302" fmla="*/ 1466850 h 1893094"/>
                <a:gd name="connsiteX4-303" fmla="*/ 1516856 w 1618472"/>
                <a:gd name="connsiteY4-304" fmla="*/ 1557338 h 1893094"/>
                <a:gd name="connsiteX5-305" fmla="*/ 1600200 w 1618472"/>
                <a:gd name="connsiteY5-306" fmla="*/ 1724025 h 1893094"/>
                <a:gd name="connsiteX6-307" fmla="*/ 1428750 w 1618472"/>
                <a:gd name="connsiteY6-308" fmla="*/ 1674019 h 1893094"/>
                <a:gd name="connsiteX7-309" fmla="*/ 1304925 w 1618472"/>
                <a:gd name="connsiteY7-310" fmla="*/ 1633537 h 1893094"/>
                <a:gd name="connsiteX8-311" fmla="*/ 1126331 w 1618472"/>
                <a:gd name="connsiteY8-312" fmla="*/ 1893094 h 1893094"/>
                <a:gd name="connsiteX9-313" fmla="*/ 909638 w 1618472"/>
                <a:gd name="connsiteY9-314" fmla="*/ 1893094 h 1893094"/>
                <a:gd name="connsiteX10-315" fmla="*/ 869156 w 1618472"/>
                <a:gd name="connsiteY10-316" fmla="*/ 1826419 h 1893094"/>
                <a:gd name="connsiteX11-317" fmla="*/ 769144 w 1618472"/>
                <a:gd name="connsiteY11-318" fmla="*/ 1607344 h 1893094"/>
                <a:gd name="connsiteX12-319" fmla="*/ 671513 w 1618472"/>
                <a:gd name="connsiteY12-320" fmla="*/ 1797844 h 1893094"/>
                <a:gd name="connsiteX13-321" fmla="*/ 661988 w 1618472"/>
                <a:gd name="connsiteY13-322" fmla="*/ 1885950 h 1893094"/>
                <a:gd name="connsiteX14-323" fmla="*/ 433388 w 1618472"/>
                <a:gd name="connsiteY14-324" fmla="*/ 1885950 h 1893094"/>
                <a:gd name="connsiteX15-325" fmla="*/ 261938 w 1618472"/>
                <a:gd name="connsiteY15-326" fmla="*/ 1664494 h 1893094"/>
                <a:gd name="connsiteX16-327" fmla="*/ 326231 w 1618472"/>
                <a:gd name="connsiteY16-328" fmla="*/ 1581150 h 1893094"/>
                <a:gd name="connsiteX17-329" fmla="*/ 414338 w 1618472"/>
                <a:gd name="connsiteY17-330" fmla="*/ 1366837 h 1893094"/>
                <a:gd name="connsiteX18-331" fmla="*/ 188119 w 1618472"/>
                <a:gd name="connsiteY18-332" fmla="*/ 1404937 h 1893094"/>
                <a:gd name="connsiteX19-333" fmla="*/ 116681 w 1618472"/>
                <a:gd name="connsiteY19-334" fmla="*/ 1447800 h 1893094"/>
                <a:gd name="connsiteX20-335" fmla="*/ 0 w 1618472"/>
                <a:gd name="connsiteY20-336" fmla="*/ 1300162 h 1893094"/>
                <a:gd name="connsiteX0-337" fmla="*/ 0 w 1618472"/>
                <a:gd name="connsiteY0-338" fmla="*/ 1300162 h 1893094"/>
                <a:gd name="connsiteX1-339" fmla="*/ 776288 w 1618472"/>
                <a:gd name="connsiteY1-340" fmla="*/ 0 h 1893094"/>
                <a:gd name="connsiteX2-341" fmla="*/ 1562100 w 1618472"/>
                <a:gd name="connsiteY2-342" fmla="*/ 1304925 h 1893094"/>
                <a:gd name="connsiteX3-343" fmla="*/ 1445419 w 1618472"/>
                <a:gd name="connsiteY3-344" fmla="*/ 1466850 h 1893094"/>
                <a:gd name="connsiteX4-345" fmla="*/ 1516856 w 1618472"/>
                <a:gd name="connsiteY4-346" fmla="*/ 1557338 h 1893094"/>
                <a:gd name="connsiteX5-347" fmla="*/ 1600200 w 1618472"/>
                <a:gd name="connsiteY5-348" fmla="*/ 1724025 h 1893094"/>
                <a:gd name="connsiteX6-349" fmla="*/ 1428750 w 1618472"/>
                <a:gd name="connsiteY6-350" fmla="*/ 1674019 h 1893094"/>
                <a:gd name="connsiteX7-351" fmla="*/ 1304925 w 1618472"/>
                <a:gd name="connsiteY7-352" fmla="*/ 1633537 h 1893094"/>
                <a:gd name="connsiteX8-353" fmla="*/ 1126331 w 1618472"/>
                <a:gd name="connsiteY8-354" fmla="*/ 1893094 h 1893094"/>
                <a:gd name="connsiteX9-355" fmla="*/ 909638 w 1618472"/>
                <a:gd name="connsiteY9-356" fmla="*/ 1893094 h 1893094"/>
                <a:gd name="connsiteX10-357" fmla="*/ 869156 w 1618472"/>
                <a:gd name="connsiteY10-358" fmla="*/ 1826419 h 1893094"/>
                <a:gd name="connsiteX11-359" fmla="*/ 769144 w 1618472"/>
                <a:gd name="connsiteY11-360" fmla="*/ 1607344 h 1893094"/>
                <a:gd name="connsiteX12-361" fmla="*/ 671513 w 1618472"/>
                <a:gd name="connsiteY12-362" fmla="*/ 1797844 h 1893094"/>
                <a:gd name="connsiteX13-363" fmla="*/ 661988 w 1618472"/>
                <a:gd name="connsiteY13-364" fmla="*/ 1885950 h 1893094"/>
                <a:gd name="connsiteX14-365" fmla="*/ 433388 w 1618472"/>
                <a:gd name="connsiteY14-366" fmla="*/ 1885950 h 1893094"/>
                <a:gd name="connsiteX15-367" fmla="*/ 261938 w 1618472"/>
                <a:gd name="connsiteY15-368" fmla="*/ 1664494 h 1893094"/>
                <a:gd name="connsiteX16-369" fmla="*/ 326231 w 1618472"/>
                <a:gd name="connsiteY16-370" fmla="*/ 1581150 h 1893094"/>
                <a:gd name="connsiteX17-371" fmla="*/ 414338 w 1618472"/>
                <a:gd name="connsiteY17-372" fmla="*/ 1366837 h 1893094"/>
                <a:gd name="connsiteX18-373" fmla="*/ 188119 w 1618472"/>
                <a:gd name="connsiteY18-374" fmla="*/ 1404937 h 1893094"/>
                <a:gd name="connsiteX19-375" fmla="*/ 116681 w 1618472"/>
                <a:gd name="connsiteY19-376" fmla="*/ 1447800 h 1893094"/>
                <a:gd name="connsiteX20-377" fmla="*/ 0 w 1618472"/>
                <a:gd name="connsiteY20-378" fmla="*/ 1300162 h 1893094"/>
                <a:gd name="connsiteX0-379" fmla="*/ 0 w 1624617"/>
                <a:gd name="connsiteY0-380" fmla="*/ 1300162 h 1893094"/>
                <a:gd name="connsiteX1-381" fmla="*/ 776288 w 1624617"/>
                <a:gd name="connsiteY1-382" fmla="*/ 0 h 1893094"/>
                <a:gd name="connsiteX2-383" fmla="*/ 1562100 w 1624617"/>
                <a:gd name="connsiteY2-384" fmla="*/ 1304925 h 1893094"/>
                <a:gd name="connsiteX3-385" fmla="*/ 1445419 w 1624617"/>
                <a:gd name="connsiteY3-386" fmla="*/ 1466850 h 1893094"/>
                <a:gd name="connsiteX4-387" fmla="*/ 1516856 w 1624617"/>
                <a:gd name="connsiteY4-388" fmla="*/ 1557338 h 1893094"/>
                <a:gd name="connsiteX5-389" fmla="*/ 1600200 w 1624617"/>
                <a:gd name="connsiteY5-390" fmla="*/ 1724025 h 1893094"/>
                <a:gd name="connsiteX6-391" fmla="*/ 1428750 w 1624617"/>
                <a:gd name="connsiteY6-392" fmla="*/ 1674019 h 1893094"/>
                <a:gd name="connsiteX7-393" fmla="*/ 1304925 w 1624617"/>
                <a:gd name="connsiteY7-394" fmla="*/ 1633537 h 1893094"/>
                <a:gd name="connsiteX8-395" fmla="*/ 1126331 w 1624617"/>
                <a:gd name="connsiteY8-396" fmla="*/ 1893094 h 1893094"/>
                <a:gd name="connsiteX9-397" fmla="*/ 909638 w 1624617"/>
                <a:gd name="connsiteY9-398" fmla="*/ 1893094 h 1893094"/>
                <a:gd name="connsiteX10-399" fmla="*/ 869156 w 1624617"/>
                <a:gd name="connsiteY10-400" fmla="*/ 1826419 h 1893094"/>
                <a:gd name="connsiteX11-401" fmla="*/ 769144 w 1624617"/>
                <a:gd name="connsiteY11-402" fmla="*/ 1607344 h 1893094"/>
                <a:gd name="connsiteX12-403" fmla="*/ 671513 w 1624617"/>
                <a:gd name="connsiteY12-404" fmla="*/ 1797844 h 1893094"/>
                <a:gd name="connsiteX13-405" fmla="*/ 661988 w 1624617"/>
                <a:gd name="connsiteY13-406" fmla="*/ 1885950 h 1893094"/>
                <a:gd name="connsiteX14-407" fmla="*/ 433388 w 1624617"/>
                <a:gd name="connsiteY14-408" fmla="*/ 1885950 h 1893094"/>
                <a:gd name="connsiteX15-409" fmla="*/ 261938 w 1624617"/>
                <a:gd name="connsiteY15-410" fmla="*/ 1664494 h 1893094"/>
                <a:gd name="connsiteX16-411" fmla="*/ 326231 w 1624617"/>
                <a:gd name="connsiteY16-412" fmla="*/ 1581150 h 1893094"/>
                <a:gd name="connsiteX17-413" fmla="*/ 414338 w 1624617"/>
                <a:gd name="connsiteY17-414" fmla="*/ 1366837 h 1893094"/>
                <a:gd name="connsiteX18-415" fmla="*/ 188119 w 1624617"/>
                <a:gd name="connsiteY18-416" fmla="*/ 1404937 h 1893094"/>
                <a:gd name="connsiteX19-417" fmla="*/ 116681 w 1624617"/>
                <a:gd name="connsiteY19-418" fmla="*/ 1447800 h 1893094"/>
                <a:gd name="connsiteX20-419" fmla="*/ 0 w 1624617"/>
                <a:gd name="connsiteY20-420" fmla="*/ 1300162 h 1893094"/>
                <a:gd name="connsiteX0-421" fmla="*/ 0 w 1624617"/>
                <a:gd name="connsiteY0-422" fmla="*/ 1300162 h 1893094"/>
                <a:gd name="connsiteX1-423" fmla="*/ 776288 w 1624617"/>
                <a:gd name="connsiteY1-424" fmla="*/ 0 h 1893094"/>
                <a:gd name="connsiteX2-425" fmla="*/ 1562100 w 1624617"/>
                <a:gd name="connsiteY2-426" fmla="*/ 1304925 h 1893094"/>
                <a:gd name="connsiteX3-427" fmla="*/ 1445419 w 1624617"/>
                <a:gd name="connsiteY3-428" fmla="*/ 1466850 h 1893094"/>
                <a:gd name="connsiteX4-429" fmla="*/ 1516856 w 1624617"/>
                <a:gd name="connsiteY4-430" fmla="*/ 1557338 h 1893094"/>
                <a:gd name="connsiteX5-431" fmla="*/ 1600200 w 1624617"/>
                <a:gd name="connsiteY5-432" fmla="*/ 1724025 h 1893094"/>
                <a:gd name="connsiteX6-433" fmla="*/ 1428750 w 1624617"/>
                <a:gd name="connsiteY6-434" fmla="*/ 1674019 h 1893094"/>
                <a:gd name="connsiteX7-435" fmla="*/ 1304925 w 1624617"/>
                <a:gd name="connsiteY7-436" fmla="*/ 1633537 h 1893094"/>
                <a:gd name="connsiteX8-437" fmla="*/ 1126331 w 1624617"/>
                <a:gd name="connsiteY8-438" fmla="*/ 1893094 h 1893094"/>
                <a:gd name="connsiteX9-439" fmla="*/ 909638 w 1624617"/>
                <a:gd name="connsiteY9-440" fmla="*/ 1893094 h 1893094"/>
                <a:gd name="connsiteX10-441" fmla="*/ 869156 w 1624617"/>
                <a:gd name="connsiteY10-442" fmla="*/ 1826419 h 1893094"/>
                <a:gd name="connsiteX11-443" fmla="*/ 769144 w 1624617"/>
                <a:gd name="connsiteY11-444" fmla="*/ 1607344 h 1893094"/>
                <a:gd name="connsiteX12-445" fmla="*/ 671513 w 1624617"/>
                <a:gd name="connsiteY12-446" fmla="*/ 1797844 h 1893094"/>
                <a:gd name="connsiteX13-447" fmla="*/ 661988 w 1624617"/>
                <a:gd name="connsiteY13-448" fmla="*/ 1885950 h 1893094"/>
                <a:gd name="connsiteX14-449" fmla="*/ 433388 w 1624617"/>
                <a:gd name="connsiteY14-450" fmla="*/ 1885950 h 1893094"/>
                <a:gd name="connsiteX15-451" fmla="*/ 261938 w 1624617"/>
                <a:gd name="connsiteY15-452" fmla="*/ 1664494 h 1893094"/>
                <a:gd name="connsiteX16-453" fmla="*/ 326231 w 1624617"/>
                <a:gd name="connsiteY16-454" fmla="*/ 1581150 h 1893094"/>
                <a:gd name="connsiteX17-455" fmla="*/ 414338 w 1624617"/>
                <a:gd name="connsiteY17-456" fmla="*/ 1366837 h 1893094"/>
                <a:gd name="connsiteX18-457" fmla="*/ 188119 w 1624617"/>
                <a:gd name="connsiteY18-458" fmla="*/ 1404937 h 1893094"/>
                <a:gd name="connsiteX19-459" fmla="*/ 116681 w 1624617"/>
                <a:gd name="connsiteY19-460" fmla="*/ 1447800 h 1893094"/>
                <a:gd name="connsiteX20-461" fmla="*/ 0 w 1624617"/>
                <a:gd name="connsiteY20-462" fmla="*/ 1300162 h 1893094"/>
                <a:gd name="connsiteX0-463" fmla="*/ 0 w 1624617"/>
                <a:gd name="connsiteY0-464" fmla="*/ 1300162 h 1893094"/>
                <a:gd name="connsiteX1-465" fmla="*/ 776288 w 1624617"/>
                <a:gd name="connsiteY1-466" fmla="*/ 0 h 1893094"/>
                <a:gd name="connsiteX2-467" fmla="*/ 1562100 w 1624617"/>
                <a:gd name="connsiteY2-468" fmla="*/ 1304925 h 1893094"/>
                <a:gd name="connsiteX3-469" fmla="*/ 1445419 w 1624617"/>
                <a:gd name="connsiteY3-470" fmla="*/ 1466850 h 1893094"/>
                <a:gd name="connsiteX4-471" fmla="*/ 1516856 w 1624617"/>
                <a:gd name="connsiteY4-472" fmla="*/ 1557338 h 1893094"/>
                <a:gd name="connsiteX5-473" fmla="*/ 1600200 w 1624617"/>
                <a:gd name="connsiteY5-474" fmla="*/ 1724025 h 1893094"/>
                <a:gd name="connsiteX6-475" fmla="*/ 1428750 w 1624617"/>
                <a:gd name="connsiteY6-476" fmla="*/ 1674019 h 1893094"/>
                <a:gd name="connsiteX7-477" fmla="*/ 1304925 w 1624617"/>
                <a:gd name="connsiteY7-478" fmla="*/ 1633537 h 1893094"/>
                <a:gd name="connsiteX8-479" fmla="*/ 1126331 w 1624617"/>
                <a:gd name="connsiteY8-480" fmla="*/ 1893094 h 1893094"/>
                <a:gd name="connsiteX9-481" fmla="*/ 909638 w 1624617"/>
                <a:gd name="connsiteY9-482" fmla="*/ 1893094 h 1893094"/>
                <a:gd name="connsiteX10-483" fmla="*/ 869156 w 1624617"/>
                <a:gd name="connsiteY10-484" fmla="*/ 1826419 h 1893094"/>
                <a:gd name="connsiteX11-485" fmla="*/ 769144 w 1624617"/>
                <a:gd name="connsiteY11-486" fmla="*/ 1607344 h 1893094"/>
                <a:gd name="connsiteX12-487" fmla="*/ 671513 w 1624617"/>
                <a:gd name="connsiteY12-488" fmla="*/ 1797844 h 1893094"/>
                <a:gd name="connsiteX13-489" fmla="*/ 661988 w 1624617"/>
                <a:gd name="connsiteY13-490" fmla="*/ 1885950 h 1893094"/>
                <a:gd name="connsiteX14-491" fmla="*/ 433388 w 1624617"/>
                <a:gd name="connsiteY14-492" fmla="*/ 1885950 h 1893094"/>
                <a:gd name="connsiteX15-493" fmla="*/ 261938 w 1624617"/>
                <a:gd name="connsiteY15-494" fmla="*/ 1664494 h 1893094"/>
                <a:gd name="connsiteX16-495" fmla="*/ 326231 w 1624617"/>
                <a:gd name="connsiteY16-496" fmla="*/ 1581150 h 1893094"/>
                <a:gd name="connsiteX17-497" fmla="*/ 414338 w 1624617"/>
                <a:gd name="connsiteY17-498" fmla="*/ 1366837 h 1893094"/>
                <a:gd name="connsiteX18-499" fmla="*/ 188119 w 1624617"/>
                <a:gd name="connsiteY18-500" fmla="*/ 1404937 h 1893094"/>
                <a:gd name="connsiteX19-501" fmla="*/ 116681 w 1624617"/>
                <a:gd name="connsiteY19-502" fmla="*/ 1447800 h 1893094"/>
                <a:gd name="connsiteX20-503" fmla="*/ 0 w 1624617"/>
                <a:gd name="connsiteY20-504" fmla="*/ 1300162 h 1893094"/>
                <a:gd name="connsiteX0-505" fmla="*/ 0 w 1624617"/>
                <a:gd name="connsiteY0-506" fmla="*/ 1300162 h 1893094"/>
                <a:gd name="connsiteX1-507" fmla="*/ 776288 w 1624617"/>
                <a:gd name="connsiteY1-508" fmla="*/ 0 h 1893094"/>
                <a:gd name="connsiteX2-509" fmla="*/ 1562100 w 1624617"/>
                <a:gd name="connsiteY2-510" fmla="*/ 1304925 h 1893094"/>
                <a:gd name="connsiteX3-511" fmla="*/ 1445419 w 1624617"/>
                <a:gd name="connsiteY3-512" fmla="*/ 1466850 h 1893094"/>
                <a:gd name="connsiteX4-513" fmla="*/ 1516856 w 1624617"/>
                <a:gd name="connsiteY4-514" fmla="*/ 1557338 h 1893094"/>
                <a:gd name="connsiteX5-515" fmla="*/ 1600200 w 1624617"/>
                <a:gd name="connsiteY5-516" fmla="*/ 1724025 h 1893094"/>
                <a:gd name="connsiteX6-517" fmla="*/ 1428750 w 1624617"/>
                <a:gd name="connsiteY6-518" fmla="*/ 1674019 h 1893094"/>
                <a:gd name="connsiteX7-519" fmla="*/ 1312069 w 1624617"/>
                <a:gd name="connsiteY7-520" fmla="*/ 1640681 h 1893094"/>
                <a:gd name="connsiteX8-521" fmla="*/ 1126331 w 1624617"/>
                <a:gd name="connsiteY8-522" fmla="*/ 1893094 h 1893094"/>
                <a:gd name="connsiteX9-523" fmla="*/ 909638 w 1624617"/>
                <a:gd name="connsiteY9-524" fmla="*/ 1893094 h 1893094"/>
                <a:gd name="connsiteX10-525" fmla="*/ 869156 w 1624617"/>
                <a:gd name="connsiteY10-526" fmla="*/ 1826419 h 1893094"/>
                <a:gd name="connsiteX11-527" fmla="*/ 769144 w 1624617"/>
                <a:gd name="connsiteY11-528" fmla="*/ 1607344 h 1893094"/>
                <a:gd name="connsiteX12-529" fmla="*/ 671513 w 1624617"/>
                <a:gd name="connsiteY12-530" fmla="*/ 1797844 h 1893094"/>
                <a:gd name="connsiteX13-531" fmla="*/ 661988 w 1624617"/>
                <a:gd name="connsiteY13-532" fmla="*/ 1885950 h 1893094"/>
                <a:gd name="connsiteX14-533" fmla="*/ 433388 w 1624617"/>
                <a:gd name="connsiteY14-534" fmla="*/ 1885950 h 1893094"/>
                <a:gd name="connsiteX15-535" fmla="*/ 261938 w 1624617"/>
                <a:gd name="connsiteY15-536" fmla="*/ 1664494 h 1893094"/>
                <a:gd name="connsiteX16-537" fmla="*/ 326231 w 1624617"/>
                <a:gd name="connsiteY16-538" fmla="*/ 1581150 h 1893094"/>
                <a:gd name="connsiteX17-539" fmla="*/ 414338 w 1624617"/>
                <a:gd name="connsiteY17-540" fmla="*/ 1366837 h 1893094"/>
                <a:gd name="connsiteX18-541" fmla="*/ 188119 w 1624617"/>
                <a:gd name="connsiteY18-542" fmla="*/ 1404937 h 1893094"/>
                <a:gd name="connsiteX19-543" fmla="*/ 116681 w 1624617"/>
                <a:gd name="connsiteY19-544" fmla="*/ 1447800 h 1893094"/>
                <a:gd name="connsiteX20-545" fmla="*/ 0 w 1624617"/>
                <a:gd name="connsiteY20-546" fmla="*/ 1300162 h 1893094"/>
                <a:gd name="connsiteX0-547" fmla="*/ 0 w 1624617"/>
                <a:gd name="connsiteY0-548" fmla="*/ 1300162 h 1893094"/>
                <a:gd name="connsiteX1-549" fmla="*/ 776288 w 1624617"/>
                <a:gd name="connsiteY1-550" fmla="*/ 0 h 1893094"/>
                <a:gd name="connsiteX2-551" fmla="*/ 1562100 w 1624617"/>
                <a:gd name="connsiteY2-552" fmla="*/ 1304925 h 1893094"/>
                <a:gd name="connsiteX3-553" fmla="*/ 1445419 w 1624617"/>
                <a:gd name="connsiteY3-554" fmla="*/ 1466850 h 1893094"/>
                <a:gd name="connsiteX4-555" fmla="*/ 1516856 w 1624617"/>
                <a:gd name="connsiteY4-556" fmla="*/ 1557338 h 1893094"/>
                <a:gd name="connsiteX5-557" fmla="*/ 1600200 w 1624617"/>
                <a:gd name="connsiteY5-558" fmla="*/ 1724025 h 1893094"/>
                <a:gd name="connsiteX6-559" fmla="*/ 1428750 w 1624617"/>
                <a:gd name="connsiteY6-560" fmla="*/ 1674019 h 1893094"/>
                <a:gd name="connsiteX7-561" fmla="*/ 1312069 w 1624617"/>
                <a:gd name="connsiteY7-562" fmla="*/ 1640681 h 1893094"/>
                <a:gd name="connsiteX8-563" fmla="*/ 1126331 w 1624617"/>
                <a:gd name="connsiteY8-564" fmla="*/ 1893094 h 1893094"/>
                <a:gd name="connsiteX9-565" fmla="*/ 909638 w 1624617"/>
                <a:gd name="connsiteY9-566" fmla="*/ 1893094 h 1893094"/>
                <a:gd name="connsiteX10-567" fmla="*/ 869156 w 1624617"/>
                <a:gd name="connsiteY10-568" fmla="*/ 1826419 h 1893094"/>
                <a:gd name="connsiteX11-569" fmla="*/ 769144 w 1624617"/>
                <a:gd name="connsiteY11-570" fmla="*/ 1607344 h 1893094"/>
                <a:gd name="connsiteX12-571" fmla="*/ 671513 w 1624617"/>
                <a:gd name="connsiteY12-572" fmla="*/ 1797844 h 1893094"/>
                <a:gd name="connsiteX13-573" fmla="*/ 661988 w 1624617"/>
                <a:gd name="connsiteY13-574" fmla="*/ 1885950 h 1893094"/>
                <a:gd name="connsiteX14-575" fmla="*/ 433388 w 1624617"/>
                <a:gd name="connsiteY14-576" fmla="*/ 1885950 h 1893094"/>
                <a:gd name="connsiteX15-577" fmla="*/ 261938 w 1624617"/>
                <a:gd name="connsiteY15-578" fmla="*/ 1664494 h 1893094"/>
                <a:gd name="connsiteX16-579" fmla="*/ 326231 w 1624617"/>
                <a:gd name="connsiteY16-580" fmla="*/ 1581150 h 1893094"/>
                <a:gd name="connsiteX17-581" fmla="*/ 414338 w 1624617"/>
                <a:gd name="connsiteY17-582" fmla="*/ 1366837 h 1893094"/>
                <a:gd name="connsiteX18-583" fmla="*/ 188119 w 1624617"/>
                <a:gd name="connsiteY18-584" fmla="*/ 1404937 h 1893094"/>
                <a:gd name="connsiteX19-585" fmla="*/ 116681 w 1624617"/>
                <a:gd name="connsiteY19-586" fmla="*/ 1447800 h 1893094"/>
                <a:gd name="connsiteX20-587" fmla="*/ 0 w 1624617"/>
                <a:gd name="connsiteY20-588" fmla="*/ 1300162 h 1893094"/>
                <a:gd name="connsiteX0-589" fmla="*/ 0 w 1624617"/>
                <a:gd name="connsiteY0-590" fmla="*/ 1300162 h 1893094"/>
                <a:gd name="connsiteX1-591" fmla="*/ 776288 w 1624617"/>
                <a:gd name="connsiteY1-592" fmla="*/ 0 h 1893094"/>
                <a:gd name="connsiteX2-593" fmla="*/ 1562100 w 1624617"/>
                <a:gd name="connsiteY2-594" fmla="*/ 1304925 h 1893094"/>
                <a:gd name="connsiteX3-595" fmla="*/ 1445419 w 1624617"/>
                <a:gd name="connsiteY3-596" fmla="*/ 1466850 h 1893094"/>
                <a:gd name="connsiteX4-597" fmla="*/ 1516856 w 1624617"/>
                <a:gd name="connsiteY4-598" fmla="*/ 1557338 h 1893094"/>
                <a:gd name="connsiteX5-599" fmla="*/ 1600200 w 1624617"/>
                <a:gd name="connsiteY5-600" fmla="*/ 1724025 h 1893094"/>
                <a:gd name="connsiteX6-601" fmla="*/ 1426369 w 1624617"/>
                <a:gd name="connsiteY6-602" fmla="*/ 1678781 h 1893094"/>
                <a:gd name="connsiteX7-603" fmla="*/ 1312069 w 1624617"/>
                <a:gd name="connsiteY7-604" fmla="*/ 1640681 h 1893094"/>
                <a:gd name="connsiteX8-605" fmla="*/ 1126331 w 1624617"/>
                <a:gd name="connsiteY8-606" fmla="*/ 1893094 h 1893094"/>
                <a:gd name="connsiteX9-607" fmla="*/ 909638 w 1624617"/>
                <a:gd name="connsiteY9-608" fmla="*/ 1893094 h 1893094"/>
                <a:gd name="connsiteX10-609" fmla="*/ 869156 w 1624617"/>
                <a:gd name="connsiteY10-610" fmla="*/ 1826419 h 1893094"/>
                <a:gd name="connsiteX11-611" fmla="*/ 769144 w 1624617"/>
                <a:gd name="connsiteY11-612" fmla="*/ 1607344 h 1893094"/>
                <a:gd name="connsiteX12-613" fmla="*/ 671513 w 1624617"/>
                <a:gd name="connsiteY12-614" fmla="*/ 1797844 h 1893094"/>
                <a:gd name="connsiteX13-615" fmla="*/ 661988 w 1624617"/>
                <a:gd name="connsiteY13-616" fmla="*/ 1885950 h 1893094"/>
                <a:gd name="connsiteX14-617" fmla="*/ 433388 w 1624617"/>
                <a:gd name="connsiteY14-618" fmla="*/ 1885950 h 1893094"/>
                <a:gd name="connsiteX15-619" fmla="*/ 261938 w 1624617"/>
                <a:gd name="connsiteY15-620" fmla="*/ 1664494 h 1893094"/>
                <a:gd name="connsiteX16-621" fmla="*/ 326231 w 1624617"/>
                <a:gd name="connsiteY16-622" fmla="*/ 1581150 h 1893094"/>
                <a:gd name="connsiteX17-623" fmla="*/ 414338 w 1624617"/>
                <a:gd name="connsiteY17-624" fmla="*/ 1366837 h 1893094"/>
                <a:gd name="connsiteX18-625" fmla="*/ 188119 w 1624617"/>
                <a:gd name="connsiteY18-626" fmla="*/ 1404937 h 1893094"/>
                <a:gd name="connsiteX19-627" fmla="*/ 116681 w 1624617"/>
                <a:gd name="connsiteY19-628" fmla="*/ 1447800 h 1893094"/>
                <a:gd name="connsiteX20-629" fmla="*/ 0 w 1624617"/>
                <a:gd name="connsiteY20-630" fmla="*/ 1300162 h 1893094"/>
                <a:gd name="connsiteX0-631" fmla="*/ 0 w 1624617"/>
                <a:gd name="connsiteY0-632" fmla="*/ 1300162 h 1893094"/>
                <a:gd name="connsiteX1-633" fmla="*/ 776288 w 1624617"/>
                <a:gd name="connsiteY1-634" fmla="*/ 0 h 1893094"/>
                <a:gd name="connsiteX2-635" fmla="*/ 1562100 w 1624617"/>
                <a:gd name="connsiteY2-636" fmla="*/ 1304925 h 1893094"/>
                <a:gd name="connsiteX3-637" fmla="*/ 1445419 w 1624617"/>
                <a:gd name="connsiteY3-638" fmla="*/ 1466850 h 1893094"/>
                <a:gd name="connsiteX4-639" fmla="*/ 1516856 w 1624617"/>
                <a:gd name="connsiteY4-640" fmla="*/ 1557338 h 1893094"/>
                <a:gd name="connsiteX5-641" fmla="*/ 1600200 w 1624617"/>
                <a:gd name="connsiteY5-642" fmla="*/ 1724025 h 1893094"/>
                <a:gd name="connsiteX6-643" fmla="*/ 1426369 w 1624617"/>
                <a:gd name="connsiteY6-644" fmla="*/ 1678781 h 1893094"/>
                <a:gd name="connsiteX7-645" fmla="*/ 1312069 w 1624617"/>
                <a:gd name="connsiteY7-646" fmla="*/ 1640681 h 1893094"/>
                <a:gd name="connsiteX8-647" fmla="*/ 1126331 w 1624617"/>
                <a:gd name="connsiteY8-648" fmla="*/ 1893094 h 1893094"/>
                <a:gd name="connsiteX9-649" fmla="*/ 909638 w 1624617"/>
                <a:gd name="connsiteY9-650" fmla="*/ 1893094 h 1893094"/>
                <a:gd name="connsiteX10-651" fmla="*/ 869156 w 1624617"/>
                <a:gd name="connsiteY10-652" fmla="*/ 1826419 h 1893094"/>
                <a:gd name="connsiteX11-653" fmla="*/ 769144 w 1624617"/>
                <a:gd name="connsiteY11-654" fmla="*/ 1607344 h 1893094"/>
                <a:gd name="connsiteX12-655" fmla="*/ 671513 w 1624617"/>
                <a:gd name="connsiteY12-656" fmla="*/ 1797844 h 1893094"/>
                <a:gd name="connsiteX13-657" fmla="*/ 661988 w 1624617"/>
                <a:gd name="connsiteY13-658" fmla="*/ 1885950 h 1893094"/>
                <a:gd name="connsiteX14-659" fmla="*/ 433388 w 1624617"/>
                <a:gd name="connsiteY14-660" fmla="*/ 1885950 h 1893094"/>
                <a:gd name="connsiteX15-661" fmla="*/ 261938 w 1624617"/>
                <a:gd name="connsiteY15-662" fmla="*/ 1664494 h 1893094"/>
                <a:gd name="connsiteX16-663" fmla="*/ 326231 w 1624617"/>
                <a:gd name="connsiteY16-664" fmla="*/ 1581150 h 1893094"/>
                <a:gd name="connsiteX17-665" fmla="*/ 414338 w 1624617"/>
                <a:gd name="connsiteY17-666" fmla="*/ 1366837 h 1893094"/>
                <a:gd name="connsiteX18-667" fmla="*/ 188119 w 1624617"/>
                <a:gd name="connsiteY18-668" fmla="*/ 1404937 h 1893094"/>
                <a:gd name="connsiteX19-669" fmla="*/ 116681 w 1624617"/>
                <a:gd name="connsiteY19-670" fmla="*/ 1447800 h 1893094"/>
                <a:gd name="connsiteX20-671" fmla="*/ 0 w 1624617"/>
                <a:gd name="connsiteY20-672" fmla="*/ 1300162 h 1893094"/>
                <a:gd name="connsiteX0-673" fmla="*/ 0 w 1624617"/>
                <a:gd name="connsiteY0-674" fmla="*/ 1300162 h 1893094"/>
                <a:gd name="connsiteX1-675" fmla="*/ 776288 w 1624617"/>
                <a:gd name="connsiteY1-676" fmla="*/ 0 h 1893094"/>
                <a:gd name="connsiteX2-677" fmla="*/ 1562100 w 1624617"/>
                <a:gd name="connsiteY2-678" fmla="*/ 1304925 h 1893094"/>
                <a:gd name="connsiteX3-679" fmla="*/ 1445419 w 1624617"/>
                <a:gd name="connsiteY3-680" fmla="*/ 1466850 h 1893094"/>
                <a:gd name="connsiteX4-681" fmla="*/ 1516856 w 1624617"/>
                <a:gd name="connsiteY4-682" fmla="*/ 1557338 h 1893094"/>
                <a:gd name="connsiteX5-683" fmla="*/ 1600200 w 1624617"/>
                <a:gd name="connsiteY5-684" fmla="*/ 1724025 h 1893094"/>
                <a:gd name="connsiteX6-685" fmla="*/ 1426369 w 1624617"/>
                <a:gd name="connsiteY6-686" fmla="*/ 1678781 h 1893094"/>
                <a:gd name="connsiteX7-687" fmla="*/ 1312069 w 1624617"/>
                <a:gd name="connsiteY7-688" fmla="*/ 1640681 h 1893094"/>
                <a:gd name="connsiteX8-689" fmla="*/ 1126331 w 1624617"/>
                <a:gd name="connsiteY8-690" fmla="*/ 1893094 h 1893094"/>
                <a:gd name="connsiteX9-691" fmla="*/ 909638 w 1624617"/>
                <a:gd name="connsiteY9-692" fmla="*/ 1893094 h 1893094"/>
                <a:gd name="connsiteX10-693" fmla="*/ 869156 w 1624617"/>
                <a:gd name="connsiteY10-694" fmla="*/ 1826419 h 1893094"/>
                <a:gd name="connsiteX11-695" fmla="*/ 769144 w 1624617"/>
                <a:gd name="connsiteY11-696" fmla="*/ 1607344 h 1893094"/>
                <a:gd name="connsiteX12-697" fmla="*/ 671513 w 1624617"/>
                <a:gd name="connsiteY12-698" fmla="*/ 1797844 h 1893094"/>
                <a:gd name="connsiteX13-699" fmla="*/ 661988 w 1624617"/>
                <a:gd name="connsiteY13-700" fmla="*/ 1885950 h 1893094"/>
                <a:gd name="connsiteX14-701" fmla="*/ 433388 w 1624617"/>
                <a:gd name="connsiteY14-702" fmla="*/ 1885950 h 1893094"/>
                <a:gd name="connsiteX15-703" fmla="*/ 261938 w 1624617"/>
                <a:gd name="connsiteY15-704" fmla="*/ 1664494 h 1893094"/>
                <a:gd name="connsiteX16-705" fmla="*/ 326231 w 1624617"/>
                <a:gd name="connsiteY16-706" fmla="*/ 1581150 h 1893094"/>
                <a:gd name="connsiteX17-707" fmla="*/ 414338 w 1624617"/>
                <a:gd name="connsiteY17-708" fmla="*/ 1366837 h 1893094"/>
                <a:gd name="connsiteX18-709" fmla="*/ 188119 w 1624617"/>
                <a:gd name="connsiteY18-710" fmla="*/ 1404937 h 1893094"/>
                <a:gd name="connsiteX19-711" fmla="*/ 116681 w 1624617"/>
                <a:gd name="connsiteY19-712" fmla="*/ 1447800 h 1893094"/>
                <a:gd name="connsiteX20-713" fmla="*/ 0 w 1624617"/>
                <a:gd name="connsiteY20-714" fmla="*/ 1300162 h 1893094"/>
                <a:gd name="connsiteX0-715" fmla="*/ 0 w 1630230"/>
                <a:gd name="connsiteY0-716" fmla="*/ 1300162 h 1893094"/>
                <a:gd name="connsiteX1-717" fmla="*/ 776288 w 1630230"/>
                <a:gd name="connsiteY1-718" fmla="*/ 0 h 1893094"/>
                <a:gd name="connsiteX2-719" fmla="*/ 1562100 w 1630230"/>
                <a:gd name="connsiteY2-720" fmla="*/ 1304925 h 1893094"/>
                <a:gd name="connsiteX3-721" fmla="*/ 1445419 w 1630230"/>
                <a:gd name="connsiteY3-722" fmla="*/ 1466850 h 1893094"/>
                <a:gd name="connsiteX4-723" fmla="*/ 1516856 w 1630230"/>
                <a:gd name="connsiteY4-724" fmla="*/ 1557338 h 1893094"/>
                <a:gd name="connsiteX5-725" fmla="*/ 1607344 w 1630230"/>
                <a:gd name="connsiteY5-726" fmla="*/ 1726406 h 1893094"/>
                <a:gd name="connsiteX6-727" fmla="*/ 1426369 w 1630230"/>
                <a:gd name="connsiteY6-728" fmla="*/ 1678781 h 1893094"/>
                <a:gd name="connsiteX7-729" fmla="*/ 1312069 w 1630230"/>
                <a:gd name="connsiteY7-730" fmla="*/ 1640681 h 1893094"/>
                <a:gd name="connsiteX8-731" fmla="*/ 1126331 w 1630230"/>
                <a:gd name="connsiteY8-732" fmla="*/ 1893094 h 1893094"/>
                <a:gd name="connsiteX9-733" fmla="*/ 909638 w 1630230"/>
                <a:gd name="connsiteY9-734" fmla="*/ 1893094 h 1893094"/>
                <a:gd name="connsiteX10-735" fmla="*/ 869156 w 1630230"/>
                <a:gd name="connsiteY10-736" fmla="*/ 1826419 h 1893094"/>
                <a:gd name="connsiteX11-737" fmla="*/ 769144 w 1630230"/>
                <a:gd name="connsiteY11-738" fmla="*/ 1607344 h 1893094"/>
                <a:gd name="connsiteX12-739" fmla="*/ 671513 w 1630230"/>
                <a:gd name="connsiteY12-740" fmla="*/ 1797844 h 1893094"/>
                <a:gd name="connsiteX13-741" fmla="*/ 661988 w 1630230"/>
                <a:gd name="connsiteY13-742" fmla="*/ 1885950 h 1893094"/>
                <a:gd name="connsiteX14-743" fmla="*/ 433388 w 1630230"/>
                <a:gd name="connsiteY14-744" fmla="*/ 1885950 h 1893094"/>
                <a:gd name="connsiteX15-745" fmla="*/ 261938 w 1630230"/>
                <a:gd name="connsiteY15-746" fmla="*/ 1664494 h 1893094"/>
                <a:gd name="connsiteX16-747" fmla="*/ 326231 w 1630230"/>
                <a:gd name="connsiteY16-748" fmla="*/ 1581150 h 1893094"/>
                <a:gd name="connsiteX17-749" fmla="*/ 414338 w 1630230"/>
                <a:gd name="connsiteY17-750" fmla="*/ 1366837 h 1893094"/>
                <a:gd name="connsiteX18-751" fmla="*/ 188119 w 1630230"/>
                <a:gd name="connsiteY18-752" fmla="*/ 1404937 h 1893094"/>
                <a:gd name="connsiteX19-753" fmla="*/ 116681 w 1630230"/>
                <a:gd name="connsiteY19-754" fmla="*/ 1447800 h 1893094"/>
                <a:gd name="connsiteX20-755" fmla="*/ 0 w 1630230"/>
                <a:gd name="connsiteY20-756" fmla="*/ 1300162 h 1893094"/>
                <a:gd name="connsiteX0-757" fmla="*/ 0 w 1629187"/>
                <a:gd name="connsiteY0-758" fmla="*/ 1300162 h 1893094"/>
                <a:gd name="connsiteX1-759" fmla="*/ 776288 w 1629187"/>
                <a:gd name="connsiteY1-760" fmla="*/ 0 h 1893094"/>
                <a:gd name="connsiteX2-761" fmla="*/ 1562100 w 1629187"/>
                <a:gd name="connsiteY2-762" fmla="*/ 1304925 h 1893094"/>
                <a:gd name="connsiteX3-763" fmla="*/ 1445419 w 1629187"/>
                <a:gd name="connsiteY3-764" fmla="*/ 1466850 h 1893094"/>
                <a:gd name="connsiteX4-765" fmla="*/ 1516856 w 1629187"/>
                <a:gd name="connsiteY4-766" fmla="*/ 1557338 h 1893094"/>
                <a:gd name="connsiteX5-767" fmla="*/ 1607344 w 1629187"/>
                <a:gd name="connsiteY5-768" fmla="*/ 1726406 h 1893094"/>
                <a:gd name="connsiteX6-769" fmla="*/ 1426369 w 1629187"/>
                <a:gd name="connsiteY6-770" fmla="*/ 1678781 h 1893094"/>
                <a:gd name="connsiteX7-771" fmla="*/ 1312069 w 1629187"/>
                <a:gd name="connsiteY7-772" fmla="*/ 1640681 h 1893094"/>
                <a:gd name="connsiteX8-773" fmla="*/ 1126331 w 1629187"/>
                <a:gd name="connsiteY8-774" fmla="*/ 1893094 h 1893094"/>
                <a:gd name="connsiteX9-775" fmla="*/ 909638 w 1629187"/>
                <a:gd name="connsiteY9-776" fmla="*/ 1893094 h 1893094"/>
                <a:gd name="connsiteX10-777" fmla="*/ 869156 w 1629187"/>
                <a:gd name="connsiteY10-778" fmla="*/ 1826419 h 1893094"/>
                <a:gd name="connsiteX11-779" fmla="*/ 769144 w 1629187"/>
                <a:gd name="connsiteY11-780" fmla="*/ 1607344 h 1893094"/>
                <a:gd name="connsiteX12-781" fmla="*/ 671513 w 1629187"/>
                <a:gd name="connsiteY12-782" fmla="*/ 1797844 h 1893094"/>
                <a:gd name="connsiteX13-783" fmla="*/ 661988 w 1629187"/>
                <a:gd name="connsiteY13-784" fmla="*/ 1885950 h 1893094"/>
                <a:gd name="connsiteX14-785" fmla="*/ 433388 w 1629187"/>
                <a:gd name="connsiteY14-786" fmla="*/ 1885950 h 1893094"/>
                <a:gd name="connsiteX15-787" fmla="*/ 261938 w 1629187"/>
                <a:gd name="connsiteY15-788" fmla="*/ 1664494 h 1893094"/>
                <a:gd name="connsiteX16-789" fmla="*/ 326231 w 1629187"/>
                <a:gd name="connsiteY16-790" fmla="*/ 1581150 h 1893094"/>
                <a:gd name="connsiteX17-791" fmla="*/ 414338 w 1629187"/>
                <a:gd name="connsiteY17-792" fmla="*/ 1366837 h 1893094"/>
                <a:gd name="connsiteX18-793" fmla="*/ 188119 w 1629187"/>
                <a:gd name="connsiteY18-794" fmla="*/ 1404937 h 1893094"/>
                <a:gd name="connsiteX19-795" fmla="*/ 116681 w 1629187"/>
                <a:gd name="connsiteY19-796" fmla="*/ 1447800 h 1893094"/>
                <a:gd name="connsiteX20-797" fmla="*/ 0 w 1629187"/>
                <a:gd name="connsiteY20-798" fmla="*/ 1300162 h 1893094"/>
                <a:gd name="connsiteX0-799" fmla="*/ 0 w 1629187"/>
                <a:gd name="connsiteY0-800" fmla="*/ 1300162 h 1893094"/>
                <a:gd name="connsiteX1-801" fmla="*/ 776288 w 1629187"/>
                <a:gd name="connsiteY1-802" fmla="*/ 0 h 1893094"/>
                <a:gd name="connsiteX2-803" fmla="*/ 1562100 w 1629187"/>
                <a:gd name="connsiteY2-804" fmla="*/ 1304925 h 1893094"/>
                <a:gd name="connsiteX3-805" fmla="*/ 1445419 w 1629187"/>
                <a:gd name="connsiteY3-806" fmla="*/ 1466850 h 1893094"/>
                <a:gd name="connsiteX4-807" fmla="*/ 1516856 w 1629187"/>
                <a:gd name="connsiteY4-808" fmla="*/ 1557338 h 1893094"/>
                <a:gd name="connsiteX5-809" fmla="*/ 1607344 w 1629187"/>
                <a:gd name="connsiteY5-810" fmla="*/ 1726406 h 1893094"/>
                <a:gd name="connsiteX6-811" fmla="*/ 1426369 w 1629187"/>
                <a:gd name="connsiteY6-812" fmla="*/ 1678781 h 1893094"/>
                <a:gd name="connsiteX7-813" fmla="*/ 1312069 w 1629187"/>
                <a:gd name="connsiteY7-814" fmla="*/ 1640681 h 1893094"/>
                <a:gd name="connsiteX8-815" fmla="*/ 1126331 w 1629187"/>
                <a:gd name="connsiteY8-816" fmla="*/ 1893094 h 1893094"/>
                <a:gd name="connsiteX9-817" fmla="*/ 909638 w 1629187"/>
                <a:gd name="connsiteY9-818" fmla="*/ 1893094 h 1893094"/>
                <a:gd name="connsiteX10-819" fmla="*/ 869156 w 1629187"/>
                <a:gd name="connsiteY10-820" fmla="*/ 1826419 h 1893094"/>
                <a:gd name="connsiteX11-821" fmla="*/ 769144 w 1629187"/>
                <a:gd name="connsiteY11-822" fmla="*/ 1607344 h 1893094"/>
                <a:gd name="connsiteX12-823" fmla="*/ 671513 w 1629187"/>
                <a:gd name="connsiteY12-824" fmla="*/ 1797844 h 1893094"/>
                <a:gd name="connsiteX13-825" fmla="*/ 661988 w 1629187"/>
                <a:gd name="connsiteY13-826" fmla="*/ 1885950 h 1893094"/>
                <a:gd name="connsiteX14-827" fmla="*/ 433388 w 1629187"/>
                <a:gd name="connsiteY14-828" fmla="*/ 1885950 h 1893094"/>
                <a:gd name="connsiteX15-829" fmla="*/ 261938 w 1629187"/>
                <a:gd name="connsiteY15-830" fmla="*/ 1664494 h 1893094"/>
                <a:gd name="connsiteX16-831" fmla="*/ 326231 w 1629187"/>
                <a:gd name="connsiteY16-832" fmla="*/ 1581150 h 1893094"/>
                <a:gd name="connsiteX17-833" fmla="*/ 414338 w 1629187"/>
                <a:gd name="connsiteY17-834" fmla="*/ 1366837 h 1893094"/>
                <a:gd name="connsiteX18-835" fmla="*/ 188119 w 1629187"/>
                <a:gd name="connsiteY18-836" fmla="*/ 1404937 h 1893094"/>
                <a:gd name="connsiteX19-837" fmla="*/ 116681 w 1629187"/>
                <a:gd name="connsiteY19-838" fmla="*/ 1447800 h 1893094"/>
                <a:gd name="connsiteX20-839" fmla="*/ 0 w 1629187"/>
                <a:gd name="connsiteY20-840" fmla="*/ 1300162 h 1893094"/>
                <a:gd name="connsiteX0-841" fmla="*/ 0 w 1629187"/>
                <a:gd name="connsiteY0-842" fmla="*/ 1300162 h 1893094"/>
                <a:gd name="connsiteX1-843" fmla="*/ 776288 w 1629187"/>
                <a:gd name="connsiteY1-844" fmla="*/ 0 h 1893094"/>
                <a:gd name="connsiteX2-845" fmla="*/ 1562100 w 1629187"/>
                <a:gd name="connsiteY2-846" fmla="*/ 1304925 h 1893094"/>
                <a:gd name="connsiteX3-847" fmla="*/ 1445419 w 1629187"/>
                <a:gd name="connsiteY3-848" fmla="*/ 1466850 h 1893094"/>
                <a:gd name="connsiteX4-849" fmla="*/ 1516856 w 1629187"/>
                <a:gd name="connsiteY4-850" fmla="*/ 1557338 h 1893094"/>
                <a:gd name="connsiteX5-851" fmla="*/ 1607344 w 1629187"/>
                <a:gd name="connsiteY5-852" fmla="*/ 1726406 h 1893094"/>
                <a:gd name="connsiteX6-853" fmla="*/ 1426369 w 1629187"/>
                <a:gd name="connsiteY6-854" fmla="*/ 1678781 h 1893094"/>
                <a:gd name="connsiteX7-855" fmla="*/ 1312069 w 1629187"/>
                <a:gd name="connsiteY7-856" fmla="*/ 1640681 h 1893094"/>
                <a:gd name="connsiteX8-857" fmla="*/ 1126331 w 1629187"/>
                <a:gd name="connsiteY8-858" fmla="*/ 1893094 h 1893094"/>
                <a:gd name="connsiteX9-859" fmla="*/ 909638 w 1629187"/>
                <a:gd name="connsiteY9-860" fmla="*/ 1893094 h 1893094"/>
                <a:gd name="connsiteX10-861" fmla="*/ 869156 w 1629187"/>
                <a:gd name="connsiteY10-862" fmla="*/ 1826419 h 1893094"/>
                <a:gd name="connsiteX11-863" fmla="*/ 769144 w 1629187"/>
                <a:gd name="connsiteY11-864" fmla="*/ 1607344 h 1893094"/>
                <a:gd name="connsiteX12-865" fmla="*/ 671513 w 1629187"/>
                <a:gd name="connsiteY12-866" fmla="*/ 1797844 h 1893094"/>
                <a:gd name="connsiteX13-867" fmla="*/ 661988 w 1629187"/>
                <a:gd name="connsiteY13-868" fmla="*/ 1885950 h 1893094"/>
                <a:gd name="connsiteX14-869" fmla="*/ 433388 w 1629187"/>
                <a:gd name="connsiteY14-870" fmla="*/ 1885950 h 1893094"/>
                <a:gd name="connsiteX15-871" fmla="*/ 261938 w 1629187"/>
                <a:gd name="connsiteY15-872" fmla="*/ 1664494 h 1893094"/>
                <a:gd name="connsiteX16-873" fmla="*/ 326231 w 1629187"/>
                <a:gd name="connsiteY16-874" fmla="*/ 1581150 h 1893094"/>
                <a:gd name="connsiteX17-875" fmla="*/ 414338 w 1629187"/>
                <a:gd name="connsiteY17-876" fmla="*/ 1366837 h 1893094"/>
                <a:gd name="connsiteX18-877" fmla="*/ 188119 w 1629187"/>
                <a:gd name="connsiteY18-878" fmla="*/ 1404937 h 1893094"/>
                <a:gd name="connsiteX19-879" fmla="*/ 116681 w 1629187"/>
                <a:gd name="connsiteY19-880" fmla="*/ 1447800 h 1893094"/>
                <a:gd name="connsiteX20-881" fmla="*/ 0 w 1629187"/>
                <a:gd name="connsiteY20-882" fmla="*/ 1300162 h 1893094"/>
                <a:gd name="connsiteX0-883" fmla="*/ 0 w 1629187"/>
                <a:gd name="connsiteY0-884" fmla="*/ 1300162 h 1893094"/>
                <a:gd name="connsiteX1-885" fmla="*/ 776288 w 1629187"/>
                <a:gd name="connsiteY1-886" fmla="*/ 0 h 1893094"/>
                <a:gd name="connsiteX2-887" fmla="*/ 1562100 w 1629187"/>
                <a:gd name="connsiteY2-888" fmla="*/ 1304925 h 1893094"/>
                <a:gd name="connsiteX3-889" fmla="*/ 1445419 w 1629187"/>
                <a:gd name="connsiteY3-890" fmla="*/ 1466850 h 1893094"/>
                <a:gd name="connsiteX4-891" fmla="*/ 1516856 w 1629187"/>
                <a:gd name="connsiteY4-892" fmla="*/ 1557338 h 1893094"/>
                <a:gd name="connsiteX5-893" fmla="*/ 1607344 w 1629187"/>
                <a:gd name="connsiteY5-894" fmla="*/ 1726406 h 1893094"/>
                <a:gd name="connsiteX6-895" fmla="*/ 1426369 w 1629187"/>
                <a:gd name="connsiteY6-896" fmla="*/ 1678781 h 1893094"/>
                <a:gd name="connsiteX7-897" fmla="*/ 1312069 w 1629187"/>
                <a:gd name="connsiteY7-898" fmla="*/ 1640681 h 1893094"/>
                <a:gd name="connsiteX8-899" fmla="*/ 1126331 w 1629187"/>
                <a:gd name="connsiteY8-900" fmla="*/ 1893094 h 1893094"/>
                <a:gd name="connsiteX9-901" fmla="*/ 909638 w 1629187"/>
                <a:gd name="connsiteY9-902" fmla="*/ 1893094 h 1893094"/>
                <a:gd name="connsiteX10-903" fmla="*/ 869156 w 1629187"/>
                <a:gd name="connsiteY10-904" fmla="*/ 1826419 h 1893094"/>
                <a:gd name="connsiteX11-905" fmla="*/ 769144 w 1629187"/>
                <a:gd name="connsiteY11-906" fmla="*/ 1607344 h 1893094"/>
                <a:gd name="connsiteX12-907" fmla="*/ 671513 w 1629187"/>
                <a:gd name="connsiteY12-908" fmla="*/ 1797844 h 1893094"/>
                <a:gd name="connsiteX13-909" fmla="*/ 661988 w 1629187"/>
                <a:gd name="connsiteY13-910" fmla="*/ 1885950 h 1893094"/>
                <a:gd name="connsiteX14-911" fmla="*/ 433388 w 1629187"/>
                <a:gd name="connsiteY14-912" fmla="*/ 1885950 h 1893094"/>
                <a:gd name="connsiteX15-913" fmla="*/ 261938 w 1629187"/>
                <a:gd name="connsiteY15-914" fmla="*/ 1664494 h 1893094"/>
                <a:gd name="connsiteX16-915" fmla="*/ 326231 w 1629187"/>
                <a:gd name="connsiteY16-916" fmla="*/ 1581150 h 1893094"/>
                <a:gd name="connsiteX17-917" fmla="*/ 414338 w 1629187"/>
                <a:gd name="connsiteY17-918" fmla="*/ 1366837 h 1893094"/>
                <a:gd name="connsiteX18-919" fmla="*/ 188119 w 1629187"/>
                <a:gd name="connsiteY18-920" fmla="*/ 1404937 h 1893094"/>
                <a:gd name="connsiteX19-921" fmla="*/ 116681 w 1629187"/>
                <a:gd name="connsiteY19-922" fmla="*/ 1447800 h 1893094"/>
                <a:gd name="connsiteX20-923" fmla="*/ 0 w 1629187"/>
                <a:gd name="connsiteY20-924" fmla="*/ 1300162 h 1893094"/>
                <a:gd name="connsiteX0-925" fmla="*/ 0 w 1629187"/>
                <a:gd name="connsiteY0-926" fmla="*/ 1300162 h 1893094"/>
                <a:gd name="connsiteX1-927" fmla="*/ 776288 w 1629187"/>
                <a:gd name="connsiteY1-928" fmla="*/ 0 h 1893094"/>
                <a:gd name="connsiteX2-929" fmla="*/ 1562100 w 1629187"/>
                <a:gd name="connsiteY2-930" fmla="*/ 1304925 h 1893094"/>
                <a:gd name="connsiteX3-931" fmla="*/ 1445419 w 1629187"/>
                <a:gd name="connsiteY3-932" fmla="*/ 1466850 h 1893094"/>
                <a:gd name="connsiteX4-933" fmla="*/ 1516856 w 1629187"/>
                <a:gd name="connsiteY4-934" fmla="*/ 1557338 h 1893094"/>
                <a:gd name="connsiteX5-935" fmla="*/ 1607344 w 1629187"/>
                <a:gd name="connsiteY5-936" fmla="*/ 1726406 h 1893094"/>
                <a:gd name="connsiteX6-937" fmla="*/ 1426369 w 1629187"/>
                <a:gd name="connsiteY6-938" fmla="*/ 1678781 h 1893094"/>
                <a:gd name="connsiteX7-939" fmla="*/ 1312069 w 1629187"/>
                <a:gd name="connsiteY7-940" fmla="*/ 1640681 h 1893094"/>
                <a:gd name="connsiteX8-941" fmla="*/ 1126331 w 1629187"/>
                <a:gd name="connsiteY8-942" fmla="*/ 1893094 h 1893094"/>
                <a:gd name="connsiteX9-943" fmla="*/ 909638 w 1629187"/>
                <a:gd name="connsiteY9-944" fmla="*/ 1893094 h 1893094"/>
                <a:gd name="connsiteX10-945" fmla="*/ 869156 w 1629187"/>
                <a:gd name="connsiteY10-946" fmla="*/ 1826419 h 1893094"/>
                <a:gd name="connsiteX11-947" fmla="*/ 769144 w 1629187"/>
                <a:gd name="connsiteY11-948" fmla="*/ 1607344 h 1893094"/>
                <a:gd name="connsiteX12-949" fmla="*/ 671513 w 1629187"/>
                <a:gd name="connsiteY12-950" fmla="*/ 1797844 h 1893094"/>
                <a:gd name="connsiteX13-951" fmla="*/ 661988 w 1629187"/>
                <a:gd name="connsiteY13-952" fmla="*/ 1885950 h 1893094"/>
                <a:gd name="connsiteX14-953" fmla="*/ 433388 w 1629187"/>
                <a:gd name="connsiteY14-954" fmla="*/ 1885950 h 1893094"/>
                <a:gd name="connsiteX15-955" fmla="*/ 261938 w 1629187"/>
                <a:gd name="connsiteY15-956" fmla="*/ 1664494 h 1893094"/>
                <a:gd name="connsiteX16-957" fmla="*/ 326231 w 1629187"/>
                <a:gd name="connsiteY16-958" fmla="*/ 1581150 h 1893094"/>
                <a:gd name="connsiteX17-959" fmla="*/ 414338 w 1629187"/>
                <a:gd name="connsiteY17-960" fmla="*/ 1366837 h 1893094"/>
                <a:gd name="connsiteX18-961" fmla="*/ 188119 w 1629187"/>
                <a:gd name="connsiteY18-962" fmla="*/ 1404937 h 1893094"/>
                <a:gd name="connsiteX19-963" fmla="*/ 116681 w 1629187"/>
                <a:gd name="connsiteY19-964" fmla="*/ 1447800 h 1893094"/>
                <a:gd name="connsiteX20-965" fmla="*/ 0 w 1629187"/>
                <a:gd name="connsiteY20-966" fmla="*/ 1300162 h 1893094"/>
                <a:gd name="connsiteX0-967" fmla="*/ 0 w 1629187"/>
                <a:gd name="connsiteY0-968" fmla="*/ 1300162 h 1893094"/>
                <a:gd name="connsiteX1-969" fmla="*/ 776288 w 1629187"/>
                <a:gd name="connsiteY1-970" fmla="*/ 0 h 1893094"/>
                <a:gd name="connsiteX2-971" fmla="*/ 1562100 w 1629187"/>
                <a:gd name="connsiteY2-972" fmla="*/ 1304925 h 1893094"/>
                <a:gd name="connsiteX3-973" fmla="*/ 1445419 w 1629187"/>
                <a:gd name="connsiteY3-974" fmla="*/ 1466850 h 1893094"/>
                <a:gd name="connsiteX4-975" fmla="*/ 1516856 w 1629187"/>
                <a:gd name="connsiteY4-976" fmla="*/ 1557338 h 1893094"/>
                <a:gd name="connsiteX5-977" fmla="*/ 1607344 w 1629187"/>
                <a:gd name="connsiteY5-978" fmla="*/ 1726406 h 1893094"/>
                <a:gd name="connsiteX6-979" fmla="*/ 1426369 w 1629187"/>
                <a:gd name="connsiteY6-980" fmla="*/ 1678781 h 1893094"/>
                <a:gd name="connsiteX7-981" fmla="*/ 1312069 w 1629187"/>
                <a:gd name="connsiteY7-982" fmla="*/ 1640681 h 1893094"/>
                <a:gd name="connsiteX8-983" fmla="*/ 1126331 w 1629187"/>
                <a:gd name="connsiteY8-984" fmla="*/ 1893094 h 1893094"/>
                <a:gd name="connsiteX9-985" fmla="*/ 909638 w 1629187"/>
                <a:gd name="connsiteY9-986" fmla="*/ 1893094 h 1893094"/>
                <a:gd name="connsiteX10-987" fmla="*/ 869156 w 1629187"/>
                <a:gd name="connsiteY10-988" fmla="*/ 1826419 h 1893094"/>
                <a:gd name="connsiteX11-989" fmla="*/ 769144 w 1629187"/>
                <a:gd name="connsiteY11-990" fmla="*/ 1607344 h 1893094"/>
                <a:gd name="connsiteX12-991" fmla="*/ 671513 w 1629187"/>
                <a:gd name="connsiteY12-992" fmla="*/ 1797844 h 1893094"/>
                <a:gd name="connsiteX13-993" fmla="*/ 661988 w 1629187"/>
                <a:gd name="connsiteY13-994" fmla="*/ 1885950 h 1893094"/>
                <a:gd name="connsiteX14-995" fmla="*/ 433388 w 1629187"/>
                <a:gd name="connsiteY14-996" fmla="*/ 1885950 h 1893094"/>
                <a:gd name="connsiteX15-997" fmla="*/ 261938 w 1629187"/>
                <a:gd name="connsiteY15-998" fmla="*/ 1664494 h 1893094"/>
                <a:gd name="connsiteX16-999" fmla="*/ 326231 w 1629187"/>
                <a:gd name="connsiteY16-1000" fmla="*/ 1581150 h 1893094"/>
                <a:gd name="connsiteX17-1001" fmla="*/ 414338 w 1629187"/>
                <a:gd name="connsiteY17-1002" fmla="*/ 1366837 h 1893094"/>
                <a:gd name="connsiteX18-1003" fmla="*/ 188119 w 1629187"/>
                <a:gd name="connsiteY18-1004" fmla="*/ 1404937 h 1893094"/>
                <a:gd name="connsiteX19-1005" fmla="*/ 116681 w 1629187"/>
                <a:gd name="connsiteY19-1006" fmla="*/ 1447800 h 1893094"/>
                <a:gd name="connsiteX20-1007" fmla="*/ 0 w 1629187"/>
                <a:gd name="connsiteY20-1008" fmla="*/ 1300162 h 1893094"/>
                <a:gd name="connsiteX0-1009" fmla="*/ 0 w 1629187"/>
                <a:gd name="connsiteY0-1010" fmla="*/ 1300162 h 1893094"/>
                <a:gd name="connsiteX1-1011" fmla="*/ 776288 w 1629187"/>
                <a:gd name="connsiteY1-1012" fmla="*/ 0 h 1893094"/>
                <a:gd name="connsiteX2-1013" fmla="*/ 1562100 w 1629187"/>
                <a:gd name="connsiteY2-1014" fmla="*/ 1304925 h 1893094"/>
                <a:gd name="connsiteX3-1015" fmla="*/ 1445419 w 1629187"/>
                <a:gd name="connsiteY3-1016" fmla="*/ 1466850 h 1893094"/>
                <a:gd name="connsiteX4-1017" fmla="*/ 1516856 w 1629187"/>
                <a:gd name="connsiteY4-1018" fmla="*/ 1557338 h 1893094"/>
                <a:gd name="connsiteX5-1019" fmla="*/ 1607344 w 1629187"/>
                <a:gd name="connsiteY5-1020" fmla="*/ 1726406 h 1893094"/>
                <a:gd name="connsiteX6-1021" fmla="*/ 1426369 w 1629187"/>
                <a:gd name="connsiteY6-1022" fmla="*/ 1678781 h 1893094"/>
                <a:gd name="connsiteX7-1023" fmla="*/ 1312069 w 1629187"/>
                <a:gd name="connsiteY7-1024" fmla="*/ 1640681 h 1893094"/>
                <a:gd name="connsiteX8-1025" fmla="*/ 1126331 w 1629187"/>
                <a:gd name="connsiteY8-1026" fmla="*/ 1893094 h 1893094"/>
                <a:gd name="connsiteX9-1027" fmla="*/ 909638 w 1629187"/>
                <a:gd name="connsiteY9-1028" fmla="*/ 1893094 h 1893094"/>
                <a:gd name="connsiteX10-1029" fmla="*/ 869156 w 1629187"/>
                <a:gd name="connsiteY10-1030" fmla="*/ 1826419 h 1893094"/>
                <a:gd name="connsiteX11-1031" fmla="*/ 769144 w 1629187"/>
                <a:gd name="connsiteY11-1032" fmla="*/ 1607344 h 1893094"/>
                <a:gd name="connsiteX12-1033" fmla="*/ 671513 w 1629187"/>
                <a:gd name="connsiteY12-1034" fmla="*/ 1797844 h 1893094"/>
                <a:gd name="connsiteX13-1035" fmla="*/ 661988 w 1629187"/>
                <a:gd name="connsiteY13-1036" fmla="*/ 1885950 h 1893094"/>
                <a:gd name="connsiteX14-1037" fmla="*/ 433388 w 1629187"/>
                <a:gd name="connsiteY14-1038" fmla="*/ 1885950 h 1893094"/>
                <a:gd name="connsiteX15-1039" fmla="*/ 261938 w 1629187"/>
                <a:gd name="connsiteY15-1040" fmla="*/ 1664494 h 1893094"/>
                <a:gd name="connsiteX16-1041" fmla="*/ 326231 w 1629187"/>
                <a:gd name="connsiteY16-1042" fmla="*/ 1581150 h 1893094"/>
                <a:gd name="connsiteX17-1043" fmla="*/ 414338 w 1629187"/>
                <a:gd name="connsiteY17-1044" fmla="*/ 1366837 h 1893094"/>
                <a:gd name="connsiteX18-1045" fmla="*/ 188119 w 1629187"/>
                <a:gd name="connsiteY18-1046" fmla="*/ 1404937 h 1893094"/>
                <a:gd name="connsiteX19-1047" fmla="*/ 116681 w 1629187"/>
                <a:gd name="connsiteY19-1048" fmla="*/ 1447800 h 1893094"/>
                <a:gd name="connsiteX20-1049" fmla="*/ 0 w 1629187"/>
                <a:gd name="connsiteY20-1050" fmla="*/ 1300162 h 1893094"/>
                <a:gd name="connsiteX0-1051" fmla="*/ 0 w 1629187"/>
                <a:gd name="connsiteY0-1052" fmla="*/ 1300162 h 1893094"/>
                <a:gd name="connsiteX1-1053" fmla="*/ 776288 w 1629187"/>
                <a:gd name="connsiteY1-1054" fmla="*/ 0 h 1893094"/>
                <a:gd name="connsiteX2-1055" fmla="*/ 1562100 w 1629187"/>
                <a:gd name="connsiteY2-1056" fmla="*/ 1304925 h 1893094"/>
                <a:gd name="connsiteX3-1057" fmla="*/ 1445419 w 1629187"/>
                <a:gd name="connsiteY3-1058" fmla="*/ 1466850 h 1893094"/>
                <a:gd name="connsiteX4-1059" fmla="*/ 1516856 w 1629187"/>
                <a:gd name="connsiteY4-1060" fmla="*/ 1557338 h 1893094"/>
                <a:gd name="connsiteX5-1061" fmla="*/ 1607344 w 1629187"/>
                <a:gd name="connsiteY5-1062" fmla="*/ 1726406 h 1893094"/>
                <a:gd name="connsiteX6-1063" fmla="*/ 1426369 w 1629187"/>
                <a:gd name="connsiteY6-1064" fmla="*/ 1678781 h 1893094"/>
                <a:gd name="connsiteX7-1065" fmla="*/ 1312069 w 1629187"/>
                <a:gd name="connsiteY7-1066" fmla="*/ 1640681 h 1893094"/>
                <a:gd name="connsiteX8-1067" fmla="*/ 1126331 w 1629187"/>
                <a:gd name="connsiteY8-1068" fmla="*/ 1893094 h 1893094"/>
                <a:gd name="connsiteX9-1069" fmla="*/ 909638 w 1629187"/>
                <a:gd name="connsiteY9-1070" fmla="*/ 1893094 h 1893094"/>
                <a:gd name="connsiteX10-1071" fmla="*/ 869156 w 1629187"/>
                <a:gd name="connsiteY10-1072" fmla="*/ 1826419 h 1893094"/>
                <a:gd name="connsiteX11-1073" fmla="*/ 769144 w 1629187"/>
                <a:gd name="connsiteY11-1074" fmla="*/ 1607344 h 1893094"/>
                <a:gd name="connsiteX12-1075" fmla="*/ 671513 w 1629187"/>
                <a:gd name="connsiteY12-1076" fmla="*/ 1797844 h 1893094"/>
                <a:gd name="connsiteX13-1077" fmla="*/ 661988 w 1629187"/>
                <a:gd name="connsiteY13-1078" fmla="*/ 1885950 h 1893094"/>
                <a:gd name="connsiteX14-1079" fmla="*/ 433388 w 1629187"/>
                <a:gd name="connsiteY14-1080" fmla="*/ 1885950 h 1893094"/>
                <a:gd name="connsiteX15-1081" fmla="*/ 261938 w 1629187"/>
                <a:gd name="connsiteY15-1082" fmla="*/ 1664494 h 1893094"/>
                <a:gd name="connsiteX16-1083" fmla="*/ 326231 w 1629187"/>
                <a:gd name="connsiteY16-1084" fmla="*/ 1581150 h 1893094"/>
                <a:gd name="connsiteX17-1085" fmla="*/ 414338 w 1629187"/>
                <a:gd name="connsiteY17-1086" fmla="*/ 1366837 h 1893094"/>
                <a:gd name="connsiteX18-1087" fmla="*/ 188119 w 1629187"/>
                <a:gd name="connsiteY18-1088" fmla="*/ 1404937 h 1893094"/>
                <a:gd name="connsiteX19-1089" fmla="*/ 116681 w 1629187"/>
                <a:gd name="connsiteY19-1090" fmla="*/ 1447800 h 1893094"/>
                <a:gd name="connsiteX20-1091" fmla="*/ 0 w 1629187"/>
                <a:gd name="connsiteY20-1092" fmla="*/ 1300162 h 1893094"/>
                <a:gd name="connsiteX0-1093" fmla="*/ 0 w 1629187"/>
                <a:gd name="connsiteY0-1094" fmla="*/ 1300162 h 1893094"/>
                <a:gd name="connsiteX1-1095" fmla="*/ 776288 w 1629187"/>
                <a:gd name="connsiteY1-1096" fmla="*/ 0 h 1893094"/>
                <a:gd name="connsiteX2-1097" fmla="*/ 1562100 w 1629187"/>
                <a:gd name="connsiteY2-1098" fmla="*/ 1304925 h 1893094"/>
                <a:gd name="connsiteX3-1099" fmla="*/ 1445419 w 1629187"/>
                <a:gd name="connsiteY3-1100" fmla="*/ 1466850 h 1893094"/>
                <a:gd name="connsiteX4-1101" fmla="*/ 1516856 w 1629187"/>
                <a:gd name="connsiteY4-1102" fmla="*/ 1557338 h 1893094"/>
                <a:gd name="connsiteX5-1103" fmla="*/ 1607344 w 1629187"/>
                <a:gd name="connsiteY5-1104" fmla="*/ 1726406 h 1893094"/>
                <a:gd name="connsiteX6-1105" fmla="*/ 1426369 w 1629187"/>
                <a:gd name="connsiteY6-1106" fmla="*/ 1678781 h 1893094"/>
                <a:gd name="connsiteX7-1107" fmla="*/ 1312069 w 1629187"/>
                <a:gd name="connsiteY7-1108" fmla="*/ 1640681 h 1893094"/>
                <a:gd name="connsiteX8-1109" fmla="*/ 1126331 w 1629187"/>
                <a:gd name="connsiteY8-1110" fmla="*/ 1893094 h 1893094"/>
                <a:gd name="connsiteX9-1111" fmla="*/ 909638 w 1629187"/>
                <a:gd name="connsiteY9-1112" fmla="*/ 1893094 h 1893094"/>
                <a:gd name="connsiteX10-1113" fmla="*/ 869156 w 1629187"/>
                <a:gd name="connsiteY10-1114" fmla="*/ 1826419 h 1893094"/>
                <a:gd name="connsiteX11-1115" fmla="*/ 769144 w 1629187"/>
                <a:gd name="connsiteY11-1116" fmla="*/ 1607344 h 1893094"/>
                <a:gd name="connsiteX12-1117" fmla="*/ 671513 w 1629187"/>
                <a:gd name="connsiteY12-1118" fmla="*/ 1797844 h 1893094"/>
                <a:gd name="connsiteX13-1119" fmla="*/ 661988 w 1629187"/>
                <a:gd name="connsiteY13-1120" fmla="*/ 1885950 h 1893094"/>
                <a:gd name="connsiteX14-1121" fmla="*/ 433388 w 1629187"/>
                <a:gd name="connsiteY14-1122" fmla="*/ 1885950 h 1893094"/>
                <a:gd name="connsiteX15-1123" fmla="*/ 261938 w 1629187"/>
                <a:gd name="connsiteY15-1124" fmla="*/ 1664494 h 1893094"/>
                <a:gd name="connsiteX16-1125" fmla="*/ 326231 w 1629187"/>
                <a:gd name="connsiteY16-1126" fmla="*/ 1581150 h 1893094"/>
                <a:gd name="connsiteX17-1127" fmla="*/ 414338 w 1629187"/>
                <a:gd name="connsiteY17-1128" fmla="*/ 1366837 h 1893094"/>
                <a:gd name="connsiteX18-1129" fmla="*/ 188119 w 1629187"/>
                <a:gd name="connsiteY18-1130" fmla="*/ 1404937 h 1893094"/>
                <a:gd name="connsiteX19-1131" fmla="*/ 116681 w 1629187"/>
                <a:gd name="connsiteY19-1132" fmla="*/ 1447800 h 1893094"/>
                <a:gd name="connsiteX20-1133" fmla="*/ 0 w 1629187"/>
                <a:gd name="connsiteY20-1134" fmla="*/ 1300162 h 1893094"/>
                <a:gd name="connsiteX0-1135" fmla="*/ 0 w 1629187"/>
                <a:gd name="connsiteY0-1136" fmla="*/ 1300162 h 1893094"/>
                <a:gd name="connsiteX1-1137" fmla="*/ 776288 w 1629187"/>
                <a:gd name="connsiteY1-1138" fmla="*/ 0 h 1893094"/>
                <a:gd name="connsiteX2-1139" fmla="*/ 1562100 w 1629187"/>
                <a:gd name="connsiteY2-1140" fmla="*/ 1304925 h 1893094"/>
                <a:gd name="connsiteX3-1141" fmla="*/ 1445419 w 1629187"/>
                <a:gd name="connsiteY3-1142" fmla="*/ 1466850 h 1893094"/>
                <a:gd name="connsiteX4-1143" fmla="*/ 1516856 w 1629187"/>
                <a:gd name="connsiteY4-1144" fmla="*/ 1557338 h 1893094"/>
                <a:gd name="connsiteX5-1145" fmla="*/ 1607344 w 1629187"/>
                <a:gd name="connsiteY5-1146" fmla="*/ 1726406 h 1893094"/>
                <a:gd name="connsiteX6-1147" fmla="*/ 1426369 w 1629187"/>
                <a:gd name="connsiteY6-1148" fmla="*/ 1678781 h 1893094"/>
                <a:gd name="connsiteX7-1149" fmla="*/ 1312069 w 1629187"/>
                <a:gd name="connsiteY7-1150" fmla="*/ 1640681 h 1893094"/>
                <a:gd name="connsiteX8-1151" fmla="*/ 1126331 w 1629187"/>
                <a:gd name="connsiteY8-1152" fmla="*/ 1893094 h 1893094"/>
                <a:gd name="connsiteX9-1153" fmla="*/ 909638 w 1629187"/>
                <a:gd name="connsiteY9-1154" fmla="*/ 1893094 h 1893094"/>
                <a:gd name="connsiteX10-1155" fmla="*/ 869156 w 1629187"/>
                <a:gd name="connsiteY10-1156" fmla="*/ 1826419 h 1893094"/>
                <a:gd name="connsiteX11-1157" fmla="*/ 769144 w 1629187"/>
                <a:gd name="connsiteY11-1158" fmla="*/ 1607344 h 1893094"/>
                <a:gd name="connsiteX12-1159" fmla="*/ 671513 w 1629187"/>
                <a:gd name="connsiteY12-1160" fmla="*/ 1797844 h 1893094"/>
                <a:gd name="connsiteX13-1161" fmla="*/ 661988 w 1629187"/>
                <a:gd name="connsiteY13-1162" fmla="*/ 1885950 h 1893094"/>
                <a:gd name="connsiteX14-1163" fmla="*/ 433388 w 1629187"/>
                <a:gd name="connsiteY14-1164" fmla="*/ 1885950 h 1893094"/>
                <a:gd name="connsiteX15-1165" fmla="*/ 261938 w 1629187"/>
                <a:gd name="connsiteY15-1166" fmla="*/ 1664494 h 1893094"/>
                <a:gd name="connsiteX16-1167" fmla="*/ 326231 w 1629187"/>
                <a:gd name="connsiteY16-1168" fmla="*/ 1581150 h 1893094"/>
                <a:gd name="connsiteX17-1169" fmla="*/ 414338 w 1629187"/>
                <a:gd name="connsiteY17-1170" fmla="*/ 1366837 h 1893094"/>
                <a:gd name="connsiteX18-1171" fmla="*/ 188119 w 1629187"/>
                <a:gd name="connsiteY18-1172" fmla="*/ 1404937 h 1893094"/>
                <a:gd name="connsiteX19-1173" fmla="*/ 116681 w 1629187"/>
                <a:gd name="connsiteY19-1174" fmla="*/ 1447800 h 1893094"/>
                <a:gd name="connsiteX20-1175" fmla="*/ 0 w 1629187"/>
                <a:gd name="connsiteY20-1176" fmla="*/ 1300162 h 1893094"/>
                <a:gd name="connsiteX0-1177" fmla="*/ 0 w 1629187"/>
                <a:gd name="connsiteY0-1178" fmla="*/ 1300162 h 1893094"/>
                <a:gd name="connsiteX1-1179" fmla="*/ 776288 w 1629187"/>
                <a:gd name="connsiteY1-1180" fmla="*/ 0 h 1893094"/>
                <a:gd name="connsiteX2-1181" fmla="*/ 1562100 w 1629187"/>
                <a:gd name="connsiteY2-1182" fmla="*/ 1304925 h 1893094"/>
                <a:gd name="connsiteX3-1183" fmla="*/ 1445419 w 1629187"/>
                <a:gd name="connsiteY3-1184" fmla="*/ 1466850 h 1893094"/>
                <a:gd name="connsiteX4-1185" fmla="*/ 1516856 w 1629187"/>
                <a:gd name="connsiteY4-1186" fmla="*/ 1557338 h 1893094"/>
                <a:gd name="connsiteX5-1187" fmla="*/ 1607344 w 1629187"/>
                <a:gd name="connsiteY5-1188" fmla="*/ 1726406 h 1893094"/>
                <a:gd name="connsiteX6-1189" fmla="*/ 1426369 w 1629187"/>
                <a:gd name="connsiteY6-1190" fmla="*/ 1678781 h 1893094"/>
                <a:gd name="connsiteX7-1191" fmla="*/ 1312069 w 1629187"/>
                <a:gd name="connsiteY7-1192" fmla="*/ 1640681 h 1893094"/>
                <a:gd name="connsiteX8-1193" fmla="*/ 1126331 w 1629187"/>
                <a:gd name="connsiteY8-1194" fmla="*/ 1893094 h 1893094"/>
                <a:gd name="connsiteX9-1195" fmla="*/ 909638 w 1629187"/>
                <a:gd name="connsiteY9-1196" fmla="*/ 1893094 h 1893094"/>
                <a:gd name="connsiteX10-1197" fmla="*/ 869156 w 1629187"/>
                <a:gd name="connsiteY10-1198" fmla="*/ 1826419 h 1893094"/>
                <a:gd name="connsiteX11-1199" fmla="*/ 769144 w 1629187"/>
                <a:gd name="connsiteY11-1200" fmla="*/ 1607344 h 1893094"/>
                <a:gd name="connsiteX12-1201" fmla="*/ 671513 w 1629187"/>
                <a:gd name="connsiteY12-1202" fmla="*/ 1797844 h 1893094"/>
                <a:gd name="connsiteX13-1203" fmla="*/ 661988 w 1629187"/>
                <a:gd name="connsiteY13-1204" fmla="*/ 1885950 h 1893094"/>
                <a:gd name="connsiteX14-1205" fmla="*/ 433388 w 1629187"/>
                <a:gd name="connsiteY14-1206" fmla="*/ 1885950 h 1893094"/>
                <a:gd name="connsiteX15-1207" fmla="*/ 261938 w 1629187"/>
                <a:gd name="connsiteY15-1208" fmla="*/ 1664494 h 1893094"/>
                <a:gd name="connsiteX16-1209" fmla="*/ 326231 w 1629187"/>
                <a:gd name="connsiteY16-1210" fmla="*/ 1581150 h 1893094"/>
                <a:gd name="connsiteX17-1211" fmla="*/ 414338 w 1629187"/>
                <a:gd name="connsiteY17-1212" fmla="*/ 1366837 h 1893094"/>
                <a:gd name="connsiteX18-1213" fmla="*/ 188119 w 1629187"/>
                <a:gd name="connsiteY18-1214" fmla="*/ 1404937 h 1893094"/>
                <a:gd name="connsiteX19-1215" fmla="*/ 116681 w 1629187"/>
                <a:gd name="connsiteY19-1216" fmla="*/ 1447800 h 1893094"/>
                <a:gd name="connsiteX20-1217" fmla="*/ 0 w 1629187"/>
                <a:gd name="connsiteY20-1218" fmla="*/ 1300162 h 1893094"/>
                <a:gd name="connsiteX0-1219" fmla="*/ 0 w 1629187"/>
                <a:gd name="connsiteY0-1220" fmla="*/ 1300162 h 1893094"/>
                <a:gd name="connsiteX1-1221" fmla="*/ 776288 w 1629187"/>
                <a:gd name="connsiteY1-1222" fmla="*/ 0 h 1893094"/>
                <a:gd name="connsiteX2-1223" fmla="*/ 1562100 w 1629187"/>
                <a:gd name="connsiteY2-1224" fmla="*/ 1304925 h 1893094"/>
                <a:gd name="connsiteX3-1225" fmla="*/ 1445419 w 1629187"/>
                <a:gd name="connsiteY3-1226" fmla="*/ 1466850 h 1893094"/>
                <a:gd name="connsiteX4-1227" fmla="*/ 1516856 w 1629187"/>
                <a:gd name="connsiteY4-1228" fmla="*/ 1557338 h 1893094"/>
                <a:gd name="connsiteX5-1229" fmla="*/ 1607344 w 1629187"/>
                <a:gd name="connsiteY5-1230" fmla="*/ 1726406 h 1893094"/>
                <a:gd name="connsiteX6-1231" fmla="*/ 1426369 w 1629187"/>
                <a:gd name="connsiteY6-1232" fmla="*/ 1678781 h 1893094"/>
                <a:gd name="connsiteX7-1233" fmla="*/ 1312069 w 1629187"/>
                <a:gd name="connsiteY7-1234" fmla="*/ 1640681 h 1893094"/>
                <a:gd name="connsiteX8-1235" fmla="*/ 1126331 w 1629187"/>
                <a:gd name="connsiteY8-1236" fmla="*/ 1893094 h 1893094"/>
                <a:gd name="connsiteX9-1237" fmla="*/ 909638 w 1629187"/>
                <a:gd name="connsiteY9-1238" fmla="*/ 1893094 h 1893094"/>
                <a:gd name="connsiteX10-1239" fmla="*/ 869156 w 1629187"/>
                <a:gd name="connsiteY10-1240" fmla="*/ 1826419 h 1893094"/>
                <a:gd name="connsiteX11-1241" fmla="*/ 769144 w 1629187"/>
                <a:gd name="connsiteY11-1242" fmla="*/ 1607344 h 1893094"/>
                <a:gd name="connsiteX12-1243" fmla="*/ 671513 w 1629187"/>
                <a:gd name="connsiteY12-1244" fmla="*/ 1797844 h 1893094"/>
                <a:gd name="connsiteX13-1245" fmla="*/ 661988 w 1629187"/>
                <a:gd name="connsiteY13-1246" fmla="*/ 1885950 h 1893094"/>
                <a:gd name="connsiteX14-1247" fmla="*/ 433388 w 1629187"/>
                <a:gd name="connsiteY14-1248" fmla="*/ 1885950 h 1893094"/>
                <a:gd name="connsiteX15-1249" fmla="*/ 261938 w 1629187"/>
                <a:gd name="connsiteY15-1250" fmla="*/ 1664494 h 1893094"/>
                <a:gd name="connsiteX16-1251" fmla="*/ 326231 w 1629187"/>
                <a:gd name="connsiteY16-1252" fmla="*/ 1581150 h 1893094"/>
                <a:gd name="connsiteX17-1253" fmla="*/ 414338 w 1629187"/>
                <a:gd name="connsiteY17-1254" fmla="*/ 1366837 h 1893094"/>
                <a:gd name="connsiteX18-1255" fmla="*/ 188119 w 1629187"/>
                <a:gd name="connsiteY18-1256" fmla="*/ 1404937 h 1893094"/>
                <a:gd name="connsiteX19-1257" fmla="*/ 116681 w 1629187"/>
                <a:gd name="connsiteY19-1258" fmla="*/ 1447800 h 1893094"/>
                <a:gd name="connsiteX20-1259" fmla="*/ 0 w 1629187"/>
                <a:gd name="connsiteY20-1260" fmla="*/ 1300162 h 1893094"/>
                <a:gd name="connsiteX0-1261" fmla="*/ 0 w 1629187"/>
                <a:gd name="connsiteY0-1262" fmla="*/ 1300162 h 1893094"/>
                <a:gd name="connsiteX1-1263" fmla="*/ 776288 w 1629187"/>
                <a:gd name="connsiteY1-1264" fmla="*/ 0 h 1893094"/>
                <a:gd name="connsiteX2-1265" fmla="*/ 1562100 w 1629187"/>
                <a:gd name="connsiteY2-1266" fmla="*/ 1304925 h 1893094"/>
                <a:gd name="connsiteX3-1267" fmla="*/ 1445419 w 1629187"/>
                <a:gd name="connsiteY3-1268" fmla="*/ 1466850 h 1893094"/>
                <a:gd name="connsiteX4-1269" fmla="*/ 1516856 w 1629187"/>
                <a:gd name="connsiteY4-1270" fmla="*/ 1557338 h 1893094"/>
                <a:gd name="connsiteX5-1271" fmla="*/ 1607344 w 1629187"/>
                <a:gd name="connsiteY5-1272" fmla="*/ 1726406 h 1893094"/>
                <a:gd name="connsiteX6-1273" fmla="*/ 1426369 w 1629187"/>
                <a:gd name="connsiteY6-1274" fmla="*/ 1678781 h 1893094"/>
                <a:gd name="connsiteX7-1275" fmla="*/ 1312069 w 1629187"/>
                <a:gd name="connsiteY7-1276" fmla="*/ 1640681 h 1893094"/>
                <a:gd name="connsiteX8-1277" fmla="*/ 1126331 w 1629187"/>
                <a:gd name="connsiteY8-1278" fmla="*/ 1893094 h 1893094"/>
                <a:gd name="connsiteX9-1279" fmla="*/ 909638 w 1629187"/>
                <a:gd name="connsiteY9-1280" fmla="*/ 1893094 h 1893094"/>
                <a:gd name="connsiteX10-1281" fmla="*/ 869156 w 1629187"/>
                <a:gd name="connsiteY10-1282" fmla="*/ 1826419 h 1893094"/>
                <a:gd name="connsiteX11-1283" fmla="*/ 769144 w 1629187"/>
                <a:gd name="connsiteY11-1284" fmla="*/ 1607344 h 1893094"/>
                <a:gd name="connsiteX12-1285" fmla="*/ 671513 w 1629187"/>
                <a:gd name="connsiteY12-1286" fmla="*/ 1797844 h 1893094"/>
                <a:gd name="connsiteX13-1287" fmla="*/ 661988 w 1629187"/>
                <a:gd name="connsiteY13-1288" fmla="*/ 1885950 h 1893094"/>
                <a:gd name="connsiteX14-1289" fmla="*/ 433388 w 1629187"/>
                <a:gd name="connsiteY14-1290" fmla="*/ 1885950 h 1893094"/>
                <a:gd name="connsiteX15-1291" fmla="*/ 261938 w 1629187"/>
                <a:gd name="connsiteY15-1292" fmla="*/ 1664494 h 1893094"/>
                <a:gd name="connsiteX16-1293" fmla="*/ 326231 w 1629187"/>
                <a:gd name="connsiteY16-1294" fmla="*/ 1581150 h 1893094"/>
                <a:gd name="connsiteX17-1295" fmla="*/ 414338 w 1629187"/>
                <a:gd name="connsiteY17-1296" fmla="*/ 1366837 h 1893094"/>
                <a:gd name="connsiteX18-1297" fmla="*/ 188119 w 1629187"/>
                <a:gd name="connsiteY18-1298" fmla="*/ 1404937 h 1893094"/>
                <a:gd name="connsiteX19-1299" fmla="*/ 116681 w 1629187"/>
                <a:gd name="connsiteY19-1300" fmla="*/ 1447800 h 1893094"/>
                <a:gd name="connsiteX20-1301" fmla="*/ 0 w 1629187"/>
                <a:gd name="connsiteY20-1302" fmla="*/ 1300162 h 1893094"/>
                <a:gd name="connsiteX0-1303" fmla="*/ 0 w 1629187"/>
                <a:gd name="connsiteY0-1304" fmla="*/ 1300162 h 1893094"/>
                <a:gd name="connsiteX1-1305" fmla="*/ 776288 w 1629187"/>
                <a:gd name="connsiteY1-1306" fmla="*/ 0 h 1893094"/>
                <a:gd name="connsiteX2-1307" fmla="*/ 1562100 w 1629187"/>
                <a:gd name="connsiteY2-1308" fmla="*/ 1304925 h 1893094"/>
                <a:gd name="connsiteX3-1309" fmla="*/ 1445419 w 1629187"/>
                <a:gd name="connsiteY3-1310" fmla="*/ 1466850 h 1893094"/>
                <a:gd name="connsiteX4-1311" fmla="*/ 1516856 w 1629187"/>
                <a:gd name="connsiteY4-1312" fmla="*/ 1557338 h 1893094"/>
                <a:gd name="connsiteX5-1313" fmla="*/ 1607344 w 1629187"/>
                <a:gd name="connsiteY5-1314" fmla="*/ 1726406 h 1893094"/>
                <a:gd name="connsiteX6-1315" fmla="*/ 1426369 w 1629187"/>
                <a:gd name="connsiteY6-1316" fmla="*/ 1678781 h 1893094"/>
                <a:gd name="connsiteX7-1317" fmla="*/ 1312069 w 1629187"/>
                <a:gd name="connsiteY7-1318" fmla="*/ 1640681 h 1893094"/>
                <a:gd name="connsiteX8-1319" fmla="*/ 1126331 w 1629187"/>
                <a:gd name="connsiteY8-1320" fmla="*/ 1893094 h 1893094"/>
                <a:gd name="connsiteX9-1321" fmla="*/ 909638 w 1629187"/>
                <a:gd name="connsiteY9-1322" fmla="*/ 1893094 h 1893094"/>
                <a:gd name="connsiteX10-1323" fmla="*/ 869156 w 1629187"/>
                <a:gd name="connsiteY10-1324" fmla="*/ 1826419 h 1893094"/>
                <a:gd name="connsiteX11-1325" fmla="*/ 769144 w 1629187"/>
                <a:gd name="connsiteY11-1326" fmla="*/ 1607344 h 1893094"/>
                <a:gd name="connsiteX12-1327" fmla="*/ 671513 w 1629187"/>
                <a:gd name="connsiteY12-1328" fmla="*/ 1797844 h 1893094"/>
                <a:gd name="connsiteX13-1329" fmla="*/ 661988 w 1629187"/>
                <a:gd name="connsiteY13-1330" fmla="*/ 1885950 h 1893094"/>
                <a:gd name="connsiteX14-1331" fmla="*/ 433388 w 1629187"/>
                <a:gd name="connsiteY14-1332" fmla="*/ 1885950 h 1893094"/>
                <a:gd name="connsiteX15-1333" fmla="*/ 261938 w 1629187"/>
                <a:gd name="connsiteY15-1334" fmla="*/ 1664494 h 1893094"/>
                <a:gd name="connsiteX16-1335" fmla="*/ 326231 w 1629187"/>
                <a:gd name="connsiteY16-1336" fmla="*/ 1581150 h 1893094"/>
                <a:gd name="connsiteX17-1337" fmla="*/ 414338 w 1629187"/>
                <a:gd name="connsiteY17-1338" fmla="*/ 1366837 h 1893094"/>
                <a:gd name="connsiteX18-1339" fmla="*/ 188119 w 1629187"/>
                <a:gd name="connsiteY18-1340" fmla="*/ 1404937 h 1893094"/>
                <a:gd name="connsiteX19-1341" fmla="*/ 116681 w 1629187"/>
                <a:gd name="connsiteY19-1342" fmla="*/ 1447800 h 1893094"/>
                <a:gd name="connsiteX20-1343" fmla="*/ 0 w 1629187"/>
                <a:gd name="connsiteY20-1344" fmla="*/ 1300162 h 1893094"/>
                <a:gd name="connsiteX0-1345" fmla="*/ 0 w 1629187"/>
                <a:gd name="connsiteY0-1346" fmla="*/ 1300162 h 1893094"/>
                <a:gd name="connsiteX1-1347" fmla="*/ 776288 w 1629187"/>
                <a:gd name="connsiteY1-1348" fmla="*/ 0 h 1893094"/>
                <a:gd name="connsiteX2-1349" fmla="*/ 1562100 w 1629187"/>
                <a:gd name="connsiteY2-1350" fmla="*/ 1304925 h 1893094"/>
                <a:gd name="connsiteX3-1351" fmla="*/ 1445419 w 1629187"/>
                <a:gd name="connsiteY3-1352" fmla="*/ 1466850 h 1893094"/>
                <a:gd name="connsiteX4-1353" fmla="*/ 1516856 w 1629187"/>
                <a:gd name="connsiteY4-1354" fmla="*/ 1557338 h 1893094"/>
                <a:gd name="connsiteX5-1355" fmla="*/ 1607344 w 1629187"/>
                <a:gd name="connsiteY5-1356" fmla="*/ 1726406 h 1893094"/>
                <a:gd name="connsiteX6-1357" fmla="*/ 1426369 w 1629187"/>
                <a:gd name="connsiteY6-1358" fmla="*/ 1678781 h 1893094"/>
                <a:gd name="connsiteX7-1359" fmla="*/ 1312069 w 1629187"/>
                <a:gd name="connsiteY7-1360" fmla="*/ 1640681 h 1893094"/>
                <a:gd name="connsiteX8-1361" fmla="*/ 1126331 w 1629187"/>
                <a:gd name="connsiteY8-1362" fmla="*/ 1893094 h 1893094"/>
                <a:gd name="connsiteX9-1363" fmla="*/ 909638 w 1629187"/>
                <a:gd name="connsiteY9-1364" fmla="*/ 1893094 h 1893094"/>
                <a:gd name="connsiteX10-1365" fmla="*/ 869156 w 1629187"/>
                <a:gd name="connsiteY10-1366" fmla="*/ 1826419 h 1893094"/>
                <a:gd name="connsiteX11-1367" fmla="*/ 769144 w 1629187"/>
                <a:gd name="connsiteY11-1368" fmla="*/ 1607344 h 1893094"/>
                <a:gd name="connsiteX12-1369" fmla="*/ 671513 w 1629187"/>
                <a:gd name="connsiteY12-1370" fmla="*/ 1797844 h 1893094"/>
                <a:gd name="connsiteX13-1371" fmla="*/ 661988 w 1629187"/>
                <a:gd name="connsiteY13-1372" fmla="*/ 1885950 h 1893094"/>
                <a:gd name="connsiteX14-1373" fmla="*/ 433388 w 1629187"/>
                <a:gd name="connsiteY14-1374" fmla="*/ 1885950 h 1893094"/>
                <a:gd name="connsiteX15-1375" fmla="*/ 261938 w 1629187"/>
                <a:gd name="connsiteY15-1376" fmla="*/ 1664494 h 1893094"/>
                <a:gd name="connsiteX16-1377" fmla="*/ 326231 w 1629187"/>
                <a:gd name="connsiteY16-1378" fmla="*/ 1581150 h 1893094"/>
                <a:gd name="connsiteX17-1379" fmla="*/ 414338 w 1629187"/>
                <a:gd name="connsiteY17-1380" fmla="*/ 1366837 h 1893094"/>
                <a:gd name="connsiteX18-1381" fmla="*/ 188119 w 1629187"/>
                <a:gd name="connsiteY18-1382" fmla="*/ 1404937 h 1893094"/>
                <a:gd name="connsiteX19-1383" fmla="*/ 116681 w 1629187"/>
                <a:gd name="connsiteY19-1384" fmla="*/ 1447800 h 1893094"/>
                <a:gd name="connsiteX20-1385" fmla="*/ 0 w 1629187"/>
                <a:gd name="connsiteY20-1386" fmla="*/ 1300162 h 1893094"/>
                <a:gd name="connsiteX0-1387" fmla="*/ 0 w 1629187"/>
                <a:gd name="connsiteY0-1388" fmla="*/ 1300162 h 1893094"/>
                <a:gd name="connsiteX1-1389" fmla="*/ 776288 w 1629187"/>
                <a:gd name="connsiteY1-1390" fmla="*/ 0 h 1893094"/>
                <a:gd name="connsiteX2-1391" fmla="*/ 1562100 w 1629187"/>
                <a:gd name="connsiteY2-1392" fmla="*/ 1304925 h 1893094"/>
                <a:gd name="connsiteX3-1393" fmla="*/ 1445419 w 1629187"/>
                <a:gd name="connsiteY3-1394" fmla="*/ 1466850 h 1893094"/>
                <a:gd name="connsiteX4-1395" fmla="*/ 1516856 w 1629187"/>
                <a:gd name="connsiteY4-1396" fmla="*/ 1557338 h 1893094"/>
                <a:gd name="connsiteX5-1397" fmla="*/ 1607344 w 1629187"/>
                <a:gd name="connsiteY5-1398" fmla="*/ 1726406 h 1893094"/>
                <a:gd name="connsiteX6-1399" fmla="*/ 1426369 w 1629187"/>
                <a:gd name="connsiteY6-1400" fmla="*/ 1678781 h 1893094"/>
                <a:gd name="connsiteX7-1401" fmla="*/ 1312069 w 1629187"/>
                <a:gd name="connsiteY7-1402" fmla="*/ 1640681 h 1893094"/>
                <a:gd name="connsiteX8-1403" fmla="*/ 1126331 w 1629187"/>
                <a:gd name="connsiteY8-1404" fmla="*/ 1893094 h 1893094"/>
                <a:gd name="connsiteX9-1405" fmla="*/ 909638 w 1629187"/>
                <a:gd name="connsiteY9-1406" fmla="*/ 1893094 h 1893094"/>
                <a:gd name="connsiteX10-1407" fmla="*/ 869156 w 1629187"/>
                <a:gd name="connsiteY10-1408" fmla="*/ 1826419 h 1893094"/>
                <a:gd name="connsiteX11-1409" fmla="*/ 769144 w 1629187"/>
                <a:gd name="connsiteY11-1410" fmla="*/ 1607344 h 1893094"/>
                <a:gd name="connsiteX12-1411" fmla="*/ 671513 w 1629187"/>
                <a:gd name="connsiteY12-1412" fmla="*/ 1797844 h 1893094"/>
                <a:gd name="connsiteX13-1413" fmla="*/ 661988 w 1629187"/>
                <a:gd name="connsiteY13-1414" fmla="*/ 1885950 h 1893094"/>
                <a:gd name="connsiteX14-1415" fmla="*/ 433388 w 1629187"/>
                <a:gd name="connsiteY14-1416" fmla="*/ 1885950 h 1893094"/>
                <a:gd name="connsiteX15-1417" fmla="*/ 261938 w 1629187"/>
                <a:gd name="connsiteY15-1418" fmla="*/ 1664494 h 1893094"/>
                <a:gd name="connsiteX16-1419" fmla="*/ 326231 w 1629187"/>
                <a:gd name="connsiteY16-1420" fmla="*/ 1581150 h 1893094"/>
                <a:gd name="connsiteX17-1421" fmla="*/ 414338 w 1629187"/>
                <a:gd name="connsiteY17-1422" fmla="*/ 1366837 h 1893094"/>
                <a:gd name="connsiteX18-1423" fmla="*/ 188119 w 1629187"/>
                <a:gd name="connsiteY18-1424" fmla="*/ 1404937 h 1893094"/>
                <a:gd name="connsiteX19-1425" fmla="*/ 116681 w 1629187"/>
                <a:gd name="connsiteY19-1426" fmla="*/ 1447800 h 1893094"/>
                <a:gd name="connsiteX20-1427" fmla="*/ 0 w 1629187"/>
                <a:gd name="connsiteY20-1428" fmla="*/ 1300162 h 1893094"/>
                <a:gd name="connsiteX0-1429" fmla="*/ 0 w 1629187"/>
                <a:gd name="connsiteY0-1430" fmla="*/ 1300162 h 1893094"/>
                <a:gd name="connsiteX1-1431" fmla="*/ 776288 w 1629187"/>
                <a:gd name="connsiteY1-1432" fmla="*/ 0 h 1893094"/>
                <a:gd name="connsiteX2-1433" fmla="*/ 1562100 w 1629187"/>
                <a:gd name="connsiteY2-1434" fmla="*/ 1304925 h 1893094"/>
                <a:gd name="connsiteX3-1435" fmla="*/ 1445419 w 1629187"/>
                <a:gd name="connsiteY3-1436" fmla="*/ 1466850 h 1893094"/>
                <a:gd name="connsiteX4-1437" fmla="*/ 1516856 w 1629187"/>
                <a:gd name="connsiteY4-1438" fmla="*/ 1557338 h 1893094"/>
                <a:gd name="connsiteX5-1439" fmla="*/ 1607344 w 1629187"/>
                <a:gd name="connsiteY5-1440" fmla="*/ 1726406 h 1893094"/>
                <a:gd name="connsiteX6-1441" fmla="*/ 1426369 w 1629187"/>
                <a:gd name="connsiteY6-1442" fmla="*/ 1678781 h 1893094"/>
                <a:gd name="connsiteX7-1443" fmla="*/ 1312069 w 1629187"/>
                <a:gd name="connsiteY7-1444" fmla="*/ 1640681 h 1893094"/>
                <a:gd name="connsiteX8-1445" fmla="*/ 1126331 w 1629187"/>
                <a:gd name="connsiteY8-1446" fmla="*/ 1893094 h 1893094"/>
                <a:gd name="connsiteX9-1447" fmla="*/ 909638 w 1629187"/>
                <a:gd name="connsiteY9-1448" fmla="*/ 1893094 h 1893094"/>
                <a:gd name="connsiteX10-1449" fmla="*/ 869156 w 1629187"/>
                <a:gd name="connsiteY10-1450" fmla="*/ 1826419 h 1893094"/>
                <a:gd name="connsiteX11-1451" fmla="*/ 769144 w 1629187"/>
                <a:gd name="connsiteY11-1452" fmla="*/ 1607344 h 1893094"/>
                <a:gd name="connsiteX12-1453" fmla="*/ 671513 w 1629187"/>
                <a:gd name="connsiteY12-1454" fmla="*/ 1797844 h 1893094"/>
                <a:gd name="connsiteX13-1455" fmla="*/ 661988 w 1629187"/>
                <a:gd name="connsiteY13-1456" fmla="*/ 1885950 h 1893094"/>
                <a:gd name="connsiteX14-1457" fmla="*/ 433388 w 1629187"/>
                <a:gd name="connsiteY14-1458" fmla="*/ 1885950 h 1893094"/>
                <a:gd name="connsiteX15-1459" fmla="*/ 261938 w 1629187"/>
                <a:gd name="connsiteY15-1460" fmla="*/ 1664494 h 1893094"/>
                <a:gd name="connsiteX16-1461" fmla="*/ 326231 w 1629187"/>
                <a:gd name="connsiteY16-1462" fmla="*/ 1581150 h 1893094"/>
                <a:gd name="connsiteX17-1463" fmla="*/ 414338 w 1629187"/>
                <a:gd name="connsiteY17-1464" fmla="*/ 1366837 h 1893094"/>
                <a:gd name="connsiteX18-1465" fmla="*/ 188119 w 1629187"/>
                <a:gd name="connsiteY18-1466" fmla="*/ 1404937 h 1893094"/>
                <a:gd name="connsiteX19-1467" fmla="*/ 116681 w 1629187"/>
                <a:gd name="connsiteY19-1468" fmla="*/ 1447800 h 1893094"/>
                <a:gd name="connsiteX20-1469" fmla="*/ 0 w 1629187"/>
                <a:gd name="connsiteY20-1470" fmla="*/ 1300162 h 1893094"/>
                <a:gd name="connsiteX0-1471" fmla="*/ 0 w 1629187"/>
                <a:gd name="connsiteY0-1472" fmla="*/ 1300162 h 1893094"/>
                <a:gd name="connsiteX1-1473" fmla="*/ 776288 w 1629187"/>
                <a:gd name="connsiteY1-1474" fmla="*/ 0 h 1893094"/>
                <a:gd name="connsiteX2-1475" fmla="*/ 1562100 w 1629187"/>
                <a:gd name="connsiteY2-1476" fmla="*/ 1304925 h 1893094"/>
                <a:gd name="connsiteX3-1477" fmla="*/ 1445419 w 1629187"/>
                <a:gd name="connsiteY3-1478" fmla="*/ 1466850 h 1893094"/>
                <a:gd name="connsiteX4-1479" fmla="*/ 1516856 w 1629187"/>
                <a:gd name="connsiteY4-1480" fmla="*/ 1557338 h 1893094"/>
                <a:gd name="connsiteX5-1481" fmla="*/ 1607344 w 1629187"/>
                <a:gd name="connsiteY5-1482" fmla="*/ 1726406 h 1893094"/>
                <a:gd name="connsiteX6-1483" fmla="*/ 1426369 w 1629187"/>
                <a:gd name="connsiteY6-1484" fmla="*/ 1678781 h 1893094"/>
                <a:gd name="connsiteX7-1485" fmla="*/ 1312069 w 1629187"/>
                <a:gd name="connsiteY7-1486" fmla="*/ 1640681 h 1893094"/>
                <a:gd name="connsiteX8-1487" fmla="*/ 1126331 w 1629187"/>
                <a:gd name="connsiteY8-1488" fmla="*/ 1893094 h 1893094"/>
                <a:gd name="connsiteX9-1489" fmla="*/ 909638 w 1629187"/>
                <a:gd name="connsiteY9-1490" fmla="*/ 1893094 h 1893094"/>
                <a:gd name="connsiteX10-1491" fmla="*/ 869156 w 1629187"/>
                <a:gd name="connsiteY10-1492" fmla="*/ 1826419 h 1893094"/>
                <a:gd name="connsiteX11-1493" fmla="*/ 769144 w 1629187"/>
                <a:gd name="connsiteY11-1494" fmla="*/ 1607344 h 1893094"/>
                <a:gd name="connsiteX12-1495" fmla="*/ 671513 w 1629187"/>
                <a:gd name="connsiteY12-1496" fmla="*/ 1797844 h 1893094"/>
                <a:gd name="connsiteX13-1497" fmla="*/ 661988 w 1629187"/>
                <a:gd name="connsiteY13-1498" fmla="*/ 1885950 h 1893094"/>
                <a:gd name="connsiteX14-1499" fmla="*/ 433388 w 1629187"/>
                <a:gd name="connsiteY14-1500" fmla="*/ 1885950 h 1893094"/>
                <a:gd name="connsiteX15-1501" fmla="*/ 261938 w 1629187"/>
                <a:gd name="connsiteY15-1502" fmla="*/ 1664494 h 1893094"/>
                <a:gd name="connsiteX16-1503" fmla="*/ 326231 w 1629187"/>
                <a:gd name="connsiteY16-1504" fmla="*/ 1581150 h 1893094"/>
                <a:gd name="connsiteX17-1505" fmla="*/ 414338 w 1629187"/>
                <a:gd name="connsiteY17-1506" fmla="*/ 1366837 h 1893094"/>
                <a:gd name="connsiteX18-1507" fmla="*/ 188119 w 1629187"/>
                <a:gd name="connsiteY18-1508" fmla="*/ 1404937 h 1893094"/>
                <a:gd name="connsiteX19-1509" fmla="*/ 116681 w 1629187"/>
                <a:gd name="connsiteY19-1510" fmla="*/ 1447800 h 1893094"/>
                <a:gd name="connsiteX20-1511" fmla="*/ 0 w 1629187"/>
                <a:gd name="connsiteY20-1512" fmla="*/ 1300162 h 1893094"/>
                <a:gd name="connsiteX0-1513" fmla="*/ 0 w 1629187"/>
                <a:gd name="connsiteY0-1514" fmla="*/ 1300162 h 1893094"/>
                <a:gd name="connsiteX1-1515" fmla="*/ 776288 w 1629187"/>
                <a:gd name="connsiteY1-1516" fmla="*/ 0 h 1893094"/>
                <a:gd name="connsiteX2-1517" fmla="*/ 1562100 w 1629187"/>
                <a:gd name="connsiteY2-1518" fmla="*/ 1304925 h 1893094"/>
                <a:gd name="connsiteX3-1519" fmla="*/ 1445419 w 1629187"/>
                <a:gd name="connsiteY3-1520" fmla="*/ 1466850 h 1893094"/>
                <a:gd name="connsiteX4-1521" fmla="*/ 1516856 w 1629187"/>
                <a:gd name="connsiteY4-1522" fmla="*/ 1557338 h 1893094"/>
                <a:gd name="connsiteX5-1523" fmla="*/ 1607344 w 1629187"/>
                <a:gd name="connsiteY5-1524" fmla="*/ 1726406 h 1893094"/>
                <a:gd name="connsiteX6-1525" fmla="*/ 1426369 w 1629187"/>
                <a:gd name="connsiteY6-1526" fmla="*/ 1678781 h 1893094"/>
                <a:gd name="connsiteX7-1527" fmla="*/ 1312069 w 1629187"/>
                <a:gd name="connsiteY7-1528" fmla="*/ 1640681 h 1893094"/>
                <a:gd name="connsiteX8-1529" fmla="*/ 1126331 w 1629187"/>
                <a:gd name="connsiteY8-1530" fmla="*/ 1893094 h 1893094"/>
                <a:gd name="connsiteX9-1531" fmla="*/ 909638 w 1629187"/>
                <a:gd name="connsiteY9-1532" fmla="*/ 1893094 h 1893094"/>
                <a:gd name="connsiteX10-1533" fmla="*/ 869156 w 1629187"/>
                <a:gd name="connsiteY10-1534" fmla="*/ 1826419 h 1893094"/>
                <a:gd name="connsiteX11-1535" fmla="*/ 769144 w 1629187"/>
                <a:gd name="connsiteY11-1536" fmla="*/ 1607344 h 1893094"/>
                <a:gd name="connsiteX12-1537" fmla="*/ 671513 w 1629187"/>
                <a:gd name="connsiteY12-1538" fmla="*/ 1797844 h 1893094"/>
                <a:gd name="connsiteX13-1539" fmla="*/ 661988 w 1629187"/>
                <a:gd name="connsiteY13-1540" fmla="*/ 1885950 h 1893094"/>
                <a:gd name="connsiteX14-1541" fmla="*/ 433388 w 1629187"/>
                <a:gd name="connsiteY14-1542" fmla="*/ 1885950 h 1893094"/>
                <a:gd name="connsiteX15-1543" fmla="*/ 261938 w 1629187"/>
                <a:gd name="connsiteY15-1544" fmla="*/ 1664494 h 1893094"/>
                <a:gd name="connsiteX16-1545" fmla="*/ 326231 w 1629187"/>
                <a:gd name="connsiteY16-1546" fmla="*/ 1581150 h 1893094"/>
                <a:gd name="connsiteX17-1547" fmla="*/ 414338 w 1629187"/>
                <a:gd name="connsiteY17-1548" fmla="*/ 1366837 h 1893094"/>
                <a:gd name="connsiteX18-1549" fmla="*/ 192881 w 1629187"/>
                <a:gd name="connsiteY18-1550" fmla="*/ 1412080 h 1893094"/>
                <a:gd name="connsiteX19-1551" fmla="*/ 116681 w 1629187"/>
                <a:gd name="connsiteY19-1552" fmla="*/ 1447800 h 1893094"/>
                <a:gd name="connsiteX20-1553" fmla="*/ 0 w 1629187"/>
                <a:gd name="connsiteY20-1554" fmla="*/ 1300162 h 1893094"/>
                <a:gd name="connsiteX0-1555" fmla="*/ 0 w 1629187"/>
                <a:gd name="connsiteY0-1556" fmla="*/ 1300162 h 1893094"/>
                <a:gd name="connsiteX1-1557" fmla="*/ 776288 w 1629187"/>
                <a:gd name="connsiteY1-1558" fmla="*/ 0 h 1893094"/>
                <a:gd name="connsiteX2-1559" fmla="*/ 1562100 w 1629187"/>
                <a:gd name="connsiteY2-1560" fmla="*/ 1304925 h 1893094"/>
                <a:gd name="connsiteX3-1561" fmla="*/ 1445419 w 1629187"/>
                <a:gd name="connsiteY3-1562" fmla="*/ 1466850 h 1893094"/>
                <a:gd name="connsiteX4-1563" fmla="*/ 1516856 w 1629187"/>
                <a:gd name="connsiteY4-1564" fmla="*/ 1557338 h 1893094"/>
                <a:gd name="connsiteX5-1565" fmla="*/ 1607344 w 1629187"/>
                <a:gd name="connsiteY5-1566" fmla="*/ 1726406 h 1893094"/>
                <a:gd name="connsiteX6-1567" fmla="*/ 1426369 w 1629187"/>
                <a:gd name="connsiteY6-1568" fmla="*/ 1678781 h 1893094"/>
                <a:gd name="connsiteX7-1569" fmla="*/ 1312069 w 1629187"/>
                <a:gd name="connsiteY7-1570" fmla="*/ 1640681 h 1893094"/>
                <a:gd name="connsiteX8-1571" fmla="*/ 1126331 w 1629187"/>
                <a:gd name="connsiteY8-1572" fmla="*/ 1893094 h 1893094"/>
                <a:gd name="connsiteX9-1573" fmla="*/ 909638 w 1629187"/>
                <a:gd name="connsiteY9-1574" fmla="*/ 1893094 h 1893094"/>
                <a:gd name="connsiteX10-1575" fmla="*/ 869156 w 1629187"/>
                <a:gd name="connsiteY10-1576" fmla="*/ 1826419 h 1893094"/>
                <a:gd name="connsiteX11-1577" fmla="*/ 769144 w 1629187"/>
                <a:gd name="connsiteY11-1578" fmla="*/ 1607344 h 1893094"/>
                <a:gd name="connsiteX12-1579" fmla="*/ 671513 w 1629187"/>
                <a:gd name="connsiteY12-1580" fmla="*/ 1797844 h 1893094"/>
                <a:gd name="connsiteX13-1581" fmla="*/ 661988 w 1629187"/>
                <a:gd name="connsiteY13-1582" fmla="*/ 1885950 h 1893094"/>
                <a:gd name="connsiteX14-1583" fmla="*/ 433388 w 1629187"/>
                <a:gd name="connsiteY14-1584" fmla="*/ 1885950 h 1893094"/>
                <a:gd name="connsiteX15-1585" fmla="*/ 261938 w 1629187"/>
                <a:gd name="connsiteY15-1586" fmla="*/ 1664494 h 1893094"/>
                <a:gd name="connsiteX16-1587" fmla="*/ 326231 w 1629187"/>
                <a:gd name="connsiteY16-1588" fmla="*/ 1581150 h 1893094"/>
                <a:gd name="connsiteX17-1589" fmla="*/ 407194 w 1629187"/>
                <a:gd name="connsiteY17-1590" fmla="*/ 1373981 h 1893094"/>
                <a:gd name="connsiteX18-1591" fmla="*/ 192881 w 1629187"/>
                <a:gd name="connsiteY18-1592" fmla="*/ 1412080 h 1893094"/>
                <a:gd name="connsiteX19-1593" fmla="*/ 116681 w 1629187"/>
                <a:gd name="connsiteY19-1594" fmla="*/ 1447800 h 1893094"/>
                <a:gd name="connsiteX20-1595" fmla="*/ 0 w 1629187"/>
                <a:gd name="connsiteY20-1596" fmla="*/ 1300162 h 1893094"/>
                <a:gd name="connsiteX0-1597" fmla="*/ 0 w 1629187"/>
                <a:gd name="connsiteY0-1598" fmla="*/ 1300162 h 1893094"/>
                <a:gd name="connsiteX1-1599" fmla="*/ 776288 w 1629187"/>
                <a:gd name="connsiteY1-1600" fmla="*/ 0 h 1893094"/>
                <a:gd name="connsiteX2-1601" fmla="*/ 1562100 w 1629187"/>
                <a:gd name="connsiteY2-1602" fmla="*/ 1304925 h 1893094"/>
                <a:gd name="connsiteX3-1603" fmla="*/ 1445419 w 1629187"/>
                <a:gd name="connsiteY3-1604" fmla="*/ 1466850 h 1893094"/>
                <a:gd name="connsiteX4-1605" fmla="*/ 1516856 w 1629187"/>
                <a:gd name="connsiteY4-1606" fmla="*/ 1557338 h 1893094"/>
                <a:gd name="connsiteX5-1607" fmla="*/ 1607344 w 1629187"/>
                <a:gd name="connsiteY5-1608" fmla="*/ 1726406 h 1893094"/>
                <a:gd name="connsiteX6-1609" fmla="*/ 1426369 w 1629187"/>
                <a:gd name="connsiteY6-1610" fmla="*/ 1678781 h 1893094"/>
                <a:gd name="connsiteX7-1611" fmla="*/ 1312069 w 1629187"/>
                <a:gd name="connsiteY7-1612" fmla="*/ 1640681 h 1893094"/>
                <a:gd name="connsiteX8-1613" fmla="*/ 1126331 w 1629187"/>
                <a:gd name="connsiteY8-1614" fmla="*/ 1893094 h 1893094"/>
                <a:gd name="connsiteX9-1615" fmla="*/ 909638 w 1629187"/>
                <a:gd name="connsiteY9-1616" fmla="*/ 1893094 h 1893094"/>
                <a:gd name="connsiteX10-1617" fmla="*/ 869156 w 1629187"/>
                <a:gd name="connsiteY10-1618" fmla="*/ 1826419 h 1893094"/>
                <a:gd name="connsiteX11-1619" fmla="*/ 769144 w 1629187"/>
                <a:gd name="connsiteY11-1620" fmla="*/ 1607344 h 1893094"/>
                <a:gd name="connsiteX12-1621" fmla="*/ 671513 w 1629187"/>
                <a:gd name="connsiteY12-1622" fmla="*/ 1797844 h 1893094"/>
                <a:gd name="connsiteX13-1623" fmla="*/ 661988 w 1629187"/>
                <a:gd name="connsiteY13-1624" fmla="*/ 1885950 h 1893094"/>
                <a:gd name="connsiteX14-1625" fmla="*/ 433388 w 1629187"/>
                <a:gd name="connsiteY14-1626" fmla="*/ 1885950 h 1893094"/>
                <a:gd name="connsiteX15-1627" fmla="*/ 261938 w 1629187"/>
                <a:gd name="connsiteY15-1628" fmla="*/ 1664494 h 1893094"/>
                <a:gd name="connsiteX16-1629" fmla="*/ 326231 w 1629187"/>
                <a:gd name="connsiteY16-1630" fmla="*/ 1581150 h 1893094"/>
                <a:gd name="connsiteX17-1631" fmla="*/ 407194 w 1629187"/>
                <a:gd name="connsiteY17-1632" fmla="*/ 1373981 h 1893094"/>
                <a:gd name="connsiteX18-1633" fmla="*/ 192881 w 1629187"/>
                <a:gd name="connsiteY18-1634" fmla="*/ 1412080 h 1893094"/>
                <a:gd name="connsiteX19-1635" fmla="*/ 116681 w 1629187"/>
                <a:gd name="connsiteY19-1636" fmla="*/ 1447800 h 1893094"/>
                <a:gd name="connsiteX20-1637" fmla="*/ 0 w 1629187"/>
                <a:gd name="connsiteY20-1638" fmla="*/ 1300162 h 1893094"/>
                <a:gd name="connsiteX0-1639" fmla="*/ 0 w 1629187"/>
                <a:gd name="connsiteY0-1640" fmla="*/ 1300162 h 1893094"/>
                <a:gd name="connsiteX1-1641" fmla="*/ 776288 w 1629187"/>
                <a:gd name="connsiteY1-1642" fmla="*/ 0 h 1893094"/>
                <a:gd name="connsiteX2-1643" fmla="*/ 1562100 w 1629187"/>
                <a:gd name="connsiteY2-1644" fmla="*/ 1304925 h 1893094"/>
                <a:gd name="connsiteX3-1645" fmla="*/ 1445419 w 1629187"/>
                <a:gd name="connsiteY3-1646" fmla="*/ 1466850 h 1893094"/>
                <a:gd name="connsiteX4-1647" fmla="*/ 1516856 w 1629187"/>
                <a:gd name="connsiteY4-1648" fmla="*/ 1557338 h 1893094"/>
                <a:gd name="connsiteX5-1649" fmla="*/ 1607344 w 1629187"/>
                <a:gd name="connsiteY5-1650" fmla="*/ 1726406 h 1893094"/>
                <a:gd name="connsiteX6-1651" fmla="*/ 1426369 w 1629187"/>
                <a:gd name="connsiteY6-1652" fmla="*/ 1678781 h 1893094"/>
                <a:gd name="connsiteX7-1653" fmla="*/ 1312069 w 1629187"/>
                <a:gd name="connsiteY7-1654" fmla="*/ 1640681 h 1893094"/>
                <a:gd name="connsiteX8-1655" fmla="*/ 1126331 w 1629187"/>
                <a:gd name="connsiteY8-1656" fmla="*/ 1893094 h 1893094"/>
                <a:gd name="connsiteX9-1657" fmla="*/ 909638 w 1629187"/>
                <a:gd name="connsiteY9-1658" fmla="*/ 1893094 h 1893094"/>
                <a:gd name="connsiteX10-1659" fmla="*/ 869156 w 1629187"/>
                <a:gd name="connsiteY10-1660" fmla="*/ 1826419 h 1893094"/>
                <a:gd name="connsiteX11-1661" fmla="*/ 769144 w 1629187"/>
                <a:gd name="connsiteY11-1662" fmla="*/ 1607344 h 1893094"/>
                <a:gd name="connsiteX12-1663" fmla="*/ 671513 w 1629187"/>
                <a:gd name="connsiteY12-1664" fmla="*/ 1797844 h 1893094"/>
                <a:gd name="connsiteX13-1665" fmla="*/ 661988 w 1629187"/>
                <a:gd name="connsiteY13-1666" fmla="*/ 1885950 h 1893094"/>
                <a:gd name="connsiteX14-1667" fmla="*/ 433388 w 1629187"/>
                <a:gd name="connsiteY14-1668" fmla="*/ 1885950 h 1893094"/>
                <a:gd name="connsiteX15-1669" fmla="*/ 261938 w 1629187"/>
                <a:gd name="connsiteY15-1670" fmla="*/ 1664494 h 1893094"/>
                <a:gd name="connsiteX16-1671" fmla="*/ 326231 w 1629187"/>
                <a:gd name="connsiteY16-1672" fmla="*/ 1581150 h 1893094"/>
                <a:gd name="connsiteX17-1673" fmla="*/ 407194 w 1629187"/>
                <a:gd name="connsiteY17-1674" fmla="*/ 1373981 h 1893094"/>
                <a:gd name="connsiteX18-1675" fmla="*/ 192881 w 1629187"/>
                <a:gd name="connsiteY18-1676" fmla="*/ 1412080 h 1893094"/>
                <a:gd name="connsiteX19-1677" fmla="*/ 116681 w 1629187"/>
                <a:gd name="connsiteY19-1678" fmla="*/ 1447800 h 1893094"/>
                <a:gd name="connsiteX20-1679" fmla="*/ 0 w 1629187"/>
                <a:gd name="connsiteY20-1680" fmla="*/ 1300162 h 1893094"/>
                <a:gd name="connsiteX0-1681" fmla="*/ 0 w 1629187"/>
                <a:gd name="connsiteY0-1682" fmla="*/ 1300162 h 1893094"/>
                <a:gd name="connsiteX1-1683" fmla="*/ 776288 w 1629187"/>
                <a:gd name="connsiteY1-1684" fmla="*/ 0 h 1893094"/>
                <a:gd name="connsiteX2-1685" fmla="*/ 1562100 w 1629187"/>
                <a:gd name="connsiteY2-1686" fmla="*/ 1304925 h 1893094"/>
                <a:gd name="connsiteX3-1687" fmla="*/ 1445419 w 1629187"/>
                <a:gd name="connsiteY3-1688" fmla="*/ 1466850 h 1893094"/>
                <a:gd name="connsiteX4-1689" fmla="*/ 1516856 w 1629187"/>
                <a:gd name="connsiteY4-1690" fmla="*/ 1557338 h 1893094"/>
                <a:gd name="connsiteX5-1691" fmla="*/ 1607344 w 1629187"/>
                <a:gd name="connsiteY5-1692" fmla="*/ 1726406 h 1893094"/>
                <a:gd name="connsiteX6-1693" fmla="*/ 1426369 w 1629187"/>
                <a:gd name="connsiteY6-1694" fmla="*/ 1678781 h 1893094"/>
                <a:gd name="connsiteX7-1695" fmla="*/ 1312069 w 1629187"/>
                <a:gd name="connsiteY7-1696" fmla="*/ 1640681 h 1893094"/>
                <a:gd name="connsiteX8-1697" fmla="*/ 1126331 w 1629187"/>
                <a:gd name="connsiteY8-1698" fmla="*/ 1893094 h 1893094"/>
                <a:gd name="connsiteX9-1699" fmla="*/ 909638 w 1629187"/>
                <a:gd name="connsiteY9-1700" fmla="*/ 1893094 h 1893094"/>
                <a:gd name="connsiteX10-1701" fmla="*/ 869156 w 1629187"/>
                <a:gd name="connsiteY10-1702" fmla="*/ 1826419 h 1893094"/>
                <a:gd name="connsiteX11-1703" fmla="*/ 769144 w 1629187"/>
                <a:gd name="connsiteY11-1704" fmla="*/ 1607344 h 1893094"/>
                <a:gd name="connsiteX12-1705" fmla="*/ 671513 w 1629187"/>
                <a:gd name="connsiteY12-1706" fmla="*/ 1797844 h 1893094"/>
                <a:gd name="connsiteX13-1707" fmla="*/ 661988 w 1629187"/>
                <a:gd name="connsiteY13-1708" fmla="*/ 1885950 h 1893094"/>
                <a:gd name="connsiteX14-1709" fmla="*/ 433388 w 1629187"/>
                <a:gd name="connsiteY14-1710" fmla="*/ 1885950 h 1893094"/>
                <a:gd name="connsiteX15-1711" fmla="*/ 261938 w 1629187"/>
                <a:gd name="connsiteY15-1712" fmla="*/ 1664494 h 1893094"/>
                <a:gd name="connsiteX16-1713" fmla="*/ 326231 w 1629187"/>
                <a:gd name="connsiteY16-1714" fmla="*/ 1581150 h 1893094"/>
                <a:gd name="connsiteX17-1715" fmla="*/ 407194 w 1629187"/>
                <a:gd name="connsiteY17-1716" fmla="*/ 1373981 h 1893094"/>
                <a:gd name="connsiteX18-1717" fmla="*/ 192881 w 1629187"/>
                <a:gd name="connsiteY18-1718" fmla="*/ 1412080 h 1893094"/>
                <a:gd name="connsiteX19-1719" fmla="*/ 116681 w 1629187"/>
                <a:gd name="connsiteY19-1720" fmla="*/ 1447800 h 1893094"/>
                <a:gd name="connsiteX20-1721" fmla="*/ 0 w 1629187"/>
                <a:gd name="connsiteY20-1722" fmla="*/ 1300162 h 1893094"/>
                <a:gd name="connsiteX0-1723" fmla="*/ 0 w 1629187"/>
                <a:gd name="connsiteY0-1724" fmla="*/ 1300162 h 1893094"/>
                <a:gd name="connsiteX1-1725" fmla="*/ 776288 w 1629187"/>
                <a:gd name="connsiteY1-1726" fmla="*/ 0 h 1893094"/>
                <a:gd name="connsiteX2-1727" fmla="*/ 1562100 w 1629187"/>
                <a:gd name="connsiteY2-1728" fmla="*/ 1304925 h 1893094"/>
                <a:gd name="connsiteX3-1729" fmla="*/ 1445419 w 1629187"/>
                <a:gd name="connsiteY3-1730" fmla="*/ 1466850 h 1893094"/>
                <a:gd name="connsiteX4-1731" fmla="*/ 1516856 w 1629187"/>
                <a:gd name="connsiteY4-1732" fmla="*/ 1557338 h 1893094"/>
                <a:gd name="connsiteX5-1733" fmla="*/ 1607344 w 1629187"/>
                <a:gd name="connsiteY5-1734" fmla="*/ 1726406 h 1893094"/>
                <a:gd name="connsiteX6-1735" fmla="*/ 1426369 w 1629187"/>
                <a:gd name="connsiteY6-1736" fmla="*/ 1678781 h 1893094"/>
                <a:gd name="connsiteX7-1737" fmla="*/ 1312069 w 1629187"/>
                <a:gd name="connsiteY7-1738" fmla="*/ 1640681 h 1893094"/>
                <a:gd name="connsiteX8-1739" fmla="*/ 1126331 w 1629187"/>
                <a:gd name="connsiteY8-1740" fmla="*/ 1893094 h 1893094"/>
                <a:gd name="connsiteX9-1741" fmla="*/ 909638 w 1629187"/>
                <a:gd name="connsiteY9-1742" fmla="*/ 1893094 h 1893094"/>
                <a:gd name="connsiteX10-1743" fmla="*/ 869156 w 1629187"/>
                <a:gd name="connsiteY10-1744" fmla="*/ 1826419 h 1893094"/>
                <a:gd name="connsiteX11-1745" fmla="*/ 769144 w 1629187"/>
                <a:gd name="connsiteY11-1746" fmla="*/ 1607344 h 1893094"/>
                <a:gd name="connsiteX12-1747" fmla="*/ 671513 w 1629187"/>
                <a:gd name="connsiteY12-1748" fmla="*/ 1797844 h 1893094"/>
                <a:gd name="connsiteX13-1749" fmla="*/ 661988 w 1629187"/>
                <a:gd name="connsiteY13-1750" fmla="*/ 1885950 h 1893094"/>
                <a:gd name="connsiteX14-1751" fmla="*/ 433388 w 1629187"/>
                <a:gd name="connsiteY14-1752" fmla="*/ 1885950 h 1893094"/>
                <a:gd name="connsiteX15-1753" fmla="*/ 261938 w 1629187"/>
                <a:gd name="connsiteY15-1754" fmla="*/ 1664494 h 1893094"/>
                <a:gd name="connsiteX16-1755" fmla="*/ 326231 w 1629187"/>
                <a:gd name="connsiteY16-1756" fmla="*/ 1581150 h 1893094"/>
                <a:gd name="connsiteX17-1757" fmla="*/ 407194 w 1629187"/>
                <a:gd name="connsiteY17-1758" fmla="*/ 1373981 h 1893094"/>
                <a:gd name="connsiteX18-1759" fmla="*/ 192881 w 1629187"/>
                <a:gd name="connsiteY18-1760" fmla="*/ 1412080 h 1893094"/>
                <a:gd name="connsiteX19-1761" fmla="*/ 116681 w 1629187"/>
                <a:gd name="connsiteY19-1762" fmla="*/ 1447800 h 1893094"/>
                <a:gd name="connsiteX20-1763" fmla="*/ 0 w 1629187"/>
                <a:gd name="connsiteY20-1764" fmla="*/ 1300162 h 1893094"/>
                <a:gd name="connsiteX0-1765" fmla="*/ 0 w 1629187"/>
                <a:gd name="connsiteY0-1766" fmla="*/ 1300162 h 1893094"/>
                <a:gd name="connsiteX1-1767" fmla="*/ 776288 w 1629187"/>
                <a:gd name="connsiteY1-1768" fmla="*/ 0 h 1893094"/>
                <a:gd name="connsiteX2-1769" fmla="*/ 1562100 w 1629187"/>
                <a:gd name="connsiteY2-1770" fmla="*/ 1304925 h 1893094"/>
                <a:gd name="connsiteX3-1771" fmla="*/ 1445419 w 1629187"/>
                <a:gd name="connsiteY3-1772" fmla="*/ 1466850 h 1893094"/>
                <a:gd name="connsiteX4-1773" fmla="*/ 1516856 w 1629187"/>
                <a:gd name="connsiteY4-1774" fmla="*/ 1557338 h 1893094"/>
                <a:gd name="connsiteX5-1775" fmla="*/ 1607344 w 1629187"/>
                <a:gd name="connsiteY5-1776" fmla="*/ 1726406 h 1893094"/>
                <a:gd name="connsiteX6-1777" fmla="*/ 1426369 w 1629187"/>
                <a:gd name="connsiteY6-1778" fmla="*/ 1678781 h 1893094"/>
                <a:gd name="connsiteX7-1779" fmla="*/ 1312069 w 1629187"/>
                <a:gd name="connsiteY7-1780" fmla="*/ 1640681 h 1893094"/>
                <a:gd name="connsiteX8-1781" fmla="*/ 1126331 w 1629187"/>
                <a:gd name="connsiteY8-1782" fmla="*/ 1893094 h 1893094"/>
                <a:gd name="connsiteX9-1783" fmla="*/ 909638 w 1629187"/>
                <a:gd name="connsiteY9-1784" fmla="*/ 1893094 h 1893094"/>
                <a:gd name="connsiteX10-1785" fmla="*/ 869156 w 1629187"/>
                <a:gd name="connsiteY10-1786" fmla="*/ 1826419 h 1893094"/>
                <a:gd name="connsiteX11-1787" fmla="*/ 769144 w 1629187"/>
                <a:gd name="connsiteY11-1788" fmla="*/ 1607344 h 1893094"/>
                <a:gd name="connsiteX12-1789" fmla="*/ 671513 w 1629187"/>
                <a:gd name="connsiteY12-1790" fmla="*/ 1797844 h 1893094"/>
                <a:gd name="connsiteX13-1791" fmla="*/ 661988 w 1629187"/>
                <a:gd name="connsiteY13-1792" fmla="*/ 1885950 h 1893094"/>
                <a:gd name="connsiteX14-1793" fmla="*/ 433388 w 1629187"/>
                <a:gd name="connsiteY14-1794" fmla="*/ 1885950 h 1893094"/>
                <a:gd name="connsiteX15-1795" fmla="*/ 261938 w 1629187"/>
                <a:gd name="connsiteY15-1796" fmla="*/ 1664494 h 1893094"/>
                <a:gd name="connsiteX16-1797" fmla="*/ 326231 w 1629187"/>
                <a:gd name="connsiteY16-1798" fmla="*/ 1581150 h 1893094"/>
                <a:gd name="connsiteX17-1799" fmla="*/ 407194 w 1629187"/>
                <a:gd name="connsiteY17-1800" fmla="*/ 1373981 h 1893094"/>
                <a:gd name="connsiteX18-1801" fmla="*/ 192881 w 1629187"/>
                <a:gd name="connsiteY18-1802" fmla="*/ 1412080 h 1893094"/>
                <a:gd name="connsiteX19-1803" fmla="*/ 111919 w 1629187"/>
                <a:gd name="connsiteY19-1804" fmla="*/ 1454944 h 1893094"/>
                <a:gd name="connsiteX20-1805" fmla="*/ 0 w 1629187"/>
                <a:gd name="connsiteY20-1806" fmla="*/ 1300162 h 1893094"/>
                <a:gd name="connsiteX0-1807" fmla="*/ 0 w 1629187"/>
                <a:gd name="connsiteY0-1808" fmla="*/ 1300162 h 1893094"/>
                <a:gd name="connsiteX1-1809" fmla="*/ 776288 w 1629187"/>
                <a:gd name="connsiteY1-1810" fmla="*/ 0 h 1893094"/>
                <a:gd name="connsiteX2-1811" fmla="*/ 1562100 w 1629187"/>
                <a:gd name="connsiteY2-1812" fmla="*/ 1304925 h 1893094"/>
                <a:gd name="connsiteX3-1813" fmla="*/ 1445419 w 1629187"/>
                <a:gd name="connsiteY3-1814" fmla="*/ 1466850 h 1893094"/>
                <a:gd name="connsiteX4-1815" fmla="*/ 1516856 w 1629187"/>
                <a:gd name="connsiteY4-1816" fmla="*/ 1557338 h 1893094"/>
                <a:gd name="connsiteX5-1817" fmla="*/ 1607344 w 1629187"/>
                <a:gd name="connsiteY5-1818" fmla="*/ 1726406 h 1893094"/>
                <a:gd name="connsiteX6-1819" fmla="*/ 1426369 w 1629187"/>
                <a:gd name="connsiteY6-1820" fmla="*/ 1678781 h 1893094"/>
                <a:gd name="connsiteX7-1821" fmla="*/ 1312069 w 1629187"/>
                <a:gd name="connsiteY7-1822" fmla="*/ 1640681 h 1893094"/>
                <a:gd name="connsiteX8-1823" fmla="*/ 1126331 w 1629187"/>
                <a:gd name="connsiteY8-1824" fmla="*/ 1893094 h 1893094"/>
                <a:gd name="connsiteX9-1825" fmla="*/ 909638 w 1629187"/>
                <a:gd name="connsiteY9-1826" fmla="*/ 1893094 h 1893094"/>
                <a:gd name="connsiteX10-1827" fmla="*/ 869156 w 1629187"/>
                <a:gd name="connsiteY10-1828" fmla="*/ 1826419 h 1893094"/>
                <a:gd name="connsiteX11-1829" fmla="*/ 769144 w 1629187"/>
                <a:gd name="connsiteY11-1830" fmla="*/ 1607344 h 1893094"/>
                <a:gd name="connsiteX12-1831" fmla="*/ 671513 w 1629187"/>
                <a:gd name="connsiteY12-1832" fmla="*/ 1797844 h 1893094"/>
                <a:gd name="connsiteX13-1833" fmla="*/ 661988 w 1629187"/>
                <a:gd name="connsiteY13-1834" fmla="*/ 1885950 h 1893094"/>
                <a:gd name="connsiteX14-1835" fmla="*/ 433388 w 1629187"/>
                <a:gd name="connsiteY14-1836" fmla="*/ 1885950 h 1893094"/>
                <a:gd name="connsiteX15-1837" fmla="*/ 261938 w 1629187"/>
                <a:gd name="connsiteY15-1838" fmla="*/ 1664494 h 1893094"/>
                <a:gd name="connsiteX16-1839" fmla="*/ 326231 w 1629187"/>
                <a:gd name="connsiteY16-1840" fmla="*/ 1581150 h 1893094"/>
                <a:gd name="connsiteX17-1841" fmla="*/ 407194 w 1629187"/>
                <a:gd name="connsiteY17-1842" fmla="*/ 1373981 h 1893094"/>
                <a:gd name="connsiteX18-1843" fmla="*/ 192881 w 1629187"/>
                <a:gd name="connsiteY18-1844" fmla="*/ 1412080 h 1893094"/>
                <a:gd name="connsiteX19-1845" fmla="*/ 111919 w 1629187"/>
                <a:gd name="connsiteY19-1846" fmla="*/ 1454944 h 1893094"/>
                <a:gd name="connsiteX20-1847" fmla="*/ 0 w 1629187"/>
                <a:gd name="connsiteY20-1848" fmla="*/ 1300162 h 1893094"/>
                <a:gd name="connsiteX0-1849" fmla="*/ 0 w 1629187"/>
                <a:gd name="connsiteY0-1850" fmla="*/ 1300162 h 1893094"/>
                <a:gd name="connsiteX1-1851" fmla="*/ 776288 w 1629187"/>
                <a:gd name="connsiteY1-1852" fmla="*/ 0 h 1893094"/>
                <a:gd name="connsiteX2-1853" fmla="*/ 1562100 w 1629187"/>
                <a:gd name="connsiteY2-1854" fmla="*/ 1304925 h 1893094"/>
                <a:gd name="connsiteX3-1855" fmla="*/ 1445419 w 1629187"/>
                <a:gd name="connsiteY3-1856" fmla="*/ 1466850 h 1893094"/>
                <a:gd name="connsiteX4-1857" fmla="*/ 1516856 w 1629187"/>
                <a:gd name="connsiteY4-1858" fmla="*/ 1557338 h 1893094"/>
                <a:gd name="connsiteX5-1859" fmla="*/ 1607344 w 1629187"/>
                <a:gd name="connsiteY5-1860" fmla="*/ 1726406 h 1893094"/>
                <a:gd name="connsiteX6-1861" fmla="*/ 1426369 w 1629187"/>
                <a:gd name="connsiteY6-1862" fmla="*/ 1678781 h 1893094"/>
                <a:gd name="connsiteX7-1863" fmla="*/ 1312069 w 1629187"/>
                <a:gd name="connsiteY7-1864" fmla="*/ 1640681 h 1893094"/>
                <a:gd name="connsiteX8-1865" fmla="*/ 1126331 w 1629187"/>
                <a:gd name="connsiteY8-1866" fmla="*/ 1893094 h 1893094"/>
                <a:gd name="connsiteX9-1867" fmla="*/ 909638 w 1629187"/>
                <a:gd name="connsiteY9-1868" fmla="*/ 1893094 h 1893094"/>
                <a:gd name="connsiteX10-1869" fmla="*/ 869156 w 1629187"/>
                <a:gd name="connsiteY10-1870" fmla="*/ 1826419 h 1893094"/>
                <a:gd name="connsiteX11-1871" fmla="*/ 769144 w 1629187"/>
                <a:gd name="connsiteY11-1872" fmla="*/ 1607344 h 1893094"/>
                <a:gd name="connsiteX12-1873" fmla="*/ 671513 w 1629187"/>
                <a:gd name="connsiteY12-1874" fmla="*/ 1797844 h 1893094"/>
                <a:gd name="connsiteX13-1875" fmla="*/ 661988 w 1629187"/>
                <a:gd name="connsiteY13-1876" fmla="*/ 1885950 h 1893094"/>
                <a:gd name="connsiteX14-1877" fmla="*/ 433388 w 1629187"/>
                <a:gd name="connsiteY14-1878" fmla="*/ 1885950 h 1893094"/>
                <a:gd name="connsiteX15-1879" fmla="*/ 261938 w 1629187"/>
                <a:gd name="connsiteY15-1880" fmla="*/ 1664494 h 1893094"/>
                <a:gd name="connsiteX16-1881" fmla="*/ 326231 w 1629187"/>
                <a:gd name="connsiteY16-1882" fmla="*/ 1581150 h 1893094"/>
                <a:gd name="connsiteX17-1883" fmla="*/ 407194 w 1629187"/>
                <a:gd name="connsiteY17-1884" fmla="*/ 1373981 h 1893094"/>
                <a:gd name="connsiteX18-1885" fmla="*/ 192881 w 1629187"/>
                <a:gd name="connsiteY18-1886" fmla="*/ 1412080 h 1893094"/>
                <a:gd name="connsiteX19-1887" fmla="*/ 111919 w 1629187"/>
                <a:gd name="connsiteY19-1888" fmla="*/ 1454944 h 1893094"/>
                <a:gd name="connsiteX20-1889" fmla="*/ 0 w 1629187"/>
                <a:gd name="connsiteY20-1890" fmla="*/ 1300162 h 1893094"/>
                <a:gd name="connsiteX0-1891" fmla="*/ 0 w 1629187"/>
                <a:gd name="connsiteY0-1892" fmla="*/ 1300162 h 1893094"/>
                <a:gd name="connsiteX1-1893" fmla="*/ 776288 w 1629187"/>
                <a:gd name="connsiteY1-1894" fmla="*/ 0 h 1893094"/>
                <a:gd name="connsiteX2-1895" fmla="*/ 1562100 w 1629187"/>
                <a:gd name="connsiteY2-1896" fmla="*/ 1304925 h 1893094"/>
                <a:gd name="connsiteX3-1897" fmla="*/ 1445419 w 1629187"/>
                <a:gd name="connsiteY3-1898" fmla="*/ 1466850 h 1893094"/>
                <a:gd name="connsiteX4-1899" fmla="*/ 1516856 w 1629187"/>
                <a:gd name="connsiteY4-1900" fmla="*/ 1557338 h 1893094"/>
                <a:gd name="connsiteX5-1901" fmla="*/ 1607344 w 1629187"/>
                <a:gd name="connsiteY5-1902" fmla="*/ 1726406 h 1893094"/>
                <a:gd name="connsiteX6-1903" fmla="*/ 1426369 w 1629187"/>
                <a:gd name="connsiteY6-1904" fmla="*/ 1678781 h 1893094"/>
                <a:gd name="connsiteX7-1905" fmla="*/ 1312069 w 1629187"/>
                <a:gd name="connsiteY7-1906" fmla="*/ 1640681 h 1893094"/>
                <a:gd name="connsiteX8-1907" fmla="*/ 1126331 w 1629187"/>
                <a:gd name="connsiteY8-1908" fmla="*/ 1893094 h 1893094"/>
                <a:gd name="connsiteX9-1909" fmla="*/ 909638 w 1629187"/>
                <a:gd name="connsiteY9-1910" fmla="*/ 1893094 h 1893094"/>
                <a:gd name="connsiteX10-1911" fmla="*/ 869156 w 1629187"/>
                <a:gd name="connsiteY10-1912" fmla="*/ 1826419 h 1893094"/>
                <a:gd name="connsiteX11-1913" fmla="*/ 769144 w 1629187"/>
                <a:gd name="connsiteY11-1914" fmla="*/ 1607344 h 1893094"/>
                <a:gd name="connsiteX12-1915" fmla="*/ 671513 w 1629187"/>
                <a:gd name="connsiteY12-1916" fmla="*/ 1797844 h 1893094"/>
                <a:gd name="connsiteX13-1917" fmla="*/ 661988 w 1629187"/>
                <a:gd name="connsiteY13-1918" fmla="*/ 1885950 h 1893094"/>
                <a:gd name="connsiteX14-1919" fmla="*/ 433388 w 1629187"/>
                <a:gd name="connsiteY14-1920" fmla="*/ 1885950 h 1893094"/>
                <a:gd name="connsiteX15-1921" fmla="*/ 261938 w 1629187"/>
                <a:gd name="connsiteY15-1922" fmla="*/ 1664494 h 1893094"/>
                <a:gd name="connsiteX16-1923" fmla="*/ 326231 w 1629187"/>
                <a:gd name="connsiteY16-1924" fmla="*/ 1581150 h 1893094"/>
                <a:gd name="connsiteX17-1925" fmla="*/ 407194 w 1629187"/>
                <a:gd name="connsiteY17-1926" fmla="*/ 1373981 h 1893094"/>
                <a:gd name="connsiteX18-1927" fmla="*/ 192881 w 1629187"/>
                <a:gd name="connsiteY18-1928" fmla="*/ 1412080 h 1893094"/>
                <a:gd name="connsiteX19-1929" fmla="*/ 111919 w 1629187"/>
                <a:gd name="connsiteY19-1930" fmla="*/ 1454944 h 1893094"/>
                <a:gd name="connsiteX20-1931" fmla="*/ 0 w 1629187"/>
                <a:gd name="connsiteY20-1932" fmla="*/ 1300162 h 189309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Lst>
              <a:rect l="l" t="t" r="r" b="b"/>
              <a:pathLst>
                <a:path w="1629187" h="1893094">
                  <a:moveTo>
                    <a:pt x="0" y="1300162"/>
                  </a:moveTo>
                  <a:lnTo>
                    <a:pt x="776288" y="0"/>
                  </a:lnTo>
                  <a:lnTo>
                    <a:pt x="1562100" y="1304925"/>
                  </a:lnTo>
                  <a:lnTo>
                    <a:pt x="1445419" y="1466850"/>
                  </a:lnTo>
                  <a:cubicBezTo>
                    <a:pt x="1417638" y="1508124"/>
                    <a:pt x="1463674" y="1563688"/>
                    <a:pt x="1516856" y="1557338"/>
                  </a:cubicBezTo>
                  <a:cubicBezTo>
                    <a:pt x="1615282" y="1551781"/>
                    <a:pt x="1658938" y="1667669"/>
                    <a:pt x="1607344" y="1726406"/>
                  </a:cubicBezTo>
                  <a:cubicBezTo>
                    <a:pt x="1550194" y="1785937"/>
                    <a:pt x="1438275" y="1769268"/>
                    <a:pt x="1426369" y="1678781"/>
                  </a:cubicBezTo>
                  <a:cubicBezTo>
                    <a:pt x="1423194" y="1634331"/>
                    <a:pt x="1339057" y="1604168"/>
                    <a:pt x="1312069" y="1640681"/>
                  </a:cubicBezTo>
                  <a:lnTo>
                    <a:pt x="1126331" y="1893094"/>
                  </a:lnTo>
                  <a:lnTo>
                    <a:pt x="909638" y="1893094"/>
                  </a:lnTo>
                  <a:cubicBezTo>
                    <a:pt x="865187" y="1892300"/>
                    <a:pt x="832644" y="1877220"/>
                    <a:pt x="869156" y="1826419"/>
                  </a:cubicBezTo>
                  <a:cubicBezTo>
                    <a:pt x="931069" y="1746251"/>
                    <a:pt x="900112" y="1608931"/>
                    <a:pt x="769144" y="1607344"/>
                  </a:cubicBezTo>
                  <a:cubicBezTo>
                    <a:pt x="667544" y="1611313"/>
                    <a:pt x="630238" y="1734344"/>
                    <a:pt x="671513" y="1797844"/>
                  </a:cubicBezTo>
                  <a:cubicBezTo>
                    <a:pt x="706438" y="1843881"/>
                    <a:pt x="710407" y="1887537"/>
                    <a:pt x="661988" y="1885950"/>
                  </a:cubicBezTo>
                  <a:lnTo>
                    <a:pt x="433388" y="1885950"/>
                  </a:lnTo>
                  <a:lnTo>
                    <a:pt x="261938" y="1664494"/>
                  </a:lnTo>
                  <a:cubicBezTo>
                    <a:pt x="216694" y="1598613"/>
                    <a:pt x="271463" y="1573212"/>
                    <a:pt x="326231" y="1581150"/>
                  </a:cubicBezTo>
                  <a:cubicBezTo>
                    <a:pt x="379413" y="1588293"/>
                    <a:pt x="492125" y="1476375"/>
                    <a:pt x="407194" y="1373981"/>
                  </a:cubicBezTo>
                  <a:cubicBezTo>
                    <a:pt x="329406" y="1296193"/>
                    <a:pt x="206375" y="1339849"/>
                    <a:pt x="192881" y="1412080"/>
                  </a:cubicBezTo>
                  <a:cubicBezTo>
                    <a:pt x="179387" y="1476374"/>
                    <a:pt x="134938" y="1488280"/>
                    <a:pt x="111919" y="1454944"/>
                  </a:cubicBezTo>
                  <a:lnTo>
                    <a:pt x="0" y="1300162"/>
                  </a:lnTo>
                  <a:close/>
                </a:path>
              </a:pathLst>
            </a:cu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40" name="矩形 39"/>
            <p:cNvSpPr/>
            <p:nvPr/>
          </p:nvSpPr>
          <p:spPr>
            <a:xfrm>
              <a:off x="4587973" y="3764058"/>
              <a:ext cx="582138" cy="461665"/>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05</a:t>
              </a:r>
              <a:endParaRPr kumimoji="0" lang="zh-CN" altLang="en-US" sz="2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sp>
        <p:nvSpPr>
          <p:cNvPr id="41" name="文本框 14"/>
          <p:cNvSpPr txBox="1"/>
          <p:nvPr/>
        </p:nvSpPr>
        <p:spPr>
          <a:xfrm>
            <a:off x="8150103" y="2678675"/>
            <a:ext cx="2935688" cy="1061829"/>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50000"/>
              </a:lnSpc>
              <a:spcBef>
                <a:spcPts val="0"/>
              </a:spcBef>
              <a:spcAft>
                <a:spcPts val="0"/>
              </a:spcAft>
              <a:defRPr/>
            </a:pPr>
            <a:r>
              <a:rPr lang="zh-CN" altLang="en-US" sz="1400" noProof="1">
                <a:solidFill>
                  <a:prstClr val="white"/>
                </a:solidFill>
                <a:latin typeface="微软雅黑" panose="020B0503020204020204" charset="-122"/>
                <a:ea typeface="微软雅黑" panose="020B0503020204020204" charset="-122"/>
                <a:cs typeface="+mn-ea"/>
                <a:sym typeface="+mn-lt"/>
              </a:rPr>
              <a:t>在区块主体中生成此区块中所有交易信息的 </a:t>
            </a:r>
            <a:r>
              <a:rPr lang="en-US" altLang="zh-CN" sz="1400" noProof="1">
                <a:solidFill>
                  <a:prstClr val="white"/>
                </a:solidFill>
                <a:latin typeface="微软雅黑" panose="020B0503020204020204" charset="-122"/>
                <a:ea typeface="微软雅黑" panose="020B0503020204020204" charset="-122"/>
                <a:cs typeface="+mn-ea"/>
                <a:sym typeface="+mn-lt"/>
              </a:rPr>
              <a:t>Merkle </a:t>
            </a:r>
            <a:r>
              <a:rPr lang="zh-CN" altLang="en-US" sz="1400" noProof="1">
                <a:solidFill>
                  <a:prstClr val="white"/>
                </a:solidFill>
                <a:latin typeface="微软雅黑" panose="020B0503020204020204" charset="-122"/>
                <a:ea typeface="微软雅黑" panose="020B0503020204020204" charset="-122"/>
                <a:cs typeface="+mn-ea"/>
                <a:sym typeface="+mn-lt"/>
              </a:rPr>
              <a:t>树，把 </a:t>
            </a:r>
            <a:r>
              <a:rPr lang="en-US" altLang="zh-CN" sz="1400" noProof="1">
                <a:solidFill>
                  <a:prstClr val="white"/>
                </a:solidFill>
                <a:latin typeface="微软雅黑" panose="020B0503020204020204" charset="-122"/>
                <a:ea typeface="微软雅黑" panose="020B0503020204020204" charset="-122"/>
                <a:cs typeface="+mn-ea"/>
                <a:sym typeface="+mn-lt"/>
              </a:rPr>
              <a:t>Merkle </a:t>
            </a:r>
            <a:r>
              <a:rPr lang="zh-CN" altLang="en-US" sz="1400" noProof="1">
                <a:solidFill>
                  <a:prstClr val="white"/>
                </a:solidFill>
                <a:latin typeface="微软雅黑" panose="020B0503020204020204" charset="-122"/>
                <a:ea typeface="微软雅黑" panose="020B0503020204020204" charset="-122"/>
                <a:cs typeface="+mn-ea"/>
                <a:sym typeface="+mn-lt"/>
              </a:rPr>
              <a:t>树根的值保存在区块头中</a:t>
            </a:r>
            <a:endParaRPr lang="en-US" altLang="zh-CN" sz="1400" noProof="1">
              <a:solidFill>
                <a:prstClr val="white"/>
              </a:solidFill>
              <a:latin typeface="微软雅黑" panose="020B0503020204020204" charset="-122"/>
              <a:ea typeface="微软雅黑" panose="020B0503020204020204" charset="-122"/>
              <a:cs typeface="+mn-ea"/>
              <a:sym typeface="+mn-lt"/>
            </a:endParaRPr>
          </a:p>
        </p:txBody>
      </p:sp>
      <p:sp>
        <p:nvSpPr>
          <p:cNvPr id="42" name="文本框 14"/>
          <p:cNvSpPr txBox="1"/>
          <p:nvPr/>
        </p:nvSpPr>
        <p:spPr>
          <a:xfrm>
            <a:off x="8320584" y="5172354"/>
            <a:ext cx="2935688" cy="1384995"/>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50000"/>
              </a:lnSpc>
              <a:spcBef>
                <a:spcPts val="0"/>
              </a:spcBef>
              <a:spcAft>
                <a:spcPts val="0"/>
              </a:spcAft>
              <a:defRPr/>
            </a:pPr>
            <a:r>
              <a:rPr lang="zh-CN" altLang="en-US" sz="1400" noProof="1">
                <a:solidFill>
                  <a:prstClr val="white"/>
                </a:solidFill>
                <a:latin typeface="微软雅黑" panose="020B0503020204020204" charset="-122"/>
                <a:ea typeface="微软雅黑" panose="020B0503020204020204" charset="-122"/>
                <a:cs typeface="+mn-ea"/>
                <a:sym typeface="+mn-lt"/>
              </a:rPr>
              <a:t>把上一个刚刚生成的区块的区块头的数据通过 </a:t>
            </a:r>
            <a:r>
              <a:rPr lang="en-US" altLang="zh-CN" sz="1400" noProof="1">
                <a:solidFill>
                  <a:prstClr val="white"/>
                </a:solidFill>
                <a:latin typeface="微软雅黑" panose="020B0503020204020204" charset="-122"/>
                <a:ea typeface="微软雅黑" panose="020B0503020204020204" charset="-122"/>
                <a:cs typeface="+mn-ea"/>
                <a:sym typeface="+mn-lt"/>
              </a:rPr>
              <a:t>SHA256 </a:t>
            </a:r>
            <a:r>
              <a:rPr lang="zh-CN" altLang="en-US" sz="1400" noProof="1">
                <a:solidFill>
                  <a:prstClr val="white"/>
                </a:solidFill>
                <a:latin typeface="微软雅黑" panose="020B0503020204020204" charset="-122"/>
                <a:ea typeface="微软雅黑" panose="020B0503020204020204" charset="-122"/>
                <a:cs typeface="+mn-ea"/>
                <a:sym typeface="+mn-lt"/>
              </a:rPr>
              <a:t>算法生成一个 哈希值填入到当前区块的父哈希值中</a:t>
            </a:r>
            <a:endParaRPr lang="en-US" altLang="zh-CN" sz="1400" noProof="1">
              <a:solidFill>
                <a:prstClr val="white"/>
              </a:solidFill>
              <a:latin typeface="微软雅黑" panose="020B0503020204020204" charset="-122"/>
              <a:ea typeface="微软雅黑" panose="020B0503020204020204" charset="-122"/>
              <a:cs typeface="+mn-ea"/>
              <a:sym typeface="+mn-lt"/>
            </a:endParaRPr>
          </a:p>
        </p:txBody>
      </p:sp>
      <p:sp>
        <p:nvSpPr>
          <p:cNvPr id="43" name="文本框 14"/>
          <p:cNvSpPr txBox="1"/>
          <p:nvPr/>
        </p:nvSpPr>
        <p:spPr>
          <a:xfrm>
            <a:off x="884863" y="2648896"/>
            <a:ext cx="3365636" cy="2031325"/>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50000"/>
              </a:lnSpc>
              <a:spcBef>
                <a:spcPts val="0"/>
              </a:spcBef>
              <a:spcAft>
                <a:spcPts val="0"/>
              </a:spcAft>
              <a:defRPr/>
            </a:pPr>
            <a:r>
              <a:rPr lang="zh-CN" altLang="en-US" sz="1400" noProof="1">
                <a:solidFill>
                  <a:prstClr val="white"/>
                </a:solidFill>
                <a:latin typeface="微软雅黑" panose="020B0503020204020204" charset="-122"/>
                <a:ea typeface="微软雅黑" panose="020B0503020204020204" charset="-122"/>
                <a:cs typeface="+mn-ea"/>
                <a:sym typeface="+mn-lt"/>
              </a:rPr>
              <a:t>难度值字段会根据之前一段时间区块的平均生成时间进行调整以应对整个网络不断变化的整体计算总量，如果计算总量增长了，则系统会调高数学题的难度值，使得预期完成下一个区块的时间依然在一定时间内</a:t>
            </a:r>
            <a:endParaRPr lang="en-US" altLang="zh-CN" sz="1400" noProof="1">
              <a:solidFill>
                <a:prstClr val="white"/>
              </a:solidFill>
              <a:latin typeface="微软雅黑" panose="020B0503020204020204" charset="-122"/>
              <a:ea typeface="微软雅黑" panose="020B0503020204020204" charset="-122"/>
              <a:cs typeface="+mn-ea"/>
              <a:sym typeface="+mn-lt"/>
            </a:endParaRPr>
          </a:p>
        </p:txBody>
      </p:sp>
      <p:sp>
        <p:nvSpPr>
          <p:cNvPr id="44" name="文本框 14"/>
          <p:cNvSpPr txBox="1"/>
          <p:nvPr/>
        </p:nvSpPr>
        <p:spPr>
          <a:xfrm>
            <a:off x="1436767" y="5172353"/>
            <a:ext cx="2935688" cy="415498"/>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a:lnSpc>
                <a:spcPct val="150000"/>
              </a:lnSpc>
              <a:spcBef>
                <a:spcPts val="0"/>
              </a:spcBef>
              <a:spcAft>
                <a:spcPts val="0"/>
              </a:spcAft>
              <a:defRPr/>
            </a:pPr>
            <a:r>
              <a:rPr lang="zh-CN" altLang="en-US" sz="1400" noProof="1">
                <a:solidFill>
                  <a:prstClr val="white"/>
                </a:solidFill>
                <a:latin typeface="微软雅黑" panose="020B0503020204020204" charset="-122"/>
                <a:ea typeface="微软雅黑" panose="020B0503020204020204" charset="-122"/>
                <a:cs typeface="+mn-ea"/>
                <a:sym typeface="+mn-lt"/>
              </a:rPr>
              <a:t>把当前时间保存在时间戳字段中</a:t>
            </a:r>
            <a:endParaRPr lang="en-US" altLang="zh-CN" sz="1400" noProof="1">
              <a:solidFill>
                <a:prstClr val="white"/>
              </a:solidFill>
              <a:latin typeface="微软雅黑" panose="020B0503020204020204" charset="-122"/>
              <a:ea typeface="微软雅黑" panose="020B0503020204020204" charset="-122"/>
              <a:cs typeface="+mn-ea"/>
              <a:sym typeface="+mn-lt"/>
            </a:endParaRPr>
          </a:p>
        </p:txBody>
      </p:sp>
      <p:sp>
        <p:nvSpPr>
          <p:cNvPr id="45" name="文本框 14"/>
          <p:cNvSpPr txBox="1"/>
          <p:nvPr/>
        </p:nvSpPr>
        <p:spPr>
          <a:xfrm>
            <a:off x="4906649" y="1887933"/>
            <a:ext cx="2935688" cy="738664"/>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50000"/>
              </a:lnSpc>
              <a:spcBef>
                <a:spcPts val="0"/>
              </a:spcBef>
              <a:spcAft>
                <a:spcPts val="0"/>
              </a:spcAft>
              <a:defRPr/>
            </a:pPr>
            <a:r>
              <a:rPr lang="zh-CN" altLang="en-US" sz="1400" noProof="1">
                <a:solidFill>
                  <a:prstClr val="white"/>
                </a:solidFill>
                <a:latin typeface="微软雅黑" panose="020B0503020204020204" charset="-122"/>
                <a:ea typeface="微软雅黑" panose="020B0503020204020204" charset="-122"/>
                <a:cs typeface="+mn-ea"/>
                <a:sym typeface="+mn-lt"/>
              </a:rPr>
              <a:t>把在本地内存中的交易信息记录到区块主体中</a:t>
            </a:r>
            <a:endParaRPr lang="en-US" altLang="zh-CN" sz="1400" noProof="1">
              <a:solidFill>
                <a:prstClr val="white"/>
              </a:solidFill>
              <a:latin typeface="微软雅黑" panose="020B0503020204020204" charset="-122"/>
              <a:ea typeface="微软雅黑" panose="020B0503020204020204" charset="-122"/>
              <a:cs typeface="+mn-ea"/>
              <a:sym typeface="+mn-lt"/>
            </a:endParaRPr>
          </a:p>
        </p:txBody>
      </p:sp>
      <p:sp>
        <p:nvSpPr>
          <p:cNvPr id="46" name="矩形 45"/>
          <p:cNvSpPr/>
          <p:nvPr/>
        </p:nvSpPr>
        <p:spPr>
          <a:xfrm>
            <a:off x="2352499" y="1370689"/>
            <a:ext cx="7872549" cy="369332"/>
          </a:xfrm>
          <a:prstGeom prst="rect">
            <a:avLst/>
          </a:prstGeom>
          <a:noFill/>
        </p:spPr>
        <p:txBody>
          <a:bodyPr wrap="square">
            <a:spAutoFit/>
          </a:bodyPr>
          <a:lstStyle/>
          <a:p>
            <a:pPr fontAlgn="auto">
              <a:spcBef>
                <a:spcPts val="0"/>
              </a:spcBef>
              <a:spcAft>
                <a:spcPts val="0"/>
              </a:spcAft>
              <a:defRPr/>
            </a:pPr>
            <a:r>
              <a:rPr lang="zh-CN" altLang="en-US" b="1" noProof="1">
                <a:solidFill>
                  <a:prstClr val="white"/>
                </a:solidFill>
                <a:latin typeface="微软雅黑" panose="020B0503020204020204" charset="-122"/>
                <a:ea typeface="微软雅黑" panose="020B0503020204020204" charset="-122"/>
                <a:cs typeface="+mn-ea"/>
                <a:sym typeface="+mn-lt"/>
              </a:rPr>
              <a:t>在当前区块加入区块链后，所有矿工就立即开始下一个区块的生成工作。</a:t>
            </a:r>
            <a:endParaRPr lang="zh-CN" altLang="en-US" b="1" dirty="0">
              <a:solidFill>
                <a:prstClr val="white"/>
              </a:solidFill>
              <a:latin typeface="微软雅黑" panose="020B0503020204020204" charset="-122"/>
              <a:ea typeface="微软雅黑" panose="020B0503020204020204" charset="-122"/>
              <a:cs typeface="+mn-ea"/>
              <a:sym typeface="+mn-lt"/>
            </a:endParaRPr>
          </a:p>
        </p:txBody>
      </p:sp>
      <p:cxnSp>
        <p:nvCxnSpPr>
          <p:cNvPr id="47" name="直接连接符 46"/>
          <p:cNvCxnSpPr/>
          <p:nvPr/>
        </p:nvCxnSpPr>
        <p:spPr>
          <a:xfrm>
            <a:off x="2169764" y="1300440"/>
            <a:ext cx="15499" cy="517246"/>
          </a:xfrm>
          <a:prstGeom prst="line">
            <a:avLst/>
          </a:prstGeom>
          <a:noFill/>
          <a:ln w="28575" cap="flat" cmpd="sng" algn="ctr">
            <a:solidFill>
              <a:sysClr val="window" lastClr="FFFFFF"/>
            </a:solidFill>
            <a:prstDash val="solid"/>
            <a:miter lim="800000"/>
          </a:ln>
          <a:effectLst/>
        </p:spPr>
      </p:cxnSp>
      <p:cxnSp>
        <p:nvCxnSpPr>
          <p:cNvPr id="48" name="直接连接符 47"/>
          <p:cNvCxnSpPr/>
          <p:nvPr/>
        </p:nvCxnSpPr>
        <p:spPr>
          <a:xfrm>
            <a:off x="9900836" y="1293026"/>
            <a:ext cx="15499" cy="517246"/>
          </a:xfrm>
          <a:prstGeom prst="line">
            <a:avLst/>
          </a:prstGeom>
          <a:noFill/>
          <a:ln w="28575" cap="flat" cmpd="sng" algn="ctr">
            <a:solidFill>
              <a:sysClr val="window" lastClr="FFFFFF"/>
            </a:solidFill>
            <a:prstDash val="solid"/>
            <a:miter lim="800000"/>
          </a:ln>
          <a:effectLst/>
        </p:spPr>
      </p:cxnSp>
      <p:sp>
        <p:nvSpPr>
          <p:cNvPr id="49" name="TextBox 39"/>
          <p:cNvSpPr txBox="1"/>
          <p:nvPr/>
        </p:nvSpPr>
        <p:spPr>
          <a:xfrm>
            <a:off x="395579" y="325567"/>
            <a:ext cx="3076423" cy="584775"/>
          </a:xfrm>
          <a:prstGeom prst="rect">
            <a:avLst/>
          </a:prstGeom>
          <a:noFill/>
        </p:spPr>
        <p:txBody>
          <a:bodyPr wrap="square" rtlCol="0">
            <a:spAutoFit/>
          </a:bodyPr>
          <a:lstStyle/>
          <a:p>
            <a:pPr algn="dist"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区块链形成过程</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8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strVal val="4/3*#ppt_w"/>
                                          </p:val>
                                        </p:tav>
                                        <p:tav tm="100000">
                                          <p:val>
                                            <p:strVal val="#ppt_w"/>
                                          </p:val>
                                        </p:tav>
                                      </p:tavLst>
                                    </p:anim>
                                    <p:anim calcmode="lin" valueType="num">
                                      <p:cBhvr>
                                        <p:cTn id="8" dur="500" fill="hold"/>
                                        <p:tgtEl>
                                          <p:spTgt spid="26"/>
                                        </p:tgtEl>
                                        <p:attrNameLst>
                                          <p:attrName>ppt_h</p:attrName>
                                        </p:attrNameLst>
                                      </p:cBhvr>
                                      <p:tavLst>
                                        <p:tav tm="0">
                                          <p:val>
                                            <p:strVal val="4/3*#ppt_h"/>
                                          </p:val>
                                        </p:tav>
                                        <p:tav tm="100000">
                                          <p:val>
                                            <p:strVal val="#ppt_h"/>
                                          </p:val>
                                        </p:tav>
                                      </p:tavLst>
                                    </p:anim>
                                  </p:childTnLst>
                                </p:cTn>
                              </p:par>
                              <p:par>
                                <p:cTn id="9" presetID="23" presetClass="entr" presetSubtype="288" fill="hold" nodeType="withEffect">
                                  <p:stCondLst>
                                    <p:cond delay="100"/>
                                  </p:stCondLst>
                                  <p:childTnLst>
                                    <p:set>
                                      <p:cBhvr>
                                        <p:cTn id="10" dur="1" fill="hold">
                                          <p:stCondLst>
                                            <p:cond delay="0"/>
                                          </p:stCondLst>
                                        </p:cTn>
                                        <p:tgtEl>
                                          <p:spTgt spid="29"/>
                                        </p:tgtEl>
                                        <p:attrNameLst>
                                          <p:attrName>style.visibility</p:attrName>
                                        </p:attrNameLst>
                                      </p:cBhvr>
                                      <p:to>
                                        <p:strVal val="visible"/>
                                      </p:to>
                                    </p:set>
                                    <p:anim calcmode="lin" valueType="num">
                                      <p:cBhvr>
                                        <p:cTn id="11" dur="500" fill="hold"/>
                                        <p:tgtEl>
                                          <p:spTgt spid="29"/>
                                        </p:tgtEl>
                                        <p:attrNameLst>
                                          <p:attrName>ppt_w</p:attrName>
                                        </p:attrNameLst>
                                      </p:cBhvr>
                                      <p:tavLst>
                                        <p:tav tm="0">
                                          <p:val>
                                            <p:strVal val="4/3*#ppt_w"/>
                                          </p:val>
                                        </p:tav>
                                        <p:tav tm="100000">
                                          <p:val>
                                            <p:strVal val="#ppt_w"/>
                                          </p:val>
                                        </p:tav>
                                      </p:tavLst>
                                    </p:anim>
                                    <p:anim calcmode="lin" valueType="num">
                                      <p:cBhvr>
                                        <p:cTn id="12" dur="500" fill="hold"/>
                                        <p:tgtEl>
                                          <p:spTgt spid="29"/>
                                        </p:tgtEl>
                                        <p:attrNameLst>
                                          <p:attrName>ppt_h</p:attrName>
                                        </p:attrNameLst>
                                      </p:cBhvr>
                                      <p:tavLst>
                                        <p:tav tm="0">
                                          <p:val>
                                            <p:strVal val="4/3*#ppt_h"/>
                                          </p:val>
                                        </p:tav>
                                        <p:tav tm="100000">
                                          <p:val>
                                            <p:strVal val="#ppt_h"/>
                                          </p:val>
                                        </p:tav>
                                      </p:tavLst>
                                    </p:anim>
                                  </p:childTnLst>
                                </p:cTn>
                              </p:par>
                              <p:par>
                                <p:cTn id="13" presetID="23" presetClass="entr" presetSubtype="288" fill="hold" nodeType="withEffect">
                                  <p:stCondLst>
                                    <p:cond delay="200"/>
                                  </p:stCondLst>
                                  <p:childTnLst>
                                    <p:set>
                                      <p:cBhvr>
                                        <p:cTn id="14" dur="1" fill="hold">
                                          <p:stCondLst>
                                            <p:cond delay="0"/>
                                          </p:stCondLst>
                                        </p:cTn>
                                        <p:tgtEl>
                                          <p:spTgt spid="32"/>
                                        </p:tgtEl>
                                        <p:attrNameLst>
                                          <p:attrName>style.visibility</p:attrName>
                                        </p:attrNameLst>
                                      </p:cBhvr>
                                      <p:to>
                                        <p:strVal val="visible"/>
                                      </p:to>
                                    </p:set>
                                    <p:anim calcmode="lin" valueType="num">
                                      <p:cBhvr>
                                        <p:cTn id="15" dur="500" fill="hold"/>
                                        <p:tgtEl>
                                          <p:spTgt spid="32"/>
                                        </p:tgtEl>
                                        <p:attrNameLst>
                                          <p:attrName>ppt_w</p:attrName>
                                        </p:attrNameLst>
                                      </p:cBhvr>
                                      <p:tavLst>
                                        <p:tav tm="0">
                                          <p:val>
                                            <p:strVal val="4/3*#ppt_w"/>
                                          </p:val>
                                        </p:tav>
                                        <p:tav tm="100000">
                                          <p:val>
                                            <p:strVal val="#ppt_w"/>
                                          </p:val>
                                        </p:tav>
                                      </p:tavLst>
                                    </p:anim>
                                    <p:anim calcmode="lin" valueType="num">
                                      <p:cBhvr>
                                        <p:cTn id="16" dur="500" fill="hold"/>
                                        <p:tgtEl>
                                          <p:spTgt spid="32"/>
                                        </p:tgtEl>
                                        <p:attrNameLst>
                                          <p:attrName>ppt_h</p:attrName>
                                        </p:attrNameLst>
                                      </p:cBhvr>
                                      <p:tavLst>
                                        <p:tav tm="0">
                                          <p:val>
                                            <p:strVal val="4/3*#ppt_h"/>
                                          </p:val>
                                        </p:tav>
                                        <p:tav tm="100000">
                                          <p:val>
                                            <p:strVal val="#ppt_h"/>
                                          </p:val>
                                        </p:tav>
                                      </p:tavLst>
                                    </p:anim>
                                  </p:childTnLst>
                                </p:cTn>
                              </p:par>
                              <p:par>
                                <p:cTn id="17" presetID="23" presetClass="entr" presetSubtype="288" fill="hold" nodeType="withEffect">
                                  <p:stCondLst>
                                    <p:cond delay="300"/>
                                  </p:stCondLst>
                                  <p:childTnLst>
                                    <p:set>
                                      <p:cBhvr>
                                        <p:cTn id="18" dur="1" fill="hold">
                                          <p:stCondLst>
                                            <p:cond delay="0"/>
                                          </p:stCondLst>
                                        </p:cTn>
                                        <p:tgtEl>
                                          <p:spTgt spid="35"/>
                                        </p:tgtEl>
                                        <p:attrNameLst>
                                          <p:attrName>style.visibility</p:attrName>
                                        </p:attrNameLst>
                                      </p:cBhvr>
                                      <p:to>
                                        <p:strVal val="visible"/>
                                      </p:to>
                                    </p:set>
                                    <p:anim calcmode="lin" valueType="num">
                                      <p:cBhvr>
                                        <p:cTn id="19" dur="500" fill="hold"/>
                                        <p:tgtEl>
                                          <p:spTgt spid="35"/>
                                        </p:tgtEl>
                                        <p:attrNameLst>
                                          <p:attrName>ppt_w</p:attrName>
                                        </p:attrNameLst>
                                      </p:cBhvr>
                                      <p:tavLst>
                                        <p:tav tm="0">
                                          <p:val>
                                            <p:strVal val="4/3*#ppt_w"/>
                                          </p:val>
                                        </p:tav>
                                        <p:tav tm="100000">
                                          <p:val>
                                            <p:strVal val="#ppt_w"/>
                                          </p:val>
                                        </p:tav>
                                      </p:tavLst>
                                    </p:anim>
                                    <p:anim calcmode="lin" valueType="num">
                                      <p:cBhvr>
                                        <p:cTn id="20" dur="500" fill="hold"/>
                                        <p:tgtEl>
                                          <p:spTgt spid="35"/>
                                        </p:tgtEl>
                                        <p:attrNameLst>
                                          <p:attrName>ppt_h</p:attrName>
                                        </p:attrNameLst>
                                      </p:cBhvr>
                                      <p:tavLst>
                                        <p:tav tm="0">
                                          <p:val>
                                            <p:strVal val="4/3*#ppt_h"/>
                                          </p:val>
                                        </p:tav>
                                        <p:tav tm="100000">
                                          <p:val>
                                            <p:strVal val="#ppt_h"/>
                                          </p:val>
                                        </p:tav>
                                      </p:tavLst>
                                    </p:anim>
                                  </p:childTnLst>
                                </p:cTn>
                              </p:par>
                              <p:par>
                                <p:cTn id="21" presetID="23" presetClass="entr" presetSubtype="288" fill="hold" nodeType="withEffect">
                                  <p:stCondLst>
                                    <p:cond delay="400"/>
                                  </p:stCondLst>
                                  <p:childTnLst>
                                    <p:set>
                                      <p:cBhvr>
                                        <p:cTn id="22" dur="1" fill="hold">
                                          <p:stCondLst>
                                            <p:cond delay="0"/>
                                          </p:stCondLst>
                                        </p:cTn>
                                        <p:tgtEl>
                                          <p:spTgt spid="38"/>
                                        </p:tgtEl>
                                        <p:attrNameLst>
                                          <p:attrName>style.visibility</p:attrName>
                                        </p:attrNameLst>
                                      </p:cBhvr>
                                      <p:to>
                                        <p:strVal val="visible"/>
                                      </p:to>
                                    </p:set>
                                    <p:anim calcmode="lin" valueType="num">
                                      <p:cBhvr>
                                        <p:cTn id="23" dur="500" fill="hold"/>
                                        <p:tgtEl>
                                          <p:spTgt spid="38"/>
                                        </p:tgtEl>
                                        <p:attrNameLst>
                                          <p:attrName>ppt_w</p:attrName>
                                        </p:attrNameLst>
                                      </p:cBhvr>
                                      <p:tavLst>
                                        <p:tav tm="0">
                                          <p:val>
                                            <p:strVal val="4/3*#ppt_w"/>
                                          </p:val>
                                        </p:tav>
                                        <p:tav tm="100000">
                                          <p:val>
                                            <p:strVal val="#ppt_w"/>
                                          </p:val>
                                        </p:tav>
                                      </p:tavLst>
                                    </p:anim>
                                    <p:anim calcmode="lin" valueType="num">
                                      <p:cBhvr>
                                        <p:cTn id="24" dur="500" fill="hold"/>
                                        <p:tgtEl>
                                          <p:spTgt spid="38"/>
                                        </p:tgtEl>
                                        <p:attrNameLst>
                                          <p:attrName>ppt_h</p:attrName>
                                        </p:attrNameLst>
                                      </p:cBhvr>
                                      <p:tavLst>
                                        <p:tav tm="0">
                                          <p:val>
                                            <p:strVal val="4/3*#ppt_h"/>
                                          </p:val>
                                        </p:tav>
                                        <p:tav tm="100000">
                                          <p:val>
                                            <p:strVal val="#ppt_h"/>
                                          </p:val>
                                        </p:tav>
                                      </p:tavLst>
                                    </p:anim>
                                  </p:childTnLst>
                                </p:cTn>
                              </p:par>
                            </p:childTnLst>
                          </p:cTn>
                        </p:par>
                        <p:par>
                          <p:cTn id="25" fill="hold">
                            <p:stCondLst>
                              <p:cond delay="500"/>
                            </p:stCondLst>
                            <p:childTnLst>
                              <p:par>
                                <p:cTn id="26" presetID="41" presetClass="entr" presetSubtype="0" fill="hold" grpId="0" nodeType="afterEffect">
                                  <p:stCondLst>
                                    <p:cond delay="0"/>
                                  </p:stCondLst>
                                  <p:iterate type="lt">
                                    <p:tmPct val="10000"/>
                                  </p:iterate>
                                  <p:childTnLst>
                                    <p:set>
                                      <p:cBhvr>
                                        <p:cTn id="27" dur="1" fill="hold">
                                          <p:stCondLst>
                                            <p:cond delay="0"/>
                                          </p:stCondLst>
                                        </p:cTn>
                                        <p:tgtEl>
                                          <p:spTgt spid="45"/>
                                        </p:tgtEl>
                                        <p:attrNameLst>
                                          <p:attrName>style.visibility</p:attrName>
                                        </p:attrNameLst>
                                      </p:cBhvr>
                                      <p:to>
                                        <p:strVal val="visible"/>
                                      </p:to>
                                    </p:set>
                                    <p:anim calcmode="lin" valueType="num">
                                      <p:cBhvr>
                                        <p:cTn id="28" dur="500" fill="hold"/>
                                        <p:tgtEl>
                                          <p:spTgt spid="45"/>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45"/>
                                        </p:tgtEl>
                                        <p:attrNameLst>
                                          <p:attrName>ppt_y</p:attrName>
                                        </p:attrNameLst>
                                      </p:cBhvr>
                                      <p:tavLst>
                                        <p:tav tm="0">
                                          <p:val>
                                            <p:strVal val="#ppt_y"/>
                                          </p:val>
                                        </p:tav>
                                        <p:tav tm="100000">
                                          <p:val>
                                            <p:strVal val="#ppt_y"/>
                                          </p:val>
                                        </p:tav>
                                      </p:tavLst>
                                    </p:anim>
                                    <p:anim calcmode="lin" valueType="num">
                                      <p:cBhvr>
                                        <p:cTn id="30" dur="500" fill="hold"/>
                                        <p:tgtEl>
                                          <p:spTgt spid="45"/>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45"/>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45"/>
                                        </p:tgtEl>
                                      </p:cBhvr>
                                    </p:animEffect>
                                  </p:childTnLst>
                                </p:cTn>
                              </p:par>
                            </p:childTnLst>
                          </p:cTn>
                        </p:par>
                        <p:par>
                          <p:cTn id="33" fill="hold">
                            <p:stCondLst>
                              <p:cond delay="145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41"/>
                                        </p:tgtEl>
                                        <p:attrNameLst>
                                          <p:attrName>style.visibility</p:attrName>
                                        </p:attrNameLst>
                                      </p:cBhvr>
                                      <p:to>
                                        <p:strVal val="visible"/>
                                      </p:to>
                                    </p:set>
                                    <p:anim calcmode="lin" valueType="num">
                                      <p:cBhvr>
                                        <p:cTn id="36" dur="500" fill="hold"/>
                                        <p:tgtEl>
                                          <p:spTgt spid="41"/>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41"/>
                                        </p:tgtEl>
                                        <p:attrNameLst>
                                          <p:attrName>ppt_y</p:attrName>
                                        </p:attrNameLst>
                                      </p:cBhvr>
                                      <p:tavLst>
                                        <p:tav tm="0">
                                          <p:val>
                                            <p:strVal val="#ppt_y"/>
                                          </p:val>
                                        </p:tav>
                                        <p:tav tm="100000">
                                          <p:val>
                                            <p:strVal val="#ppt_y"/>
                                          </p:val>
                                        </p:tav>
                                      </p:tavLst>
                                    </p:anim>
                                    <p:anim calcmode="lin" valueType="num">
                                      <p:cBhvr>
                                        <p:cTn id="38" dur="500" fill="hold"/>
                                        <p:tgtEl>
                                          <p:spTgt spid="41"/>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41"/>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41"/>
                                        </p:tgtEl>
                                      </p:cBhvr>
                                    </p:animEffect>
                                  </p:childTnLst>
                                </p:cTn>
                              </p:par>
                            </p:childTnLst>
                          </p:cTn>
                        </p:par>
                        <p:par>
                          <p:cTn id="41" fill="hold">
                            <p:stCondLst>
                              <p:cond delay="4350"/>
                            </p:stCondLst>
                            <p:childTnLst>
                              <p:par>
                                <p:cTn id="42" presetID="41" presetClass="entr" presetSubtype="0" fill="hold" grpId="0" nodeType="afterEffect">
                                  <p:stCondLst>
                                    <p:cond delay="0"/>
                                  </p:stCondLst>
                                  <p:iterate type="lt">
                                    <p:tmPct val="10000"/>
                                  </p:iterate>
                                  <p:childTnLst>
                                    <p:set>
                                      <p:cBhvr>
                                        <p:cTn id="43" dur="1" fill="hold">
                                          <p:stCondLst>
                                            <p:cond delay="0"/>
                                          </p:stCondLst>
                                        </p:cTn>
                                        <p:tgtEl>
                                          <p:spTgt spid="42"/>
                                        </p:tgtEl>
                                        <p:attrNameLst>
                                          <p:attrName>style.visibility</p:attrName>
                                        </p:attrNameLst>
                                      </p:cBhvr>
                                      <p:to>
                                        <p:strVal val="visible"/>
                                      </p:to>
                                    </p:set>
                                    <p:anim calcmode="lin" valueType="num">
                                      <p:cBhvr>
                                        <p:cTn id="44" dur="500" fill="hold"/>
                                        <p:tgtEl>
                                          <p:spTgt spid="42"/>
                                        </p:tgtEl>
                                        <p:attrNameLst>
                                          <p:attrName>ppt_x</p:attrName>
                                        </p:attrNameLst>
                                      </p:cBhvr>
                                      <p:tavLst>
                                        <p:tav tm="0">
                                          <p:val>
                                            <p:strVal val="#ppt_x"/>
                                          </p:val>
                                        </p:tav>
                                        <p:tav tm="50000">
                                          <p:val>
                                            <p:strVal val="#ppt_x+.1"/>
                                          </p:val>
                                        </p:tav>
                                        <p:tav tm="100000">
                                          <p:val>
                                            <p:strVal val="#ppt_x"/>
                                          </p:val>
                                        </p:tav>
                                      </p:tavLst>
                                    </p:anim>
                                    <p:anim calcmode="lin" valueType="num">
                                      <p:cBhvr>
                                        <p:cTn id="45" dur="500" fill="hold"/>
                                        <p:tgtEl>
                                          <p:spTgt spid="42"/>
                                        </p:tgtEl>
                                        <p:attrNameLst>
                                          <p:attrName>ppt_y</p:attrName>
                                        </p:attrNameLst>
                                      </p:cBhvr>
                                      <p:tavLst>
                                        <p:tav tm="0">
                                          <p:val>
                                            <p:strVal val="#ppt_y"/>
                                          </p:val>
                                        </p:tav>
                                        <p:tav tm="100000">
                                          <p:val>
                                            <p:strVal val="#ppt_y"/>
                                          </p:val>
                                        </p:tav>
                                      </p:tavLst>
                                    </p:anim>
                                    <p:anim calcmode="lin" valueType="num">
                                      <p:cBhvr>
                                        <p:cTn id="46" dur="500" fill="hold"/>
                                        <p:tgtEl>
                                          <p:spTgt spid="42"/>
                                        </p:tgtEl>
                                        <p:attrNameLst>
                                          <p:attrName>ppt_h</p:attrName>
                                        </p:attrNameLst>
                                      </p:cBhvr>
                                      <p:tavLst>
                                        <p:tav tm="0">
                                          <p:val>
                                            <p:strVal val="#ppt_h/10"/>
                                          </p:val>
                                        </p:tav>
                                        <p:tav tm="50000">
                                          <p:val>
                                            <p:strVal val="#ppt_h+.01"/>
                                          </p:val>
                                        </p:tav>
                                        <p:tav tm="100000">
                                          <p:val>
                                            <p:strVal val="#ppt_h"/>
                                          </p:val>
                                        </p:tav>
                                      </p:tavLst>
                                    </p:anim>
                                    <p:anim calcmode="lin" valueType="num">
                                      <p:cBhvr>
                                        <p:cTn id="47" dur="500" fill="hold"/>
                                        <p:tgtEl>
                                          <p:spTgt spid="42"/>
                                        </p:tgtEl>
                                        <p:attrNameLst>
                                          <p:attrName>ppt_w</p:attrName>
                                        </p:attrNameLst>
                                      </p:cBhvr>
                                      <p:tavLst>
                                        <p:tav tm="0">
                                          <p:val>
                                            <p:strVal val="#ppt_w/10"/>
                                          </p:val>
                                        </p:tav>
                                        <p:tav tm="50000">
                                          <p:val>
                                            <p:strVal val="#ppt_w+.01"/>
                                          </p:val>
                                        </p:tav>
                                        <p:tav tm="100000">
                                          <p:val>
                                            <p:strVal val="#ppt_w"/>
                                          </p:val>
                                        </p:tav>
                                      </p:tavLst>
                                    </p:anim>
                                    <p:animEffect transition="in" filter="fade">
                                      <p:cBhvr>
                                        <p:cTn id="48" dur="500" tmFilter="0,0; .5, 1; 1, 1"/>
                                        <p:tgtEl>
                                          <p:spTgt spid="42"/>
                                        </p:tgtEl>
                                      </p:cBhvr>
                                    </p:animEffect>
                                  </p:childTnLst>
                                </p:cTn>
                              </p:par>
                            </p:childTnLst>
                          </p:cTn>
                        </p:par>
                        <p:par>
                          <p:cTn id="49" fill="hold">
                            <p:stCondLst>
                              <p:cond delay="7350"/>
                            </p:stCondLst>
                            <p:childTnLst>
                              <p:par>
                                <p:cTn id="50" presetID="41" presetClass="entr" presetSubtype="0" fill="hold" grpId="0" nodeType="afterEffect">
                                  <p:stCondLst>
                                    <p:cond delay="0"/>
                                  </p:stCondLst>
                                  <p:iterate type="lt">
                                    <p:tmPct val="10000"/>
                                  </p:iterate>
                                  <p:childTnLst>
                                    <p:set>
                                      <p:cBhvr>
                                        <p:cTn id="51" dur="1" fill="hold">
                                          <p:stCondLst>
                                            <p:cond delay="0"/>
                                          </p:stCondLst>
                                        </p:cTn>
                                        <p:tgtEl>
                                          <p:spTgt spid="44"/>
                                        </p:tgtEl>
                                        <p:attrNameLst>
                                          <p:attrName>style.visibility</p:attrName>
                                        </p:attrNameLst>
                                      </p:cBhvr>
                                      <p:to>
                                        <p:strVal val="visible"/>
                                      </p:to>
                                    </p:set>
                                    <p:anim calcmode="lin" valueType="num">
                                      <p:cBhvr>
                                        <p:cTn id="52" dur="500" fill="hold"/>
                                        <p:tgtEl>
                                          <p:spTgt spid="44"/>
                                        </p:tgtEl>
                                        <p:attrNameLst>
                                          <p:attrName>ppt_x</p:attrName>
                                        </p:attrNameLst>
                                      </p:cBhvr>
                                      <p:tavLst>
                                        <p:tav tm="0">
                                          <p:val>
                                            <p:strVal val="#ppt_x"/>
                                          </p:val>
                                        </p:tav>
                                        <p:tav tm="50000">
                                          <p:val>
                                            <p:strVal val="#ppt_x+.1"/>
                                          </p:val>
                                        </p:tav>
                                        <p:tav tm="100000">
                                          <p:val>
                                            <p:strVal val="#ppt_x"/>
                                          </p:val>
                                        </p:tav>
                                      </p:tavLst>
                                    </p:anim>
                                    <p:anim calcmode="lin" valueType="num">
                                      <p:cBhvr>
                                        <p:cTn id="53" dur="500" fill="hold"/>
                                        <p:tgtEl>
                                          <p:spTgt spid="44"/>
                                        </p:tgtEl>
                                        <p:attrNameLst>
                                          <p:attrName>ppt_y</p:attrName>
                                        </p:attrNameLst>
                                      </p:cBhvr>
                                      <p:tavLst>
                                        <p:tav tm="0">
                                          <p:val>
                                            <p:strVal val="#ppt_y"/>
                                          </p:val>
                                        </p:tav>
                                        <p:tav tm="100000">
                                          <p:val>
                                            <p:strVal val="#ppt_y"/>
                                          </p:val>
                                        </p:tav>
                                      </p:tavLst>
                                    </p:anim>
                                    <p:anim calcmode="lin" valueType="num">
                                      <p:cBhvr>
                                        <p:cTn id="54" dur="500" fill="hold"/>
                                        <p:tgtEl>
                                          <p:spTgt spid="44"/>
                                        </p:tgtEl>
                                        <p:attrNameLst>
                                          <p:attrName>ppt_h</p:attrName>
                                        </p:attrNameLst>
                                      </p:cBhvr>
                                      <p:tavLst>
                                        <p:tav tm="0">
                                          <p:val>
                                            <p:strVal val="#ppt_h/10"/>
                                          </p:val>
                                        </p:tav>
                                        <p:tav tm="50000">
                                          <p:val>
                                            <p:strVal val="#ppt_h+.01"/>
                                          </p:val>
                                        </p:tav>
                                        <p:tav tm="100000">
                                          <p:val>
                                            <p:strVal val="#ppt_h"/>
                                          </p:val>
                                        </p:tav>
                                      </p:tavLst>
                                    </p:anim>
                                    <p:anim calcmode="lin" valueType="num">
                                      <p:cBhvr>
                                        <p:cTn id="55" dur="500" fill="hold"/>
                                        <p:tgtEl>
                                          <p:spTgt spid="44"/>
                                        </p:tgtEl>
                                        <p:attrNameLst>
                                          <p:attrName>ppt_w</p:attrName>
                                        </p:attrNameLst>
                                      </p:cBhvr>
                                      <p:tavLst>
                                        <p:tav tm="0">
                                          <p:val>
                                            <p:strVal val="#ppt_w/10"/>
                                          </p:val>
                                        </p:tav>
                                        <p:tav tm="50000">
                                          <p:val>
                                            <p:strVal val="#ppt_w+.01"/>
                                          </p:val>
                                        </p:tav>
                                        <p:tav tm="100000">
                                          <p:val>
                                            <p:strVal val="#ppt_w"/>
                                          </p:val>
                                        </p:tav>
                                      </p:tavLst>
                                    </p:anim>
                                    <p:animEffect transition="in" filter="fade">
                                      <p:cBhvr>
                                        <p:cTn id="56" dur="500" tmFilter="0,0; .5, 1; 1, 1"/>
                                        <p:tgtEl>
                                          <p:spTgt spid="44"/>
                                        </p:tgtEl>
                                      </p:cBhvr>
                                    </p:animEffect>
                                  </p:childTnLst>
                                </p:cTn>
                              </p:par>
                            </p:childTnLst>
                          </p:cTn>
                        </p:par>
                        <p:par>
                          <p:cTn id="57" fill="hold">
                            <p:stCondLst>
                              <p:cond delay="8500"/>
                            </p:stCondLst>
                            <p:childTnLst>
                              <p:par>
                                <p:cTn id="58" presetID="41" presetClass="entr" presetSubtype="0" fill="hold" grpId="0" nodeType="afterEffect">
                                  <p:stCondLst>
                                    <p:cond delay="0"/>
                                  </p:stCondLst>
                                  <p:iterate type="lt">
                                    <p:tmPct val="10000"/>
                                  </p:iterate>
                                  <p:childTnLst>
                                    <p:set>
                                      <p:cBhvr>
                                        <p:cTn id="59" dur="1" fill="hold">
                                          <p:stCondLst>
                                            <p:cond delay="0"/>
                                          </p:stCondLst>
                                        </p:cTn>
                                        <p:tgtEl>
                                          <p:spTgt spid="43"/>
                                        </p:tgtEl>
                                        <p:attrNameLst>
                                          <p:attrName>style.visibility</p:attrName>
                                        </p:attrNameLst>
                                      </p:cBhvr>
                                      <p:to>
                                        <p:strVal val="visible"/>
                                      </p:to>
                                    </p:set>
                                    <p:anim calcmode="lin" valueType="num">
                                      <p:cBhvr>
                                        <p:cTn id="60" dur="500" fill="hold"/>
                                        <p:tgtEl>
                                          <p:spTgt spid="43"/>
                                        </p:tgtEl>
                                        <p:attrNameLst>
                                          <p:attrName>ppt_x</p:attrName>
                                        </p:attrNameLst>
                                      </p:cBhvr>
                                      <p:tavLst>
                                        <p:tav tm="0">
                                          <p:val>
                                            <p:strVal val="#ppt_x"/>
                                          </p:val>
                                        </p:tav>
                                        <p:tav tm="50000">
                                          <p:val>
                                            <p:strVal val="#ppt_x+.1"/>
                                          </p:val>
                                        </p:tav>
                                        <p:tav tm="100000">
                                          <p:val>
                                            <p:strVal val="#ppt_x"/>
                                          </p:val>
                                        </p:tav>
                                      </p:tavLst>
                                    </p:anim>
                                    <p:anim calcmode="lin" valueType="num">
                                      <p:cBhvr>
                                        <p:cTn id="61" dur="500" fill="hold"/>
                                        <p:tgtEl>
                                          <p:spTgt spid="43"/>
                                        </p:tgtEl>
                                        <p:attrNameLst>
                                          <p:attrName>ppt_y</p:attrName>
                                        </p:attrNameLst>
                                      </p:cBhvr>
                                      <p:tavLst>
                                        <p:tav tm="0">
                                          <p:val>
                                            <p:strVal val="#ppt_y"/>
                                          </p:val>
                                        </p:tav>
                                        <p:tav tm="100000">
                                          <p:val>
                                            <p:strVal val="#ppt_y"/>
                                          </p:val>
                                        </p:tav>
                                      </p:tavLst>
                                    </p:anim>
                                    <p:anim calcmode="lin" valueType="num">
                                      <p:cBhvr>
                                        <p:cTn id="62" dur="500" fill="hold"/>
                                        <p:tgtEl>
                                          <p:spTgt spid="43"/>
                                        </p:tgtEl>
                                        <p:attrNameLst>
                                          <p:attrName>ppt_h</p:attrName>
                                        </p:attrNameLst>
                                      </p:cBhvr>
                                      <p:tavLst>
                                        <p:tav tm="0">
                                          <p:val>
                                            <p:strVal val="#ppt_h/10"/>
                                          </p:val>
                                        </p:tav>
                                        <p:tav tm="50000">
                                          <p:val>
                                            <p:strVal val="#ppt_h+.01"/>
                                          </p:val>
                                        </p:tav>
                                        <p:tav tm="100000">
                                          <p:val>
                                            <p:strVal val="#ppt_h"/>
                                          </p:val>
                                        </p:tav>
                                      </p:tavLst>
                                    </p:anim>
                                    <p:anim calcmode="lin" valueType="num">
                                      <p:cBhvr>
                                        <p:cTn id="63" dur="500" fill="hold"/>
                                        <p:tgtEl>
                                          <p:spTgt spid="43"/>
                                        </p:tgtEl>
                                        <p:attrNameLst>
                                          <p:attrName>ppt_w</p:attrName>
                                        </p:attrNameLst>
                                      </p:cBhvr>
                                      <p:tavLst>
                                        <p:tav tm="0">
                                          <p:val>
                                            <p:strVal val="#ppt_w/10"/>
                                          </p:val>
                                        </p:tav>
                                        <p:tav tm="50000">
                                          <p:val>
                                            <p:strVal val="#ppt_w+.01"/>
                                          </p:val>
                                        </p:tav>
                                        <p:tav tm="100000">
                                          <p:val>
                                            <p:strVal val="#ppt_w"/>
                                          </p:val>
                                        </p:tav>
                                      </p:tavLst>
                                    </p:anim>
                                    <p:animEffect transition="in" filter="fade">
                                      <p:cBhvr>
                                        <p:cTn id="64" dur="500" tmFilter="0,0; .5, 1; 1, 1"/>
                                        <p:tgtEl>
                                          <p:spTgt spid="43"/>
                                        </p:tgtEl>
                                      </p:cBhvr>
                                    </p:animEffect>
                                  </p:childTnLst>
                                </p:cTn>
                              </p:par>
                            </p:childTnLst>
                          </p:cTn>
                        </p:par>
                        <p:par>
                          <p:cTn id="65" fill="hold">
                            <p:stCondLst>
                              <p:cond delay="13550"/>
                            </p:stCondLst>
                            <p:childTnLst>
                              <p:par>
                                <p:cTn id="66" presetID="2" presetClass="entr" presetSubtype="8" fill="hold" grpId="0" nodeType="afterEffect">
                                  <p:stCondLst>
                                    <p:cond delay="0"/>
                                  </p:stCondLst>
                                  <p:childTnLst>
                                    <p:set>
                                      <p:cBhvr>
                                        <p:cTn id="67" dur="1" fill="hold">
                                          <p:stCondLst>
                                            <p:cond delay="0"/>
                                          </p:stCondLst>
                                        </p:cTn>
                                        <p:tgtEl>
                                          <p:spTgt spid="46"/>
                                        </p:tgtEl>
                                        <p:attrNameLst>
                                          <p:attrName>style.visibility</p:attrName>
                                        </p:attrNameLst>
                                      </p:cBhvr>
                                      <p:to>
                                        <p:strVal val="visible"/>
                                      </p:to>
                                    </p:set>
                                    <p:anim calcmode="lin" valueType="num">
                                      <p:cBhvr additive="base">
                                        <p:cTn id="68" dur="500" fill="hold"/>
                                        <p:tgtEl>
                                          <p:spTgt spid="46"/>
                                        </p:tgtEl>
                                        <p:attrNameLst>
                                          <p:attrName>ppt_x</p:attrName>
                                        </p:attrNameLst>
                                      </p:cBhvr>
                                      <p:tavLst>
                                        <p:tav tm="0">
                                          <p:val>
                                            <p:strVal val="0-#ppt_w/2"/>
                                          </p:val>
                                        </p:tav>
                                        <p:tav tm="100000">
                                          <p:val>
                                            <p:strVal val="#ppt_x"/>
                                          </p:val>
                                        </p:tav>
                                      </p:tavLst>
                                    </p:anim>
                                    <p:anim calcmode="lin" valueType="num">
                                      <p:cBhvr additive="base">
                                        <p:cTn id="69" dur="500" fill="hold"/>
                                        <p:tgtEl>
                                          <p:spTgt spid="46"/>
                                        </p:tgtEl>
                                        <p:attrNameLst>
                                          <p:attrName>ppt_y</p:attrName>
                                        </p:attrNameLst>
                                      </p:cBhvr>
                                      <p:tavLst>
                                        <p:tav tm="0">
                                          <p:val>
                                            <p:strVal val="#ppt_y"/>
                                          </p:val>
                                        </p:tav>
                                        <p:tav tm="100000">
                                          <p:val>
                                            <p:strVal val="#ppt_y"/>
                                          </p:val>
                                        </p:tav>
                                      </p:tavLst>
                                    </p:anim>
                                  </p:childTnLst>
                                </p:cTn>
                              </p:par>
                            </p:childTnLst>
                          </p:cTn>
                        </p:par>
                        <p:par>
                          <p:cTn id="70" fill="hold">
                            <p:stCondLst>
                              <p:cond delay="14050"/>
                            </p:stCondLst>
                            <p:childTnLst>
                              <p:par>
                                <p:cTn id="71" presetID="49" presetClass="entr" presetSubtype="0" decel="100000" fill="hold" nodeType="afterEffect">
                                  <p:stCondLst>
                                    <p:cond delay="0"/>
                                  </p:stCondLst>
                                  <p:childTnLst>
                                    <p:set>
                                      <p:cBhvr>
                                        <p:cTn id="72" dur="1" fill="hold">
                                          <p:stCondLst>
                                            <p:cond delay="0"/>
                                          </p:stCondLst>
                                        </p:cTn>
                                        <p:tgtEl>
                                          <p:spTgt spid="47"/>
                                        </p:tgtEl>
                                        <p:attrNameLst>
                                          <p:attrName>style.visibility</p:attrName>
                                        </p:attrNameLst>
                                      </p:cBhvr>
                                      <p:to>
                                        <p:strVal val="visible"/>
                                      </p:to>
                                    </p:set>
                                    <p:anim calcmode="lin" valueType="num">
                                      <p:cBhvr>
                                        <p:cTn id="73" dur="500" fill="hold"/>
                                        <p:tgtEl>
                                          <p:spTgt spid="47"/>
                                        </p:tgtEl>
                                        <p:attrNameLst>
                                          <p:attrName>ppt_w</p:attrName>
                                        </p:attrNameLst>
                                      </p:cBhvr>
                                      <p:tavLst>
                                        <p:tav tm="0">
                                          <p:val>
                                            <p:fltVal val="0"/>
                                          </p:val>
                                        </p:tav>
                                        <p:tav tm="100000">
                                          <p:val>
                                            <p:strVal val="#ppt_w"/>
                                          </p:val>
                                        </p:tav>
                                      </p:tavLst>
                                    </p:anim>
                                    <p:anim calcmode="lin" valueType="num">
                                      <p:cBhvr>
                                        <p:cTn id="74" dur="500" fill="hold"/>
                                        <p:tgtEl>
                                          <p:spTgt spid="47"/>
                                        </p:tgtEl>
                                        <p:attrNameLst>
                                          <p:attrName>ppt_h</p:attrName>
                                        </p:attrNameLst>
                                      </p:cBhvr>
                                      <p:tavLst>
                                        <p:tav tm="0">
                                          <p:val>
                                            <p:fltVal val="0"/>
                                          </p:val>
                                        </p:tav>
                                        <p:tav tm="100000">
                                          <p:val>
                                            <p:strVal val="#ppt_h"/>
                                          </p:val>
                                        </p:tav>
                                      </p:tavLst>
                                    </p:anim>
                                    <p:anim calcmode="lin" valueType="num">
                                      <p:cBhvr>
                                        <p:cTn id="75" dur="500" fill="hold"/>
                                        <p:tgtEl>
                                          <p:spTgt spid="47"/>
                                        </p:tgtEl>
                                        <p:attrNameLst>
                                          <p:attrName>style.rotation</p:attrName>
                                        </p:attrNameLst>
                                      </p:cBhvr>
                                      <p:tavLst>
                                        <p:tav tm="0">
                                          <p:val>
                                            <p:fltVal val="360"/>
                                          </p:val>
                                        </p:tav>
                                        <p:tav tm="100000">
                                          <p:val>
                                            <p:fltVal val="0"/>
                                          </p:val>
                                        </p:tav>
                                      </p:tavLst>
                                    </p:anim>
                                    <p:animEffect transition="in" filter="fade">
                                      <p:cBhvr>
                                        <p:cTn id="76" dur="500"/>
                                        <p:tgtEl>
                                          <p:spTgt spid="47"/>
                                        </p:tgtEl>
                                      </p:cBhvr>
                                    </p:animEffect>
                                  </p:childTnLst>
                                </p:cTn>
                              </p:par>
                            </p:childTnLst>
                          </p:cTn>
                        </p:par>
                        <p:par>
                          <p:cTn id="77" fill="hold">
                            <p:stCondLst>
                              <p:cond delay="14550"/>
                            </p:stCondLst>
                            <p:childTnLst>
                              <p:par>
                                <p:cTn id="78" presetID="49" presetClass="entr" presetSubtype="0" decel="100000" fill="hold" nodeType="afterEffect">
                                  <p:stCondLst>
                                    <p:cond delay="0"/>
                                  </p:stCondLst>
                                  <p:childTnLst>
                                    <p:set>
                                      <p:cBhvr>
                                        <p:cTn id="79" dur="1" fill="hold">
                                          <p:stCondLst>
                                            <p:cond delay="0"/>
                                          </p:stCondLst>
                                        </p:cTn>
                                        <p:tgtEl>
                                          <p:spTgt spid="48"/>
                                        </p:tgtEl>
                                        <p:attrNameLst>
                                          <p:attrName>style.visibility</p:attrName>
                                        </p:attrNameLst>
                                      </p:cBhvr>
                                      <p:to>
                                        <p:strVal val="visible"/>
                                      </p:to>
                                    </p:set>
                                    <p:anim calcmode="lin" valueType="num">
                                      <p:cBhvr>
                                        <p:cTn id="80" dur="500" fill="hold"/>
                                        <p:tgtEl>
                                          <p:spTgt spid="48"/>
                                        </p:tgtEl>
                                        <p:attrNameLst>
                                          <p:attrName>ppt_w</p:attrName>
                                        </p:attrNameLst>
                                      </p:cBhvr>
                                      <p:tavLst>
                                        <p:tav tm="0">
                                          <p:val>
                                            <p:fltVal val="0"/>
                                          </p:val>
                                        </p:tav>
                                        <p:tav tm="100000">
                                          <p:val>
                                            <p:strVal val="#ppt_w"/>
                                          </p:val>
                                        </p:tav>
                                      </p:tavLst>
                                    </p:anim>
                                    <p:anim calcmode="lin" valueType="num">
                                      <p:cBhvr>
                                        <p:cTn id="81" dur="500" fill="hold"/>
                                        <p:tgtEl>
                                          <p:spTgt spid="48"/>
                                        </p:tgtEl>
                                        <p:attrNameLst>
                                          <p:attrName>ppt_h</p:attrName>
                                        </p:attrNameLst>
                                      </p:cBhvr>
                                      <p:tavLst>
                                        <p:tav tm="0">
                                          <p:val>
                                            <p:fltVal val="0"/>
                                          </p:val>
                                        </p:tav>
                                        <p:tav tm="100000">
                                          <p:val>
                                            <p:strVal val="#ppt_h"/>
                                          </p:val>
                                        </p:tav>
                                      </p:tavLst>
                                    </p:anim>
                                    <p:anim calcmode="lin" valueType="num">
                                      <p:cBhvr>
                                        <p:cTn id="82" dur="500" fill="hold"/>
                                        <p:tgtEl>
                                          <p:spTgt spid="48"/>
                                        </p:tgtEl>
                                        <p:attrNameLst>
                                          <p:attrName>style.rotation</p:attrName>
                                        </p:attrNameLst>
                                      </p:cBhvr>
                                      <p:tavLst>
                                        <p:tav tm="0">
                                          <p:val>
                                            <p:fltVal val="360"/>
                                          </p:val>
                                        </p:tav>
                                        <p:tav tm="100000">
                                          <p:val>
                                            <p:fltVal val="0"/>
                                          </p:val>
                                        </p:tav>
                                      </p:tavLst>
                                    </p:anim>
                                    <p:animEffect transition="in" filter="fade">
                                      <p:cBhvr>
                                        <p:cTn id="83"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44" grpId="0"/>
      <p:bldP spid="45" grpId="0"/>
      <p:bldP spid="4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任意多边形 38"/>
          <p:cNvSpPr/>
          <p:nvPr/>
        </p:nvSpPr>
        <p:spPr>
          <a:xfrm>
            <a:off x="1157290" y="3414264"/>
            <a:ext cx="10006012" cy="645342"/>
          </a:xfrm>
          <a:custGeom>
            <a:avLst/>
            <a:gdLst>
              <a:gd name="connsiteX0" fmla="*/ 4908343 w 7407966"/>
              <a:gd name="connsiteY0" fmla="*/ 423912 h 476941"/>
              <a:gd name="connsiteX1" fmla="*/ 4932501 w 7407966"/>
              <a:gd name="connsiteY1" fmla="*/ 426347 h 476941"/>
              <a:gd name="connsiteX2" fmla="*/ 4956659 w 7407966"/>
              <a:gd name="connsiteY2" fmla="*/ 423912 h 476941"/>
              <a:gd name="connsiteX3" fmla="*/ 4956659 w 7407966"/>
              <a:gd name="connsiteY3" fmla="*/ 476941 h 476941"/>
              <a:gd name="connsiteX4" fmla="*/ 4908343 w 7407966"/>
              <a:gd name="connsiteY4" fmla="*/ 476941 h 476941"/>
              <a:gd name="connsiteX5" fmla="*/ 1996867 w 7407966"/>
              <a:gd name="connsiteY5" fmla="*/ 423912 h 476941"/>
              <a:gd name="connsiteX6" fmla="*/ 2021025 w 7407966"/>
              <a:gd name="connsiteY6" fmla="*/ 426347 h 476941"/>
              <a:gd name="connsiteX7" fmla="*/ 2045183 w 7407966"/>
              <a:gd name="connsiteY7" fmla="*/ 423912 h 476941"/>
              <a:gd name="connsiteX8" fmla="*/ 2045183 w 7407966"/>
              <a:gd name="connsiteY8" fmla="*/ 476941 h 476941"/>
              <a:gd name="connsiteX9" fmla="*/ 1996867 w 7407966"/>
              <a:gd name="connsiteY9" fmla="*/ 476941 h 476941"/>
              <a:gd name="connsiteX10" fmla="*/ 6569706 w 7407966"/>
              <a:gd name="connsiteY10" fmla="*/ 217819 h 476941"/>
              <a:gd name="connsiteX11" fmla="*/ 7407966 w 7407966"/>
              <a:gd name="connsiteY11" fmla="*/ 217819 h 476941"/>
              <a:gd name="connsiteX12" fmla="*/ 7407966 w 7407966"/>
              <a:gd name="connsiteY12" fmla="*/ 263538 h 476941"/>
              <a:gd name="connsiteX13" fmla="*/ 6569706 w 7407966"/>
              <a:gd name="connsiteY13" fmla="*/ 263538 h 476941"/>
              <a:gd name="connsiteX14" fmla="*/ 6574321 w 7407966"/>
              <a:gd name="connsiteY14" fmla="*/ 240678 h 476941"/>
              <a:gd name="connsiteX15" fmla="*/ 5113555 w 7407966"/>
              <a:gd name="connsiteY15" fmla="*/ 217819 h 476941"/>
              <a:gd name="connsiteX16" fmla="*/ 6207598 w 7407966"/>
              <a:gd name="connsiteY16" fmla="*/ 217819 h 476941"/>
              <a:gd name="connsiteX17" fmla="*/ 6202983 w 7407966"/>
              <a:gd name="connsiteY17" fmla="*/ 240678 h 476941"/>
              <a:gd name="connsiteX18" fmla="*/ 6207598 w 7407966"/>
              <a:gd name="connsiteY18" fmla="*/ 263538 h 476941"/>
              <a:gd name="connsiteX19" fmla="*/ 5113555 w 7407966"/>
              <a:gd name="connsiteY19" fmla="*/ 263538 h 476941"/>
              <a:gd name="connsiteX20" fmla="*/ 5118170 w 7407966"/>
              <a:gd name="connsiteY20" fmla="*/ 240678 h 476941"/>
              <a:gd name="connsiteX21" fmla="*/ 3657817 w 7407966"/>
              <a:gd name="connsiteY21" fmla="*/ 217819 h 476941"/>
              <a:gd name="connsiteX22" fmla="*/ 4751447 w 7407966"/>
              <a:gd name="connsiteY22" fmla="*/ 217819 h 476941"/>
              <a:gd name="connsiteX23" fmla="*/ 4746832 w 7407966"/>
              <a:gd name="connsiteY23" fmla="*/ 240678 h 476941"/>
              <a:gd name="connsiteX24" fmla="*/ 4751447 w 7407966"/>
              <a:gd name="connsiteY24" fmla="*/ 263538 h 476941"/>
              <a:gd name="connsiteX25" fmla="*/ 3657817 w 7407966"/>
              <a:gd name="connsiteY25" fmla="*/ 263538 h 476941"/>
              <a:gd name="connsiteX26" fmla="*/ 3662432 w 7407966"/>
              <a:gd name="connsiteY26" fmla="*/ 240678 h 476941"/>
              <a:gd name="connsiteX27" fmla="*/ 2202079 w 7407966"/>
              <a:gd name="connsiteY27" fmla="*/ 217819 h 476941"/>
              <a:gd name="connsiteX28" fmla="*/ 3295709 w 7407966"/>
              <a:gd name="connsiteY28" fmla="*/ 217819 h 476941"/>
              <a:gd name="connsiteX29" fmla="*/ 3291094 w 7407966"/>
              <a:gd name="connsiteY29" fmla="*/ 240678 h 476941"/>
              <a:gd name="connsiteX30" fmla="*/ 3295710 w 7407966"/>
              <a:gd name="connsiteY30" fmla="*/ 263538 h 476941"/>
              <a:gd name="connsiteX31" fmla="*/ 2202079 w 7407966"/>
              <a:gd name="connsiteY31" fmla="*/ 263538 h 476941"/>
              <a:gd name="connsiteX32" fmla="*/ 2206694 w 7407966"/>
              <a:gd name="connsiteY32" fmla="*/ 240678 h 476941"/>
              <a:gd name="connsiteX33" fmla="*/ 746341 w 7407966"/>
              <a:gd name="connsiteY33" fmla="*/ 217819 h 476941"/>
              <a:gd name="connsiteX34" fmla="*/ 1839971 w 7407966"/>
              <a:gd name="connsiteY34" fmla="*/ 217819 h 476941"/>
              <a:gd name="connsiteX35" fmla="*/ 1835356 w 7407966"/>
              <a:gd name="connsiteY35" fmla="*/ 240678 h 476941"/>
              <a:gd name="connsiteX36" fmla="*/ 1839971 w 7407966"/>
              <a:gd name="connsiteY36" fmla="*/ 263538 h 476941"/>
              <a:gd name="connsiteX37" fmla="*/ 746341 w 7407966"/>
              <a:gd name="connsiteY37" fmla="*/ 263538 h 476941"/>
              <a:gd name="connsiteX38" fmla="*/ 750956 w 7407966"/>
              <a:gd name="connsiteY38" fmla="*/ 240678 h 476941"/>
              <a:gd name="connsiteX39" fmla="*/ 0 w 7407966"/>
              <a:gd name="connsiteY39" fmla="*/ 217819 h 476941"/>
              <a:gd name="connsiteX40" fmla="*/ 384233 w 7407966"/>
              <a:gd name="connsiteY40" fmla="*/ 217819 h 476941"/>
              <a:gd name="connsiteX41" fmla="*/ 379618 w 7407966"/>
              <a:gd name="connsiteY41" fmla="*/ 240678 h 476941"/>
              <a:gd name="connsiteX42" fmla="*/ 384233 w 7407966"/>
              <a:gd name="connsiteY42" fmla="*/ 263538 h 476941"/>
              <a:gd name="connsiteX43" fmla="*/ 0 w 7407966"/>
              <a:gd name="connsiteY43" fmla="*/ 263538 h 476941"/>
              <a:gd name="connsiteX44" fmla="*/ 6367254 w 7407966"/>
              <a:gd name="connsiteY44" fmla="*/ 0 h 476941"/>
              <a:gd name="connsiteX45" fmla="*/ 6415570 w 7407966"/>
              <a:gd name="connsiteY45" fmla="*/ 0 h 476941"/>
              <a:gd name="connsiteX46" fmla="*/ 6415570 w 7407966"/>
              <a:gd name="connsiteY46" fmla="*/ 57723 h 476941"/>
              <a:gd name="connsiteX47" fmla="*/ 6388652 w 7407966"/>
              <a:gd name="connsiteY47" fmla="*/ 55009 h 476941"/>
              <a:gd name="connsiteX48" fmla="*/ 6367254 w 7407966"/>
              <a:gd name="connsiteY48" fmla="*/ 57166 h 476941"/>
              <a:gd name="connsiteX49" fmla="*/ 3452605 w 7407966"/>
              <a:gd name="connsiteY49" fmla="*/ 0 h 476941"/>
              <a:gd name="connsiteX50" fmla="*/ 3500921 w 7407966"/>
              <a:gd name="connsiteY50" fmla="*/ 0 h 476941"/>
              <a:gd name="connsiteX51" fmla="*/ 3500921 w 7407966"/>
              <a:gd name="connsiteY51" fmla="*/ 57444 h 476941"/>
              <a:gd name="connsiteX52" fmla="*/ 3476763 w 7407966"/>
              <a:gd name="connsiteY52" fmla="*/ 55009 h 476941"/>
              <a:gd name="connsiteX53" fmla="*/ 3452605 w 7407966"/>
              <a:gd name="connsiteY53" fmla="*/ 57444 h 476941"/>
              <a:gd name="connsiteX54" fmla="*/ 541129 w 7407966"/>
              <a:gd name="connsiteY54" fmla="*/ 0 h 476941"/>
              <a:gd name="connsiteX55" fmla="*/ 589445 w 7407966"/>
              <a:gd name="connsiteY55" fmla="*/ 0 h 476941"/>
              <a:gd name="connsiteX56" fmla="*/ 589445 w 7407966"/>
              <a:gd name="connsiteY56" fmla="*/ 57444 h 476941"/>
              <a:gd name="connsiteX57" fmla="*/ 565287 w 7407966"/>
              <a:gd name="connsiteY57" fmla="*/ 55009 h 476941"/>
              <a:gd name="connsiteX58" fmla="*/ 541129 w 7407966"/>
              <a:gd name="connsiteY58" fmla="*/ 57444 h 476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7407966" h="476941">
                <a:moveTo>
                  <a:pt x="4908343" y="423912"/>
                </a:moveTo>
                <a:lnTo>
                  <a:pt x="4932501" y="426347"/>
                </a:lnTo>
                <a:lnTo>
                  <a:pt x="4956659" y="423912"/>
                </a:lnTo>
                <a:lnTo>
                  <a:pt x="4956659" y="476941"/>
                </a:lnTo>
                <a:lnTo>
                  <a:pt x="4908343" y="476941"/>
                </a:lnTo>
                <a:close/>
                <a:moveTo>
                  <a:pt x="1996867" y="423912"/>
                </a:moveTo>
                <a:lnTo>
                  <a:pt x="2021025" y="426347"/>
                </a:lnTo>
                <a:lnTo>
                  <a:pt x="2045183" y="423912"/>
                </a:lnTo>
                <a:lnTo>
                  <a:pt x="2045183" y="476941"/>
                </a:lnTo>
                <a:lnTo>
                  <a:pt x="1996867" y="476941"/>
                </a:lnTo>
                <a:close/>
                <a:moveTo>
                  <a:pt x="6569706" y="217819"/>
                </a:moveTo>
                <a:lnTo>
                  <a:pt x="7407966" y="217819"/>
                </a:lnTo>
                <a:lnTo>
                  <a:pt x="7407966" y="263538"/>
                </a:lnTo>
                <a:lnTo>
                  <a:pt x="6569706" y="263538"/>
                </a:lnTo>
                <a:lnTo>
                  <a:pt x="6574321" y="240678"/>
                </a:lnTo>
                <a:close/>
                <a:moveTo>
                  <a:pt x="5113555" y="217819"/>
                </a:moveTo>
                <a:lnTo>
                  <a:pt x="6207598" y="217819"/>
                </a:lnTo>
                <a:lnTo>
                  <a:pt x="6202983" y="240678"/>
                </a:lnTo>
                <a:lnTo>
                  <a:pt x="6207598" y="263538"/>
                </a:lnTo>
                <a:lnTo>
                  <a:pt x="5113555" y="263538"/>
                </a:lnTo>
                <a:lnTo>
                  <a:pt x="5118170" y="240678"/>
                </a:lnTo>
                <a:close/>
                <a:moveTo>
                  <a:pt x="3657817" y="217819"/>
                </a:moveTo>
                <a:lnTo>
                  <a:pt x="4751447" y="217819"/>
                </a:lnTo>
                <a:lnTo>
                  <a:pt x="4746832" y="240678"/>
                </a:lnTo>
                <a:lnTo>
                  <a:pt x="4751447" y="263538"/>
                </a:lnTo>
                <a:lnTo>
                  <a:pt x="3657817" y="263538"/>
                </a:lnTo>
                <a:lnTo>
                  <a:pt x="3662432" y="240678"/>
                </a:lnTo>
                <a:close/>
                <a:moveTo>
                  <a:pt x="2202079" y="217819"/>
                </a:moveTo>
                <a:lnTo>
                  <a:pt x="3295709" y="217819"/>
                </a:lnTo>
                <a:lnTo>
                  <a:pt x="3291094" y="240678"/>
                </a:lnTo>
                <a:lnTo>
                  <a:pt x="3295710" y="263538"/>
                </a:lnTo>
                <a:lnTo>
                  <a:pt x="2202079" y="263538"/>
                </a:lnTo>
                <a:lnTo>
                  <a:pt x="2206694" y="240678"/>
                </a:lnTo>
                <a:close/>
                <a:moveTo>
                  <a:pt x="746341" y="217819"/>
                </a:moveTo>
                <a:lnTo>
                  <a:pt x="1839971" y="217819"/>
                </a:lnTo>
                <a:lnTo>
                  <a:pt x="1835356" y="240678"/>
                </a:lnTo>
                <a:lnTo>
                  <a:pt x="1839971" y="263538"/>
                </a:lnTo>
                <a:lnTo>
                  <a:pt x="746341" y="263538"/>
                </a:lnTo>
                <a:lnTo>
                  <a:pt x="750956" y="240678"/>
                </a:lnTo>
                <a:close/>
                <a:moveTo>
                  <a:pt x="0" y="217819"/>
                </a:moveTo>
                <a:lnTo>
                  <a:pt x="384233" y="217819"/>
                </a:lnTo>
                <a:lnTo>
                  <a:pt x="379618" y="240678"/>
                </a:lnTo>
                <a:lnTo>
                  <a:pt x="384233" y="263538"/>
                </a:lnTo>
                <a:lnTo>
                  <a:pt x="0" y="263538"/>
                </a:lnTo>
                <a:close/>
                <a:moveTo>
                  <a:pt x="6367254" y="0"/>
                </a:moveTo>
                <a:lnTo>
                  <a:pt x="6415570" y="0"/>
                </a:lnTo>
                <a:lnTo>
                  <a:pt x="6415570" y="57723"/>
                </a:lnTo>
                <a:lnTo>
                  <a:pt x="6388652" y="55009"/>
                </a:lnTo>
                <a:lnTo>
                  <a:pt x="6367254" y="57166"/>
                </a:lnTo>
                <a:close/>
                <a:moveTo>
                  <a:pt x="3452605" y="0"/>
                </a:moveTo>
                <a:lnTo>
                  <a:pt x="3500921" y="0"/>
                </a:lnTo>
                <a:lnTo>
                  <a:pt x="3500921" y="57444"/>
                </a:lnTo>
                <a:lnTo>
                  <a:pt x="3476763" y="55009"/>
                </a:lnTo>
                <a:lnTo>
                  <a:pt x="3452605" y="57444"/>
                </a:lnTo>
                <a:close/>
                <a:moveTo>
                  <a:pt x="541129" y="0"/>
                </a:moveTo>
                <a:lnTo>
                  <a:pt x="589445" y="0"/>
                </a:lnTo>
                <a:lnTo>
                  <a:pt x="589445" y="57444"/>
                </a:lnTo>
                <a:lnTo>
                  <a:pt x="565287" y="55009"/>
                </a:lnTo>
                <a:lnTo>
                  <a:pt x="541129" y="57444"/>
                </a:lnTo>
                <a:close/>
              </a:path>
            </a:pathLst>
          </a:custGeom>
          <a:solidFill>
            <a:srgbClr val="C6C4C6"/>
          </a:solidFill>
          <a:ln w="12700" cap="flat" cmpd="sng" algn="ctr">
            <a:noFill/>
            <a:prstDash val="solid"/>
            <a:miter lim="800000"/>
          </a:ln>
          <a:effec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nvGrpSpPr>
          <p:cNvPr id="40" name="组合 39"/>
          <p:cNvGrpSpPr/>
          <p:nvPr/>
        </p:nvGrpSpPr>
        <p:grpSpPr>
          <a:xfrm>
            <a:off x="2662891" y="1574245"/>
            <a:ext cx="2517695" cy="1351930"/>
            <a:chOff x="2662890" y="1574245"/>
            <a:chExt cx="2517694" cy="1351930"/>
          </a:xfrm>
        </p:grpSpPr>
        <p:sp>
          <p:nvSpPr>
            <p:cNvPr id="41" name="文本框 19"/>
            <p:cNvSpPr txBox="1"/>
            <p:nvPr/>
          </p:nvSpPr>
          <p:spPr>
            <a:xfrm>
              <a:off x="2972981" y="2526065"/>
              <a:ext cx="2207603" cy="400110"/>
            </a:xfrm>
            <a:prstGeom prst="rect">
              <a:avLst/>
            </a:prstGeom>
            <a:noFill/>
          </p:spPr>
          <p:txBody>
            <a:bodyPr wrap="square" rtlCol="0">
              <a:spAutoFit/>
            </a:bodyPr>
            <a:lstStyle/>
            <a:p>
              <a:pPr fontAlgn="auto">
                <a:spcBef>
                  <a:spcPts val="0"/>
                </a:spcBef>
                <a:spcAft>
                  <a:spcPts val="0"/>
                </a:spcAft>
                <a:defRPr/>
              </a:pPr>
              <a:r>
                <a:rPr lang="zh-CN" altLang="en-US" sz="2000" b="1" noProof="1">
                  <a:solidFill>
                    <a:prstClr val="white"/>
                  </a:solidFill>
                  <a:latin typeface="微软雅黑" panose="020B0503020204020204" charset="-122"/>
                  <a:ea typeface="微软雅黑" panose="020B0503020204020204" charset="-122"/>
                  <a:cs typeface="+mn-ea"/>
                  <a:sym typeface="+mn-lt"/>
                </a:rPr>
                <a:t>比特币区块确认</a:t>
              </a:r>
              <a:endParaRPr lang="en-US" altLang="zh-CN" sz="2000" b="1" dirty="0">
                <a:solidFill>
                  <a:prstClr val="white"/>
                </a:solidFill>
                <a:latin typeface="微软雅黑" panose="020B0503020204020204" charset="-122"/>
                <a:ea typeface="微软雅黑" panose="020B0503020204020204" charset="-122"/>
                <a:cs typeface="+mn-ea"/>
                <a:sym typeface="+mn-lt"/>
              </a:endParaRPr>
            </a:p>
          </p:txBody>
        </p:sp>
        <p:sp>
          <p:nvSpPr>
            <p:cNvPr id="42" name="文本框 14"/>
            <p:cNvSpPr txBox="1"/>
            <p:nvPr/>
          </p:nvSpPr>
          <p:spPr>
            <a:xfrm>
              <a:off x="2662890" y="1574245"/>
              <a:ext cx="2517693" cy="92333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50000"/>
                </a:lnSpc>
                <a:spcBef>
                  <a:spcPts val="0"/>
                </a:spcBef>
                <a:spcAft>
                  <a:spcPts val="0"/>
                </a:spcAft>
                <a:defRPr/>
              </a:pPr>
              <a:r>
                <a:rPr lang="en-US" altLang="zh-CN" sz="1200" dirty="0">
                  <a:solidFill>
                    <a:prstClr val="white"/>
                  </a:solidFill>
                  <a:latin typeface="微软雅黑" panose="020B0503020204020204" charset="-122"/>
                  <a:ea typeface="微软雅黑" panose="020B0503020204020204" charset="-122"/>
                  <a:cs typeface="+mn-ea"/>
                  <a:sym typeface="+mn-lt"/>
                </a:rPr>
                <a:t>A</a:t>
              </a:r>
              <a:r>
                <a:rPr lang="zh-CN" altLang="zh-CN" sz="1200" dirty="0">
                  <a:solidFill>
                    <a:prstClr val="white"/>
                  </a:solidFill>
                  <a:latin typeface="微软雅黑" panose="020B0503020204020204" charset="-122"/>
                  <a:ea typeface="微软雅黑" panose="020B0503020204020204" charset="-122"/>
                  <a:cs typeface="+mn-ea"/>
                  <a:sym typeface="+mn-lt"/>
                </a:rPr>
                <a:t>将交易单广播至全网，</a:t>
              </a:r>
              <a:r>
                <a:rPr lang="zh-CN" altLang="en-US" sz="1200" dirty="0">
                  <a:solidFill>
                    <a:prstClr val="white"/>
                  </a:solidFill>
                  <a:latin typeface="微软雅黑" panose="020B0503020204020204" charset="-122"/>
                  <a:ea typeface="微软雅黑" panose="020B0503020204020204" charset="-122"/>
                  <a:cs typeface="+mn-ea"/>
                  <a:sym typeface="+mn-lt"/>
                </a:rPr>
                <a:t>比特</a:t>
              </a:r>
              <a:r>
                <a:rPr lang="zh-CN" altLang="zh-CN" sz="1200" dirty="0">
                  <a:solidFill>
                    <a:prstClr val="white"/>
                  </a:solidFill>
                  <a:latin typeface="微软雅黑" panose="020B0503020204020204" charset="-122"/>
                  <a:ea typeface="微软雅黑" panose="020B0503020204020204" charset="-122"/>
                  <a:cs typeface="+mn-ea"/>
                  <a:sym typeface="+mn-lt"/>
                </a:rPr>
                <a:t>币就发送给了</a:t>
              </a:r>
              <a:r>
                <a:rPr lang="en-US" altLang="zh-CN" sz="1200" dirty="0">
                  <a:solidFill>
                    <a:prstClr val="white"/>
                  </a:solidFill>
                  <a:latin typeface="微软雅黑" panose="020B0503020204020204" charset="-122"/>
                  <a:ea typeface="微软雅黑" panose="020B0503020204020204" charset="-122"/>
                  <a:cs typeface="+mn-ea"/>
                  <a:sym typeface="+mn-lt"/>
                </a:rPr>
                <a:t>B</a:t>
              </a:r>
              <a:r>
                <a:rPr lang="zh-CN" altLang="zh-CN" sz="1200" dirty="0">
                  <a:solidFill>
                    <a:prstClr val="white"/>
                  </a:solidFill>
                  <a:latin typeface="微软雅黑" panose="020B0503020204020204" charset="-122"/>
                  <a:ea typeface="微软雅黑" panose="020B0503020204020204" charset="-122"/>
                  <a:cs typeface="+mn-ea"/>
                  <a:sym typeface="+mn-lt"/>
                </a:rPr>
                <a:t>，每个节点都将收到的交易信息纳入一个区块中</a:t>
              </a:r>
              <a:endParaRPr lang="en-US" altLang="zh-CN" sz="1200" dirty="0">
                <a:solidFill>
                  <a:prstClr val="white"/>
                </a:solidFill>
                <a:latin typeface="微软雅黑" panose="020B0503020204020204" charset="-122"/>
                <a:ea typeface="微软雅黑" panose="020B0503020204020204" charset="-122"/>
                <a:cs typeface="+mn-ea"/>
                <a:sym typeface="+mn-lt"/>
              </a:endParaRPr>
            </a:p>
          </p:txBody>
        </p:sp>
      </p:grpSp>
      <p:grpSp>
        <p:nvGrpSpPr>
          <p:cNvPr id="43" name="组合 42"/>
          <p:cNvGrpSpPr/>
          <p:nvPr/>
        </p:nvGrpSpPr>
        <p:grpSpPr>
          <a:xfrm>
            <a:off x="6516106" y="1574245"/>
            <a:ext cx="2500063" cy="1354298"/>
            <a:chOff x="6516104" y="1574245"/>
            <a:chExt cx="2500062" cy="1354298"/>
          </a:xfrm>
        </p:grpSpPr>
        <p:sp>
          <p:nvSpPr>
            <p:cNvPr id="44" name="文本框 22"/>
            <p:cNvSpPr txBox="1"/>
            <p:nvPr/>
          </p:nvSpPr>
          <p:spPr>
            <a:xfrm>
              <a:off x="6516104" y="2528433"/>
              <a:ext cx="2500062" cy="400110"/>
            </a:xfrm>
            <a:prstGeom prst="rect">
              <a:avLst/>
            </a:prstGeom>
            <a:noFill/>
          </p:spPr>
          <p:txBody>
            <a:bodyPr wrap="square" rtlCol="0">
              <a:spAutoFit/>
            </a:bodyPr>
            <a:lstStyle/>
            <a:p>
              <a:pPr fontAlgn="auto">
                <a:spcBef>
                  <a:spcPts val="0"/>
                </a:spcBef>
                <a:spcAft>
                  <a:spcPts val="0"/>
                </a:spcAft>
                <a:defRPr/>
              </a:pPr>
              <a:r>
                <a:rPr lang="zh-CN" altLang="en-US" sz="2000" b="1" noProof="1">
                  <a:solidFill>
                    <a:prstClr val="white"/>
                  </a:solidFill>
                  <a:latin typeface="微软雅黑" panose="020B0503020204020204" charset="-122"/>
                  <a:ea typeface="微软雅黑" panose="020B0503020204020204" charset="-122"/>
                  <a:cs typeface="+mn-ea"/>
                  <a:sym typeface="+mn-lt"/>
                </a:rPr>
                <a:t>取中间值为时间戳</a:t>
              </a:r>
              <a:endParaRPr lang="en-US" altLang="zh-CN" sz="2000" b="1" dirty="0">
                <a:solidFill>
                  <a:prstClr val="white"/>
                </a:solidFill>
                <a:latin typeface="微软雅黑" panose="020B0503020204020204" charset="-122"/>
                <a:ea typeface="微软雅黑" panose="020B0503020204020204" charset="-122"/>
                <a:cs typeface="+mn-ea"/>
                <a:sym typeface="+mn-lt"/>
              </a:endParaRPr>
            </a:p>
          </p:txBody>
        </p:sp>
        <p:sp>
          <p:nvSpPr>
            <p:cNvPr id="45" name="文本框 14"/>
            <p:cNvSpPr txBox="1"/>
            <p:nvPr/>
          </p:nvSpPr>
          <p:spPr>
            <a:xfrm>
              <a:off x="6516104" y="1574245"/>
              <a:ext cx="2451903" cy="92333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50000"/>
                </a:lnSpc>
                <a:spcBef>
                  <a:spcPts val="0"/>
                </a:spcBef>
                <a:spcAft>
                  <a:spcPts val="0"/>
                </a:spcAft>
                <a:defRPr/>
              </a:pPr>
              <a:r>
                <a:rPr lang="zh-CN" altLang="zh-CN" sz="1200" dirty="0">
                  <a:solidFill>
                    <a:prstClr val="white"/>
                  </a:solidFill>
                  <a:latin typeface="微软雅黑" panose="020B0503020204020204" charset="-122"/>
                  <a:ea typeface="微软雅黑" panose="020B0503020204020204" charset="-122"/>
                  <a:cs typeface="+mn-ea"/>
                  <a:sym typeface="+mn-lt"/>
                </a:rPr>
                <a:t>当一个节点找到解时，它就向全网广播该区块记录的所有盖时间戳交易，并由全网其他节点核对</a:t>
              </a:r>
              <a:endParaRPr lang="en-US" altLang="zh-CN" sz="1200" dirty="0">
                <a:solidFill>
                  <a:prstClr val="white"/>
                </a:solidFill>
                <a:latin typeface="微软雅黑" panose="020B0503020204020204" charset="-122"/>
                <a:ea typeface="微软雅黑" panose="020B0503020204020204" charset="-122"/>
                <a:cs typeface="+mn-ea"/>
                <a:sym typeface="+mn-lt"/>
              </a:endParaRPr>
            </a:p>
          </p:txBody>
        </p:sp>
      </p:grpSp>
      <p:grpSp>
        <p:nvGrpSpPr>
          <p:cNvPr id="46" name="组合 45"/>
          <p:cNvGrpSpPr/>
          <p:nvPr/>
        </p:nvGrpSpPr>
        <p:grpSpPr>
          <a:xfrm>
            <a:off x="365129" y="4703877"/>
            <a:ext cx="2964399" cy="1610679"/>
            <a:chOff x="365127" y="4703875"/>
            <a:chExt cx="2964398" cy="1610679"/>
          </a:xfrm>
        </p:grpSpPr>
        <p:sp>
          <p:nvSpPr>
            <p:cNvPr id="47" name="文本框 25"/>
            <p:cNvSpPr txBox="1"/>
            <p:nvPr/>
          </p:nvSpPr>
          <p:spPr>
            <a:xfrm>
              <a:off x="365127" y="4703875"/>
              <a:ext cx="2964398" cy="400110"/>
            </a:xfrm>
            <a:prstGeom prst="rect">
              <a:avLst/>
            </a:prstGeom>
            <a:noFill/>
          </p:spPr>
          <p:txBody>
            <a:bodyPr wrap="square" rtlCol="0">
              <a:spAutoFit/>
            </a:bodyPr>
            <a:lstStyle/>
            <a:p>
              <a:pPr fontAlgn="auto">
                <a:spcBef>
                  <a:spcPts val="0"/>
                </a:spcBef>
                <a:spcAft>
                  <a:spcPts val="0"/>
                </a:spcAft>
                <a:defRPr/>
              </a:pPr>
              <a:r>
                <a:rPr lang="en-US" altLang="zh-CN" sz="2000" b="1" noProof="1">
                  <a:solidFill>
                    <a:prstClr val="white"/>
                  </a:solidFill>
                  <a:latin typeface="微软雅黑" panose="020B0503020204020204" charset="-122"/>
                  <a:ea typeface="微软雅黑" panose="020B0503020204020204" charset="-122"/>
                  <a:cs typeface="+mn-ea"/>
                  <a:sym typeface="+mn-lt"/>
                </a:rPr>
                <a:t>B</a:t>
              </a:r>
              <a:r>
                <a:rPr lang="zh-CN" altLang="en-US" sz="2000" b="1" noProof="1">
                  <a:solidFill>
                    <a:prstClr val="white"/>
                  </a:solidFill>
                  <a:latin typeface="微软雅黑" panose="020B0503020204020204" charset="-122"/>
                  <a:ea typeface="微软雅黑" panose="020B0503020204020204" charset="-122"/>
                  <a:cs typeface="+mn-ea"/>
                  <a:sym typeface="+mn-lt"/>
                </a:rPr>
                <a:t>以</a:t>
              </a:r>
              <a:r>
                <a:rPr lang="zh-CN" altLang="zh-CN" sz="2000" b="1" noProof="1">
                  <a:solidFill>
                    <a:prstClr val="white"/>
                  </a:solidFill>
                  <a:latin typeface="微软雅黑" panose="020B0503020204020204" charset="-122"/>
                  <a:ea typeface="微软雅黑" panose="020B0503020204020204" charset="-122"/>
                  <a:cs typeface="+mn-ea"/>
                  <a:sym typeface="+mn-lt"/>
                </a:rPr>
                <a:t>公钥</a:t>
              </a:r>
              <a:r>
                <a:rPr lang="zh-CN" altLang="en-US" sz="2000" b="1" noProof="1">
                  <a:solidFill>
                    <a:prstClr val="white"/>
                  </a:solidFill>
                  <a:latin typeface="微软雅黑" panose="020B0503020204020204" charset="-122"/>
                  <a:ea typeface="微软雅黑" panose="020B0503020204020204" charset="-122"/>
                  <a:cs typeface="+mn-ea"/>
                  <a:sym typeface="+mn-lt"/>
                </a:rPr>
                <a:t>作为接收方地址</a:t>
              </a:r>
              <a:endParaRPr lang="en-US" altLang="zh-CN" sz="2000" b="1" dirty="0">
                <a:solidFill>
                  <a:prstClr val="white"/>
                </a:solidFill>
                <a:latin typeface="微软雅黑" panose="020B0503020204020204" charset="-122"/>
                <a:ea typeface="微软雅黑" panose="020B0503020204020204" charset="-122"/>
                <a:cs typeface="+mn-ea"/>
                <a:sym typeface="+mn-lt"/>
              </a:endParaRPr>
            </a:p>
          </p:txBody>
        </p:sp>
        <p:sp>
          <p:nvSpPr>
            <p:cNvPr id="48" name="文本框 14"/>
            <p:cNvSpPr txBox="1"/>
            <p:nvPr/>
          </p:nvSpPr>
          <p:spPr>
            <a:xfrm>
              <a:off x="402958" y="5114225"/>
              <a:ext cx="2742155" cy="1200329"/>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50000"/>
                </a:lnSpc>
                <a:spcBef>
                  <a:spcPts val="0"/>
                </a:spcBef>
                <a:spcAft>
                  <a:spcPts val="0"/>
                </a:spcAft>
                <a:defRPr/>
              </a:pPr>
              <a:r>
                <a:rPr lang="zh-CN" altLang="zh-CN" sz="1200" dirty="0">
                  <a:solidFill>
                    <a:prstClr val="white"/>
                  </a:solidFill>
                  <a:latin typeface="微软雅黑" panose="020B0503020204020204" charset="-122"/>
                  <a:ea typeface="微软雅黑" panose="020B0503020204020204" charset="-122"/>
                  <a:cs typeface="+mn-ea"/>
                  <a:sym typeface="+mn-lt"/>
                </a:rPr>
                <a:t>所有者</a:t>
              </a:r>
              <a:r>
                <a:rPr lang="en-US" altLang="zh-CN" sz="1200" dirty="0">
                  <a:solidFill>
                    <a:prstClr val="white"/>
                  </a:solidFill>
                  <a:latin typeface="微软雅黑" panose="020B0503020204020204" charset="-122"/>
                  <a:ea typeface="微软雅黑" panose="020B0503020204020204" charset="-122"/>
                  <a:cs typeface="+mn-ea"/>
                  <a:sym typeface="+mn-lt"/>
                </a:rPr>
                <a:t>A</a:t>
              </a:r>
              <a:r>
                <a:rPr lang="zh-CN" altLang="zh-CN" sz="1200" dirty="0">
                  <a:solidFill>
                    <a:prstClr val="white"/>
                  </a:solidFill>
                  <a:latin typeface="微软雅黑" panose="020B0503020204020204" charset="-122"/>
                  <a:ea typeface="微软雅黑" panose="020B0503020204020204" charset="-122"/>
                  <a:cs typeface="+mn-ea"/>
                  <a:sym typeface="+mn-lt"/>
                </a:rPr>
                <a:t>利用他的私钥对前一次交易</a:t>
              </a:r>
              <a:r>
                <a:rPr lang="zh-CN" altLang="en-US" sz="1200" dirty="0">
                  <a:solidFill>
                    <a:prstClr val="white"/>
                  </a:solidFill>
                  <a:latin typeface="微软雅黑" panose="020B0503020204020204" charset="-122"/>
                  <a:ea typeface="微软雅黑" panose="020B0503020204020204" charset="-122"/>
                  <a:cs typeface="+mn-ea"/>
                  <a:sym typeface="+mn-lt"/>
                </a:rPr>
                <a:t>（比特货来源）</a:t>
              </a:r>
              <a:r>
                <a:rPr lang="zh-CN" altLang="zh-CN" sz="1200" dirty="0">
                  <a:solidFill>
                    <a:prstClr val="white"/>
                  </a:solidFill>
                  <a:latin typeface="微软雅黑" panose="020B0503020204020204" charset="-122"/>
                  <a:ea typeface="微软雅黑" panose="020B0503020204020204" charset="-122"/>
                  <a:cs typeface="+mn-ea"/>
                  <a:sym typeface="+mn-lt"/>
                </a:rPr>
                <a:t>和下一位所有者</a:t>
              </a:r>
              <a:r>
                <a:rPr lang="en-US" altLang="zh-CN" sz="1200" dirty="0">
                  <a:solidFill>
                    <a:prstClr val="white"/>
                  </a:solidFill>
                  <a:latin typeface="微软雅黑" panose="020B0503020204020204" charset="-122"/>
                  <a:ea typeface="微软雅黑" panose="020B0503020204020204" charset="-122"/>
                  <a:cs typeface="+mn-ea"/>
                  <a:sym typeface="+mn-lt"/>
                </a:rPr>
                <a:t>B</a:t>
              </a:r>
              <a:r>
                <a:rPr lang="zh-CN" altLang="zh-CN" sz="1200" dirty="0">
                  <a:solidFill>
                    <a:prstClr val="white"/>
                  </a:solidFill>
                  <a:latin typeface="微软雅黑" panose="020B0503020204020204" charset="-122"/>
                  <a:ea typeface="微软雅黑" panose="020B0503020204020204" charset="-122"/>
                  <a:cs typeface="+mn-ea"/>
                  <a:sym typeface="+mn-lt"/>
                </a:rPr>
                <a:t>签署一个数字签名，并将这个签名附加在这枚</a:t>
              </a:r>
              <a:r>
                <a:rPr lang="zh-CN" altLang="en-US" sz="1200" dirty="0">
                  <a:solidFill>
                    <a:prstClr val="white"/>
                  </a:solidFill>
                  <a:latin typeface="微软雅黑" panose="020B0503020204020204" charset="-122"/>
                  <a:ea typeface="微软雅黑" panose="020B0503020204020204" charset="-122"/>
                  <a:cs typeface="+mn-ea"/>
                  <a:sym typeface="+mn-lt"/>
                </a:rPr>
                <a:t>货</a:t>
              </a:r>
              <a:r>
                <a:rPr lang="zh-CN" altLang="zh-CN" sz="1200" dirty="0">
                  <a:solidFill>
                    <a:prstClr val="white"/>
                  </a:solidFill>
                  <a:latin typeface="微软雅黑" panose="020B0503020204020204" charset="-122"/>
                  <a:ea typeface="微软雅黑" panose="020B0503020204020204" charset="-122"/>
                  <a:cs typeface="+mn-ea"/>
                  <a:sym typeface="+mn-lt"/>
                </a:rPr>
                <a:t>币的末尾，制作成交易单</a:t>
              </a:r>
              <a:endParaRPr lang="en-US" altLang="zh-CN" sz="1200" dirty="0">
                <a:solidFill>
                  <a:prstClr val="white"/>
                </a:solidFill>
                <a:latin typeface="微软雅黑" panose="020B0503020204020204" charset="-122"/>
                <a:ea typeface="微软雅黑" panose="020B0503020204020204" charset="-122"/>
                <a:cs typeface="+mn-ea"/>
                <a:sym typeface="+mn-lt"/>
              </a:endParaRPr>
            </a:p>
          </p:txBody>
        </p:sp>
      </p:grpSp>
      <p:grpSp>
        <p:nvGrpSpPr>
          <p:cNvPr id="49" name="组合 48"/>
          <p:cNvGrpSpPr/>
          <p:nvPr/>
        </p:nvGrpSpPr>
        <p:grpSpPr>
          <a:xfrm>
            <a:off x="4491199" y="4550614"/>
            <a:ext cx="2539764" cy="1763942"/>
            <a:chOff x="4491197" y="4550612"/>
            <a:chExt cx="2539764" cy="1763942"/>
          </a:xfrm>
        </p:grpSpPr>
        <p:sp>
          <p:nvSpPr>
            <p:cNvPr id="50" name="文本框 38"/>
            <p:cNvSpPr txBox="1"/>
            <p:nvPr/>
          </p:nvSpPr>
          <p:spPr>
            <a:xfrm>
              <a:off x="4823357" y="4550612"/>
              <a:ext cx="2207604" cy="553998"/>
            </a:xfrm>
            <a:prstGeom prst="rect">
              <a:avLst/>
            </a:prstGeom>
            <a:noFill/>
          </p:spPr>
          <p:txBody>
            <a:bodyPr wrap="square" rtlCol="0">
              <a:spAutoFit/>
            </a:bodyPr>
            <a:lstStyle/>
            <a:p>
              <a:pPr algn="ctr" fontAlgn="auto">
                <a:lnSpc>
                  <a:spcPct val="150000"/>
                </a:lnSpc>
                <a:spcBef>
                  <a:spcPts val="0"/>
                </a:spcBef>
                <a:spcAft>
                  <a:spcPts val="0"/>
                </a:spcAft>
                <a:defRPr/>
              </a:pPr>
              <a:r>
                <a:rPr lang="zh-CN" altLang="en-US" sz="2000" b="1" noProof="1">
                  <a:solidFill>
                    <a:prstClr val="white"/>
                  </a:solidFill>
                  <a:latin typeface="微软雅黑" panose="020B0503020204020204" charset="-122"/>
                  <a:ea typeface="微软雅黑" panose="020B0503020204020204" charset="-122"/>
                  <a:cs typeface="+mn-ea"/>
                  <a:sym typeface="+mn-lt"/>
                </a:rPr>
                <a:t>答案并不唯一</a:t>
              </a:r>
              <a:endParaRPr lang="zh-CN" altLang="en-US" sz="2000" b="1" noProof="1">
                <a:solidFill>
                  <a:prstClr val="white"/>
                </a:solidFill>
                <a:latin typeface="微软雅黑" panose="020B0503020204020204" charset="-122"/>
                <a:ea typeface="微软雅黑" panose="020B0503020204020204" charset="-122"/>
                <a:cs typeface="+mn-ea"/>
                <a:sym typeface="+mn-lt"/>
              </a:endParaRPr>
            </a:p>
          </p:txBody>
        </p:sp>
        <p:sp>
          <p:nvSpPr>
            <p:cNvPr id="51" name="文本框 14"/>
            <p:cNvSpPr txBox="1"/>
            <p:nvPr/>
          </p:nvSpPr>
          <p:spPr>
            <a:xfrm>
              <a:off x="4491197" y="5114225"/>
              <a:ext cx="2493472" cy="1200329"/>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50000"/>
                </a:lnSpc>
                <a:spcBef>
                  <a:spcPts val="0"/>
                </a:spcBef>
                <a:spcAft>
                  <a:spcPts val="0"/>
                </a:spcAft>
                <a:defRPr/>
              </a:pPr>
              <a:r>
                <a:rPr lang="zh-CN" altLang="zh-CN" sz="1200" noProof="1">
                  <a:solidFill>
                    <a:prstClr val="white"/>
                  </a:solidFill>
                  <a:latin typeface="微软雅黑" panose="020B0503020204020204" charset="-122"/>
                  <a:ea typeface="微软雅黑" panose="020B0503020204020204" charset="-122"/>
                  <a:cs typeface="+mn-ea"/>
                  <a:sym typeface="+mn-lt"/>
                </a:rPr>
                <a:t>每个节点通过解</a:t>
              </a:r>
              <a:r>
                <a:rPr lang="zh-CN" altLang="en-US" sz="1200" noProof="1">
                  <a:solidFill>
                    <a:prstClr val="white"/>
                  </a:solidFill>
                  <a:latin typeface="微软雅黑" panose="020B0503020204020204" charset="-122"/>
                  <a:ea typeface="微软雅黑" panose="020B0503020204020204" charset="-122"/>
                  <a:cs typeface="+mn-ea"/>
                  <a:sym typeface="+mn-lt"/>
                </a:rPr>
                <a:t>一道数学难题</a:t>
              </a:r>
              <a:r>
                <a:rPr lang="zh-CN" altLang="zh-CN" sz="1200" noProof="1">
                  <a:solidFill>
                    <a:prstClr val="white"/>
                  </a:solidFill>
                  <a:latin typeface="微软雅黑" panose="020B0503020204020204" charset="-122"/>
                  <a:ea typeface="微软雅黑" panose="020B0503020204020204" charset="-122"/>
                  <a:cs typeface="+mn-ea"/>
                  <a:sym typeface="+mn-lt"/>
                </a:rPr>
                <a:t>，从而去获得</a:t>
              </a:r>
              <a:r>
                <a:rPr lang="zh-CN" altLang="en-US" sz="1200" noProof="1">
                  <a:solidFill>
                    <a:prstClr val="white"/>
                  </a:solidFill>
                  <a:latin typeface="微软雅黑" panose="020B0503020204020204" charset="-122"/>
                  <a:ea typeface="微软雅黑" panose="020B0503020204020204" charset="-122"/>
                  <a:cs typeface="+mn-ea"/>
                  <a:sym typeface="+mn-lt"/>
                </a:rPr>
                <a:t>创建新</a:t>
              </a:r>
              <a:r>
                <a:rPr lang="zh-CN" altLang="zh-CN" sz="1200" noProof="1">
                  <a:solidFill>
                    <a:prstClr val="white"/>
                  </a:solidFill>
                  <a:latin typeface="微软雅黑" panose="020B0503020204020204" charset="-122"/>
                  <a:ea typeface="微软雅黑" panose="020B0503020204020204" charset="-122"/>
                  <a:cs typeface="+mn-ea"/>
                  <a:sym typeface="+mn-lt"/>
                </a:rPr>
                <a:t>区块</a:t>
              </a:r>
              <a:r>
                <a:rPr lang="zh-CN" altLang="en-US" sz="1200" noProof="1">
                  <a:solidFill>
                    <a:prstClr val="white"/>
                  </a:solidFill>
                  <a:latin typeface="微软雅黑" panose="020B0503020204020204" charset="-122"/>
                  <a:ea typeface="微软雅黑" panose="020B0503020204020204" charset="-122"/>
                  <a:cs typeface="+mn-ea"/>
                  <a:sym typeface="+mn-lt"/>
                </a:rPr>
                <a:t>权利</a:t>
              </a:r>
              <a:r>
                <a:rPr lang="zh-CN" altLang="zh-CN" sz="1200" noProof="1">
                  <a:solidFill>
                    <a:prstClr val="white"/>
                  </a:solidFill>
                  <a:latin typeface="微软雅黑" panose="020B0503020204020204" charset="-122"/>
                  <a:ea typeface="微软雅黑" panose="020B0503020204020204" charset="-122"/>
                  <a:cs typeface="+mn-ea"/>
                  <a:sym typeface="+mn-lt"/>
                </a:rPr>
                <a:t>，并争取得到比特币的奖励（新比特币会在此过程中产生）</a:t>
              </a:r>
              <a:endParaRPr lang="zh-CN" altLang="en-US" sz="1200" noProof="1">
                <a:solidFill>
                  <a:prstClr val="white"/>
                </a:solidFill>
                <a:latin typeface="微软雅黑" panose="020B0503020204020204" charset="-122"/>
                <a:ea typeface="微软雅黑" panose="020B0503020204020204" charset="-122"/>
                <a:cs typeface="+mn-ea"/>
                <a:sym typeface="+mn-lt"/>
              </a:endParaRPr>
            </a:p>
          </p:txBody>
        </p:sp>
      </p:grpSp>
      <p:grpSp>
        <p:nvGrpSpPr>
          <p:cNvPr id="52" name="组合 51"/>
          <p:cNvGrpSpPr/>
          <p:nvPr/>
        </p:nvGrpSpPr>
        <p:grpSpPr>
          <a:xfrm>
            <a:off x="8480187" y="4658180"/>
            <a:ext cx="2961807" cy="1656376"/>
            <a:chOff x="8480185" y="4658178"/>
            <a:chExt cx="2961807" cy="1656376"/>
          </a:xfrm>
        </p:grpSpPr>
        <p:sp>
          <p:nvSpPr>
            <p:cNvPr id="53" name="文本框 41"/>
            <p:cNvSpPr txBox="1"/>
            <p:nvPr/>
          </p:nvSpPr>
          <p:spPr>
            <a:xfrm>
              <a:off x="8480185" y="4658178"/>
              <a:ext cx="2961807" cy="400110"/>
            </a:xfrm>
            <a:prstGeom prst="rect">
              <a:avLst/>
            </a:prstGeom>
            <a:noFill/>
          </p:spPr>
          <p:txBody>
            <a:bodyPr wrap="square" rtlCol="0">
              <a:spAutoFit/>
            </a:bodyPr>
            <a:lstStyle/>
            <a:p>
              <a:pPr algn="ctr" fontAlgn="auto">
                <a:spcBef>
                  <a:spcPts val="0"/>
                </a:spcBef>
                <a:spcAft>
                  <a:spcPts val="0"/>
                </a:spcAft>
                <a:defRPr/>
              </a:pPr>
              <a:r>
                <a:rPr lang="zh-CN" altLang="en-US" sz="2000" b="1" dirty="0">
                  <a:solidFill>
                    <a:srgbClr val="FEFEFE"/>
                  </a:solidFill>
                  <a:latin typeface="微软雅黑" panose="020B0503020204020204" charset="-122"/>
                  <a:ea typeface="微软雅黑" panose="020B0503020204020204" charset="-122"/>
                  <a:cs typeface="+mn-ea"/>
                  <a:sym typeface="+mn-lt"/>
                </a:rPr>
                <a:t>每个区块生成需</a:t>
              </a:r>
              <a:r>
                <a:rPr lang="en-US" altLang="zh-CN" sz="2000" b="1" dirty="0">
                  <a:solidFill>
                    <a:srgbClr val="FEFEFE"/>
                  </a:solidFill>
                  <a:latin typeface="微软雅黑" panose="020B0503020204020204" charset="-122"/>
                  <a:ea typeface="微软雅黑" panose="020B0503020204020204" charset="-122"/>
                  <a:cs typeface="+mn-ea"/>
                  <a:sym typeface="+mn-lt"/>
                </a:rPr>
                <a:t>10</a:t>
              </a:r>
              <a:r>
                <a:rPr lang="zh-CN" altLang="en-US" sz="2000" b="1" dirty="0">
                  <a:solidFill>
                    <a:srgbClr val="FEFEFE"/>
                  </a:solidFill>
                  <a:latin typeface="微软雅黑" panose="020B0503020204020204" charset="-122"/>
                  <a:ea typeface="微软雅黑" panose="020B0503020204020204" charset="-122"/>
                  <a:cs typeface="+mn-ea"/>
                  <a:sym typeface="+mn-lt"/>
                </a:rPr>
                <a:t>分钟</a:t>
              </a:r>
              <a:endParaRPr lang="en-US" altLang="zh-CN" sz="2000" b="1" dirty="0">
                <a:solidFill>
                  <a:srgbClr val="FEFEFE"/>
                </a:solidFill>
                <a:latin typeface="微软雅黑" panose="020B0503020204020204" charset="-122"/>
                <a:ea typeface="微软雅黑" panose="020B0503020204020204" charset="-122"/>
                <a:cs typeface="+mn-ea"/>
                <a:sym typeface="+mn-lt"/>
              </a:endParaRPr>
            </a:p>
          </p:txBody>
        </p:sp>
        <p:sp>
          <p:nvSpPr>
            <p:cNvPr id="54" name="文本框 14"/>
            <p:cNvSpPr txBox="1"/>
            <p:nvPr/>
          </p:nvSpPr>
          <p:spPr>
            <a:xfrm>
              <a:off x="8614958" y="5114225"/>
              <a:ext cx="2539766" cy="1200329"/>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50000"/>
                </a:lnSpc>
                <a:spcBef>
                  <a:spcPts val="0"/>
                </a:spcBef>
                <a:spcAft>
                  <a:spcPts val="0"/>
                </a:spcAft>
                <a:defRPr/>
              </a:pPr>
              <a:r>
                <a:rPr lang="zh-CN" altLang="zh-CN" sz="1200" dirty="0">
                  <a:solidFill>
                    <a:prstClr val="white"/>
                  </a:solidFill>
                  <a:latin typeface="微软雅黑" panose="020B0503020204020204" charset="-122"/>
                  <a:ea typeface="微软雅黑" panose="020B0503020204020204" charset="-122"/>
                  <a:cs typeface="+mn-ea"/>
                  <a:sym typeface="+mn-lt"/>
                </a:rPr>
                <a:t>全网其他节点核对该区块记账的正确性，没有错误后他们将在该合法区块之后竞争下一个区块，这样就形成了一个合法记账的区块链</a:t>
              </a:r>
              <a:r>
                <a:rPr lang="zh-CN" altLang="en-US" sz="1200" dirty="0">
                  <a:solidFill>
                    <a:prstClr val="white"/>
                  </a:solidFill>
                  <a:latin typeface="微软雅黑" panose="020B0503020204020204" charset="-122"/>
                  <a:ea typeface="微软雅黑" panose="020B0503020204020204" charset="-122"/>
                  <a:cs typeface="+mn-ea"/>
                  <a:sym typeface="+mn-lt"/>
                </a:rPr>
                <a:t>。</a:t>
              </a:r>
              <a:endParaRPr lang="zh-CN" altLang="en-US" sz="1200" dirty="0">
                <a:solidFill>
                  <a:prstClr val="white"/>
                </a:solidFill>
                <a:latin typeface="微软雅黑" panose="020B0503020204020204" charset="-122"/>
                <a:ea typeface="微软雅黑" panose="020B0503020204020204" charset="-122"/>
                <a:cs typeface="+mn-ea"/>
                <a:sym typeface="+mn-lt"/>
              </a:endParaRPr>
            </a:p>
          </p:txBody>
        </p:sp>
      </p:grpSp>
      <p:grpSp>
        <p:nvGrpSpPr>
          <p:cNvPr id="55" name="组合 54"/>
          <p:cNvGrpSpPr/>
          <p:nvPr/>
        </p:nvGrpSpPr>
        <p:grpSpPr>
          <a:xfrm>
            <a:off x="1307367" y="2164317"/>
            <a:ext cx="1217788" cy="1785944"/>
            <a:chOff x="1307367" y="2164317"/>
            <a:chExt cx="1217788" cy="1785944"/>
          </a:xfrm>
        </p:grpSpPr>
        <p:sp>
          <p:nvSpPr>
            <p:cNvPr id="56" name="同心圆 55"/>
            <p:cNvSpPr/>
            <p:nvPr/>
          </p:nvSpPr>
          <p:spPr>
            <a:xfrm>
              <a:off x="1706151" y="3530039"/>
              <a:ext cx="422366" cy="420222"/>
            </a:xfrm>
            <a:prstGeom prst="donut">
              <a:avLst>
                <a:gd name="adj" fmla="val 18604"/>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57" name="椭圆 56"/>
            <p:cNvSpPr/>
            <p:nvPr/>
          </p:nvSpPr>
          <p:spPr>
            <a:xfrm>
              <a:off x="1307367" y="2164317"/>
              <a:ext cx="1217788" cy="1217787"/>
            </a:xfrm>
            <a:prstGeom prst="ellipse">
              <a:avLst/>
            </a:pr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grpSp>
      <p:grpSp>
        <p:nvGrpSpPr>
          <p:cNvPr id="58" name="组合 57"/>
          <p:cNvGrpSpPr/>
          <p:nvPr/>
        </p:nvGrpSpPr>
        <p:grpSpPr>
          <a:xfrm>
            <a:off x="3273410" y="3530039"/>
            <a:ext cx="1217788" cy="1785946"/>
            <a:chOff x="3273408" y="3530039"/>
            <a:chExt cx="1217788" cy="1785946"/>
          </a:xfrm>
        </p:grpSpPr>
        <p:sp>
          <p:nvSpPr>
            <p:cNvPr id="59" name="同心圆 58"/>
            <p:cNvSpPr/>
            <p:nvPr/>
          </p:nvSpPr>
          <p:spPr>
            <a:xfrm>
              <a:off x="3672190" y="3530039"/>
              <a:ext cx="422367" cy="420222"/>
            </a:xfrm>
            <a:prstGeom prst="donut">
              <a:avLst>
                <a:gd name="adj" fmla="val 18604"/>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60" name="椭圆 59"/>
            <p:cNvSpPr/>
            <p:nvPr/>
          </p:nvSpPr>
          <p:spPr>
            <a:xfrm>
              <a:off x="3273408" y="4098198"/>
              <a:ext cx="1217788" cy="1217787"/>
            </a:xfrm>
            <a:prstGeom prst="ellipse">
              <a:avLst/>
            </a:pr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grpSp>
      <p:grpSp>
        <p:nvGrpSpPr>
          <p:cNvPr id="61" name="组合 60"/>
          <p:cNvGrpSpPr/>
          <p:nvPr/>
        </p:nvGrpSpPr>
        <p:grpSpPr>
          <a:xfrm>
            <a:off x="5239451" y="2164317"/>
            <a:ext cx="1217788" cy="1785944"/>
            <a:chOff x="5239450" y="2164317"/>
            <a:chExt cx="1217788" cy="1785944"/>
          </a:xfrm>
        </p:grpSpPr>
        <p:sp>
          <p:nvSpPr>
            <p:cNvPr id="62" name="同心圆 61"/>
            <p:cNvSpPr/>
            <p:nvPr/>
          </p:nvSpPr>
          <p:spPr>
            <a:xfrm>
              <a:off x="5638234" y="3530039"/>
              <a:ext cx="422366" cy="420222"/>
            </a:xfrm>
            <a:prstGeom prst="donut">
              <a:avLst>
                <a:gd name="adj" fmla="val 18604"/>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63" name="椭圆 62"/>
            <p:cNvSpPr/>
            <p:nvPr/>
          </p:nvSpPr>
          <p:spPr>
            <a:xfrm>
              <a:off x="5239450" y="2164317"/>
              <a:ext cx="1217788" cy="1217787"/>
            </a:xfrm>
            <a:prstGeom prst="ellipse">
              <a:avLst/>
            </a:pr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grpSp>
      <p:grpSp>
        <p:nvGrpSpPr>
          <p:cNvPr id="64" name="组合 63"/>
          <p:cNvGrpSpPr/>
          <p:nvPr/>
        </p:nvGrpSpPr>
        <p:grpSpPr>
          <a:xfrm>
            <a:off x="7214067" y="3530039"/>
            <a:ext cx="1217788" cy="1785946"/>
            <a:chOff x="7214066" y="3530039"/>
            <a:chExt cx="1217788" cy="1785946"/>
          </a:xfrm>
        </p:grpSpPr>
        <p:sp>
          <p:nvSpPr>
            <p:cNvPr id="65" name="同心圆 64"/>
            <p:cNvSpPr/>
            <p:nvPr/>
          </p:nvSpPr>
          <p:spPr>
            <a:xfrm>
              <a:off x="7612849" y="3530039"/>
              <a:ext cx="422367" cy="420222"/>
            </a:xfrm>
            <a:prstGeom prst="donut">
              <a:avLst>
                <a:gd name="adj" fmla="val 18604"/>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66" name="椭圆 65"/>
            <p:cNvSpPr/>
            <p:nvPr/>
          </p:nvSpPr>
          <p:spPr>
            <a:xfrm>
              <a:off x="7214066" y="4098198"/>
              <a:ext cx="1217788" cy="1217787"/>
            </a:xfrm>
            <a:prstGeom prst="ellipse">
              <a:avLst/>
            </a:pr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grpSp>
      <p:grpSp>
        <p:nvGrpSpPr>
          <p:cNvPr id="67" name="组合 66"/>
          <p:cNvGrpSpPr/>
          <p:nvPr/>
        </p:nvGrpSpPr>
        <p:grpSpPr>
          <a:xfrm>
            <a:off x="9184398" y="2164317"/>
            <a:ext cx="1217788" cy="1785944"/>
            <a:chOff x="9184396" y="2164317"/>
            <a:chExt cx="1217788" cy="1785944"/>
          </a:xfrm>
        </p:grpSpPr>
        <p:sp>
          <p:nvSpPr>
            <p:cNvPr id="68" name="同心圆 67"/>
            <p:cNvSpPr/>
            <p:nvPr/>
          </p:nvSpPr>
          <p:spPr>
            <a:xfrm>
              <a:off x="9583178" y="3530039"/>
              <a:ext cx="420223" cy="420222"/>
            </a:xfrm>
            <a:prstGeom prst="donut">
              <a:avLst>
                <a:gd name="adj" fmla="val 18604"/>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69" name="椭圆 68"/>
            <p:cNvSpPr/>
            <p:nvPr/>
          </p:nvSpPr>
          <p:spPr>
            <a:xfrm>
              <a:off x="9184396" y="2164317"/>
              <a:ext cx="1217788" cy="1217787"/>
            </a:xfrm>
            <a:prstGeom prst="ellipse">
              <a:avLst/>
            </a:pr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grpSp>
      <p:sp>
        <p:nvSpPr>
          <p:cNvPr id="70" name="文本框 4"/>
          <p:cNvSpPr txBox="1"/>
          <p:nvPr/>
        </p:nvSpPr>
        <p:spPr>
          <a:xfrm>
            <a:off x="1495319" y="2433732"/>
            <a:ext cx="787395" cy="707886"/>
          </a:xfrm>
          <a:prstGeom prst="rect">
            <a:avLst/>
          </a:prstGeom>
          <a:noFill/>
        </p:spPr>
        <p:txBody>
          <a:bodyPr wrap="none" rtlCol="0">
            <a:spAutoFit/>
          </a:bodyPr>
          <a:lstStyle/>
          <a:p>
            <a:pPr fontAlgn="auto">
              <a:spcBef>
                <a:spcPts val="0"/>
              </a:spcBef>
              <a:spcAft>
                <a:spcPts val="0"/>
              </a:spcAft>
              <a:defRPr/>
            </a:pPr>
            <a:r>
              <a:rPr lang="en-US" altLang="zh-CN" sz="4000" dirty="0">
                <a:solidFill>
                  <a:prstClr val="white"/>
                </a:solidFill>
                <a:latin typeface="微软雅黑" panose="020B0503020204020204" charset="-122"/>
                <a:ea typeface="微软雅黑" panose="020B0503020204020204" charset="-122"/>
                <a:cs typeface="+mn-ea"/>
                <a:sym typeface="+mn-lt"/>
              </a:rPr>
              <a:t>01</a:t>
            </a:r>
            <a:endParaRPr lang="zh-CN" altLang="en-US" sz="4000" dirty="0">
              <a:solidFill>
                <a:prstClr val="white"/>
              </a:solidFill>
              <a:latin typeface="微软雅黑" panose="020B0503020204020204" charset="-122"/>
              <a:ea typeface="微软雅黑" panose="020B0503020204020204" charset="-122"/>
              <a:cs typeface="+mn-ea"/>
              <a:sym typeface="+mn-lt"/>
            </a:endParaRPr>
          </a:p>
        </p:txBody>
      </p:sp>
      <p:sp>
        <p:nvSpPr>
          <p:cNvPr id="71" name="文本框 63"/>
          <p:cNvSpPr txBox="1"/>
          <p:nvPr/>
        </p:nvSpPr>
        <p:spPr>
          <a:xfrm>
            <a:off x="3457823" y="4350402"/>
            <a:ext cx="787395" cy="707886"/>
          </a:xfrm>
          <a:prstGeom prst="rect">
            <a:avLst/>
          </a:prstGeom>
          <a:noFill/>
        </p:spPr>
        <p:txBody>
          <a:bodyPr wrap="none" rtlCol="0">
            <a:spAutoFit/>
          </a:bodyPr>
          <a:lstStyle/>
          <a:p>
            <a:pPr fontAlgn="auto">
              <a:spcBef>
                <a:spcPts val="0"/>
              </a:spcBef>
              <a:spcAft>
                <a:spcPts val="0"/>
              </a:spcAft>
              <a:defRPr/>
            </a:pPr>
            <a:r>
              <a:rPr lang="en-US" altLang="zh-CN" sz="4000" dirty="0">
                <a:solidFill>
                  <a:prstClr val="white"/>
                </a:solidFill>
                <a:latin typeface="微软雅黑" panose="020B0503020204020204" charset="-122"/>
                <a:ea typeface="微软雅黑" panose="020B0503020204020204" charset="-122"/>
                <a:cs typeface="+mn-ea"/>
                <a:sym typeface="+mn-lt"/>
              </a:rPr>
              <a:t>02</a:t>
            </a:r>
            <a:endParaRPr lang="zh-CN" altLang="en-US" sz="4000" dirty="0">
              <a:solidFill>
                <a:prstClr val="white"/>
              </a:solidFill>
              <a:latin typeface="微软雅黑" panose="020B0503020204020204" charset="-122"/>
              <a:ea typeface="微软雅黑" panose="020B0503020204020204" charset="-122"/>
              <a:cs typeface="+mn-ea"/>
              <a:sym typeface="+mn-lt"/>
            </a:endParaRPr>
          </a:p>
        </p:txBody>
      </p:sp>
      <p:sp>
        <p:nvSpPr>
          <p:cNvPr id="72" name="文本框 64"/>
          <p:cNvSpPr txBox="1"/>
          <p:nvPr/>
        </p:nvSpPr>
        <p:spPr>
          <a:xfrm>
            <a:off x="5404067" y="2433732"/>
            <a:ext cx="787395" cy="707886"/>
          </a:xfrm>
          <a:prstGeom prst="rect">
            <a:avLst/>
          </a:prstGeom>
          <a:noFill/>
        </p:spPr>
        <p:txBody>
          <a:bodyPr wrap="none" rtlCol="0">
            <a:spAutoFit/>
          </a:bodyPr>
          <a:lstStyle/>
          <a:p>
            <a:pPr fontAlgn="auto">
              <a:spcBef>
                <a:spcPts val="0"/>
              </a:spcBef>
              <a:spcAft>
                <a:spcPts val="0"/>
              </a:spcAft>
              <a:defRPr/>
            </a:pPr>
            <a:r>
              <a:rPr lang="en-US" altLang="zh-CN" sz="4000" dirty="0">
                <a:solidFill>
                  <a:prstClr val="white"/>
                </a:solidFill>
                <a:latin typeface="微软雅黑" panose="020B0503020204020204" charset="-122"/>
                <a:ea typeface="微软雅黑" panose="020B0503020204020204" charset="-122"/>
                <a:cs typeface="+mn-ea"/>
                <a:sym typeface="+mn-lt"/>
              </a:rPr>
              <a:t>03</a:t>
            </a:r>
            <a:endParaRPr lang="zh-CN" altLang="en-US" sz="4000" dirty="0">
              <a:solidFill>
                <a:prstClr val="white"/>
              </a:solidFill>
              <a:latin typeface="微软雅黑" panose="020B0503020204020204" charset="-122"/>
              <a:ea typeface="微软雅黑" panose="020B0503020204020204" charset="-122"/>
              <a:cs typeface="+mn-ea"/>
              <a:sym typeface="+mn-lt"/>
            </a:endParaRPr>
          </a:p>
        </p:txBody>
      </p:sp>
      <p:sp>
        <p:nvSpPr>
          <p:cNvPr id="73" name="文本框 65"/>
          <p:cNvSpPr txBox="1"/>
          <p:nvPr/>
        </p:nvSpPr>
        <p:spPr>
          <a:xfrm>
            <a:off x="7414838" y="4350402"/>
            <a:ext cx="787395" cy="707886"/>
          </a:xfrm>
          <a:prstGeom prst="rect">
            <a:avLst/>
          </a:prstGeom>
          <a:noFill/>
        </p:spPr>
        <p:txBody>
          <a:bodyPr wrap="none" rtlCol="0">
            <a:spAutoFit/>
          </a:bodyPr>
          <a:lstStyle/>
          <a:p>
            <a:pPr fontAlgn="auto">
              <a:spcBef>
                <a:spcPts val="0"/>
              </a:spcBef>
              <a:spcAft>
                <a:spcPts val="0"/>
              </a:spcAft>
              <a:defRPr/>
            </a:pPr>
            <a:r>
              <a:rPr lang="en-US" altLang="zh-CN" sz="4000" dirty="0">
                <a:solidFill>
                  <a:prstClr val="white"/>
                </a:solidFill>
                <a:latin typeface="微软雅黑" panose="020B0503020204020204" charset="-122"/>
                <a:ea typeface="微软雅黑" panose="020B0503020204020204" charset="-122"/>
                <a:cs typeface="+mn-ea"/>
                <a:sym typeface="+mn-lt"/>
              </a:rPr>
              <a:t>04</a:t>
            </a:r>
            <a:endParaRPr lang="zh-CN" altLang="en-US" sz="4000" dirty="0">
              <a:solidFill>
                <a:prstClr val="white"/>
              </a:solidFill>
              <a:latin typeface="微软雅黑" panose="020B0503020204020204" charset="-122"/>
              <a:ea typeface="微软雅黑" panose="020B0503020204020204" charset="-122"/>
              <a:cs typeface="+mn-ea"/>
              <a:sym typeface="+mn-lt"/>
            </a:endParaRPr>
          </a:p>
        </p:txBody>
      </p:sp>
      <p:sp>
        <p:nvSpPr>
          <p:cNvPr id="74" name="文本框 66"/>
          <p:cNvSpPr txBox="1"/>
          <p:nvPr/>
        </p:nvSpPr>
        <p:spPr>
          <a:xfrm>
            <a:off x="9385167" y="2430059"/>
            <a:ext cx="787395" cy="707886"/>
          </a:xfrm>
          <a:prstGeom prst="rect">
            <a:avLst/>
          </a:prstGeom>
          <a:noFill/>
        </p:spPr>
        <p:txBody>
          <a:bodyPr wrap="none" rtlCol="0">
            <a:spAutoFit/>
          </a:bodyPr>
          <a:lstStyle/>
          <a:p>
            <a:pPr fontAlgn="auto">
              <a:spcBef>
                <a:spcPts val="0"/>
              </a:spcBef>
              <a:spcAft>
                <a:spcPts val="0"/>
              </a:spcAft>
              <a:defRPr/>
            </a:pPr>
            <a:r>
              <a:rPr lang="en-US" altLang="zh-CN" sz="4000" dirty="0">
                <a:solidFill>
                  <a:prstClr val="white"/>
                </a:solidFill>
                <a:latin typeface="微软雅黑" panose="020B0503020204020204" charset="-122"/>
                <a:ea typeface="微软雅黑" panose="020B0503020204020204" charset="-122"/>
                <a:cs typeface="+mn-ea"/>
                <a:sym typeface="+mn-lt"/>
              </a:rPr>
              <a:t>05</a:t>
            </a:r>
            <a:endParaRPr lang="zh-CN" altLang="en-US" sz="4000" dirty="0">
              <a:solidFill>
                <a:prstClr val="white"/>
              </a:solidFill>
              <a:latin typeface="微软雅黑" panose="020B0503020204020204" charset="-122"/>
              <a:ea typeface="微软雅黑" panose="020B0503020204020204" charset="-122"/>
              <a:cs typeface="+mn-ea"/>
              <a:sym typeface="+mn-lt"/>
            </a:endParaRPr>
          </a:p>
        </p:txBody>
      </p:sp>
      <p:sp>
        <p:nvSpPr>
          <p:cNvPr id="75" name="TextBox 39"/>
          <p:cNvSpPr txBox="1"/>
          <p:nvPr/>
        </p:nvSpPr>
        <p:spPr>
          <a:xfrm>
            <a:off x="319380" y="344619"/>
            <a:ext cx="3238387" cy="58477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a:t>
            </a:r>
            <a:r>
              <a:rPr lang="en-US" altLang="zh-CN" sz="3200" b="1" dirty="0">
                <a:solidFill>
                  <a:prstClr val="white"/>
                </a:solidFill>
                <a:latin typeface="微软雅黑" panose="020B0503020204020204" charset="-122"/>
                <a:ea typeface="微软雅黑" panose="020B0503020204020204" charset="-122"/>
                <a:cs typeface="+mn-ea"/>
                <a:sym typeface="+mn-lt"/>
              </a:rPr>
              <a:t>·</a:t>
            </a:r>
            <a:r>
              <a:rPr lang="zh-CN" altLang="en-US" sz="3200" b="1" dirty="0">
                <a:solidFill>
                  <a:prstClr val="white"/>
                </a:solidFill>
                <a:latin typeface="微软雅黑" panose="020B0503020204020204" charset="-122"/>
                <a:ea typeface="微软雅黑" panose="020B0503020204020204" charset="-122"/>
                <a:cs typeface="+mn-ea"/>
                <a:sym typeface="+mn-lt"/>
              </a:rPr>
              <a:t>交易过程</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barn(outVertical)">
                                      <p:cBhvr>
                                        <p:cTn id="7" dur="750"/>
                                        <p:tgtEl>
                                          <p:spTgt spid="39"/>
                                        </p:tgtEl>
                                      </p:cBhvr>
                                    </p:animEffect>
                                  </p:childTnLst>
                                </p:cTn>
                              </p:par>
                              <p:par>
                                <p:cTn id="8" presetID="10" presetClass="entr" presetSubtype="0" fill="hold"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fade">
                                      <p:cBhvr>
                                        <p:cTn id="10" dur="500"/>
                                        <p:tgtEl>
                                          <p:spTgt spid="55"/>
                                        </p:tgtEl>
                                      </p:cBhvr>
                                    </p:animEffect>
                                  </p:childTnLst>
                                </p:cTn>
                              </p:par>
                              <p:par>
                                <p:cTn id="11" presetID="10" presetClass="entr" presetSubtype="0" fill="hold" nodeType="withEffect">
                                  <p:stCondLst>
                                    <p:cond delay="100"/>
                                  </p:stCondLst>
                                  <p:childTnLst>
                                    <p:set>
                                      <p:cBhvr>
                                        <p:cTn id="12" dur="1" fill="hold">
                                          <p:stCondLst>
                                            <p:cond delay="0"/>
                                          </p:stCondLst>
                                        </p:cTn>
                                        <p:tgtEl>
                                          <p:spTgt spid="58"/>
                                        </p:tgtEl>
                                        <p:attrNameLst>
                                          <p:attrName>style.visibility</p:attrName>
                                        </p:attrNameLst>
                                      </p:cBhvr>
                                      <p:to>
                                        <p:strVal val="visible"/>
                                      </p:to>
                                    </p:set>
                                    <p:animEffect transition="in" filter="fade">
                                      <p:cBhvr>
                                        <p:cTn id="13" dur="500"/>
                                        <p:tgtEl>
                                          <p:spTgt spid="58"/>
                                        </p:tgtEl>
                                      </p:cBhvr>
                                    </p:animEffect>
                                  </p:childTnLst>
                                </p:cTn>
                              </p:par>
                              <p:par>
                                <p:cTn id="14" presetID="10" presetClass="entr" presetSubtype="0" fill="hold" nodeType="withEffect">
                                  <p:stCondLst>
                                    <p:cond delay="200"/>
                                  </p:stCondLst>
                                  <p:childTnLst>
                                    <p:set>
                                      <p:cBhvr>
                                        <p:cTn id="15" dur="1" fill="hold">
                                          <p:stCondLst>
                                            <p:cond delay="0"/>
                                          </p:stCondLst>
                                        </p:cTn>
                                        <p:tgtEl>
                                          <p:spTgt spid="61"/>
                                        </p:tgtEl>
                                        <p:attrNameLst>
                                          <p:attrName>style.visibility</p:attrName>
                                        </p:attrNameLst>
                                      </p:cBhvr>
                                      <p:to>
                                        <p:strVal val="visible"/>
                                      </p:to>
                                    </p:set>
                                    <p:animEffect transition="in" filter="fade">
                                      <p:cBhvr>
                                        <p:cTn id="16" dur="500"/>
                                        <p:tgtEl>
                                          <p:spTgt spid="61"/>
                                        </p:tgtEl>
                                      </p:cBhvr>
                                    </p:animEffect>
                                  </p:childTnLst>
                                </p:cTn>
                              </p:par>
                              <p:par>
                                <p:cTn id="17" presetID="10" presetClass="entr" presetSubtype="0" fill="hold" nodeType="withEffect">
                                  <p:stCondLst>
                                    <p:cond delay="300"/>
                                  </p:stCondLst>
                                  <p:childTnLst>
                                    <p:set>
                                      <p:cBhvr>
                                        <p:cTn id="18" dur="1" fill="hold">
                                          <p:stCondLst>
                                            <p:cond delay="0"/>
                                          </p:stCondLst>
                                        </p:cTn>
                                        <p:tgtEl>
                                          <p:spTgt spid="64"/>
                                        </p:tgtEl>
                                        <p:attrNameLst>
                                          <p:attrName>style.visibility</p:attrName>
                                        </p:attrNameLst>
                                      </p:cBhvr>
                                      <p:to>
                                        <p:strVal val="visible"/>
                                      </p:to>
                                    </p:set>
                                    <p:animEffect transition="in" filter="fade">
                                      <p:cBhvr>
                                        <p:cTn id="19" dur="500"/>
                                        <p:tgtEl>
                                          <p:spTgt spid="64"/>
                                        </p:tgtEl>
                                      </p:cBhvr>
                                    </p:animEffect>
                                  </p:childTnLst>
                                </p:cTn>
                              </p:par>
                              <p:par>
                                <p:cTn id="20" presetID="10" presetClass="entr" presetSubtype="0" fill="hold" nodeType="withEffect">
                                  <p:stCondLst>
                                    <p:cond delay="400"/>
                                  </p:stCondLst>
                                  <p:childTnLst>
                                    <p:set>
                                      <p:cBhvr>
                                        <p:cTn id="21" dur="1" fill="hold">
                                          <p:stCondLst>
                                            <p:cond delay="0"/>
                                          </p:stCondLst>
                                        </p:cTn>
                                        <p:tgtEl>
                                          <p:spTgt spid="67"/>
                                        </p:tgtEl>
                                        <p:attrNameLst>
                                          <p:attrName>style.visibility</p:attrName>
                                        </p:attrNameLst>
                                      </p:cBhvr>
                                      <p:to>
                                        <p:strVal val="visible"/>
                                      </p:to>
                                    </p:set>
                                    <p:animEffect transition="in" filter="fade">
                                      <p:cBhvr>
                                        <p:cTn id="22" dur="500"/>
                                        <p:tgtEl>
                                          <p:spTgt spid="67"/>
                                        </p:tgtEl>
                                      </p:cBhvr>
                                    </p:animEffect>
                                  </p:childTnLst>
                                </p:cTn>
                              </p:par>
                              <p:par>
                                <p:cTn id="23" presetID="10" presetClass="entr" presetSubtype="0" fill="hold" nodeType="with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fade">
                                      <p:cBhvr>
                                        <p:cTn id="25" dur="500"/>
                                        <p:tgtEl>
                                          <p:spTgt spid="46"/>
                                        </p:tgtEl>
                                      </p:cBhvr>
                                    </p:animEffect>
                                  </p:childTnLst>
                                </p:cTn>
                              </p:par>
                              <p:par>
                                <p:cTn id="26" presetID="10" presetClass="entr" presetSubtype="0" fill="hold" nodeType="withEffect">
                                  <p:stCondLst>
                                    <p:cond delay="10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500"/>
                                        <p:tgtEl>
                                          <p:spTgt spid="40"/>
                                        </p:tgtEl>
                                      </p:cBhvr>
                                    </p:animEffect>
                                  </p:childTnLst>
                                </p:cTn>
                              </p:par>
                              <p:par>
                                <p:cTn id="29" presetID="10" presetClass="entr" presetSubtype="0" fill="hold" nodeType="withEffect">
                                  <p:stCondLst>
                                    <p:cond delay="200"/>
                                  </p:stCondLst>
                                  <p:childTnLst>
                                    <p:set>
                                      <p:cBhvr>
                                        <p:cTn id="30" dur="1" fill="hold">
                                          <p:stCondLst>
                                            <p:cond delay="0"/>
                                          </p:stCondLst>
                                        </p:cTn>
                                        <p:tgtEl>
                                          <p:spTgt spid="49"/>
                                        </p:tgtEl>
                                        <p:attrNameLst>
                                          <p:attrName>style.visibility</p:attrName>
                                        </p:attrNameLst>
                                      </p:cBhvr>
                                      <p:to>
                                        <p:strVal val="visible"/>
                                      </p:to>
                                    </p:set>
                                    <p:animEffect transition="in" filter="fade">
                                      <p:cBhvr>
                                        <p:cTn id="31" dur="500"/>
                                        <p:tgtEl>
                                          <p:spTgt spid="49"/>
                                        </p:tgtEl>
                                      </p:cBhvr>
                                    </p:animEffect>
                                  </p:childTnLst>
                                </p:cTn>
                              </p:par>
                              <p:par>
                                <p:cTn id="32" presetID="10" presetClass="entr" presetSubtype="0" fill="hold" nodeType="withEffect">
                                  <p:stCondLst>
                                    <p:cond delay="300"/>
                                  </p:stCondLst>
                                  <p:childTnLst>
                                    <p:set>
                                      <p:cBhvr>
                                        <p:cTn id="33" dur="1" fill="hold">
                                          <p:stCondLst>
                                            <p:cond delay="0"/>
                                          </p:stCondLst>
                                        </p:cTn>
                                        <p:tgtEl>
                                          <p:spTgt spid="43"/>
                                        </p:tgtEl>
                                        <p:attrNameLst>
                                          <p:attrName>style.visibility</p:attrName>
                                        </p:attrNameLst>
                                      </p:cBhvr>
                                      <p:to>
                                        <p:strVal val="visible"/>
                                      </p:to>
                                    </p:set>
                                    <p:animEffect transition="in" filter="fade">
                                      <p:cBhvr>
                                        <p:cTn id="34" dur="500"/>
                                        <p:tgtEl>
                                          <p:spTgt spid="43"/>
                                        </p:tgtEl>
                                      </p:cBhvr>
                                    </p:animEffect>
                                  </p:childTnLst>
                                </p:cTn>
                              </p:par>
                              <p:par>
                                <p:cTn id="35" presetID="10" presetClass="entr" presetSubtype="0" fill="hold" nodeType="withEffect">
                                  <p:stCondLst>
                                    <p:cond delay="400"/>
                                  </p:stCondLst>
                                  <p:childTnLst>
                                    <p:set>
                                      <p:cBhvr>
                                        <p:cTn id="36" dur="1" fill="hold">
                                          <p:stCondLst>
                                            <p:cond delay="0"/>
                                          </p:stCondLst>
                                        </p:cTn>
                                        <p:tgtEl>
                                          <p:spTgt spid="52"/>
                                        </p:tgtEl>
                                        <p:attrNameLst>
                                          <p:attrName>style.visibility</p:attrName>
                                        </p:attrNameLst>
                                      </p:cBhvr>
                                      <p:to>
                                        <p:strVal val="visible"/>
                                      </p:to>
                                    </p:set>
                                    <p:animEffect transition="in" filter="fade">
                                      <p:cBhvr>
                                        <p:cTn id="37" dur="500"/>
                                        <p:tgtEl>
                                          <p:spTgt spid="52"/>
                                        </p:tgtEl>
                                      </p:cBhvr>
                                    </p:animEffect>
                                  </p:childTnLst>
                                </p:cTn>
                              </p:par>
                            </p:childTnLst>
                          </p:cTn>
                        </p:par>
                        <p:par>
                          <p:cTn id="38" fill="hold">
                            <p:stCondLst>
                              <p:cond delay="1000"/>
                            </p:stCondLst>
                            <p:childTnLst>
                              <p:par>
                                <p:cTn id="39" presetID="2" presetClass="entr" presetSubtype="1" fill="hold" grpId="0" nodeType="afterEffect">
                                  <p:stCondLst>
                                    <p:cond delay="0"/>
                                  </p:stCondLst>
                                  <p:childTnLst>
                                    <p:set>
                                      <p:cBhvr>
                                        <p:cTn id="40" dur="1" fill="hold">
                                          <p:stCondLst>
                                            <p:cond delay="0"/>
                                          </p:stCondLst>
                                        </p:cTn>
                                        <p:tgtEl>
                                          <p:spTgt spid="70"/>
                                        </p:tgtEl>
                                        <p:attrNameLst>
                                          <p:attrName>style.visibility</p:attrName>
                                        </p:attrNameLst>
                                      </p:cBhvr>
                                      <p:to>
                                        <p:strVal val="visible"/>
                                      </p:to>
                                    </p:set>
                                    <p:anim calcmode="lin" valueType="num">
                                      <p:cBhvr additive="base">
                                        <p:cTn id="41" dur="500" fill="hold"/>
                                        <p:tgtEl>
                                          <p:spTgt spid="70"/>
                                        </p:tgtEl>
                                        <p:attrNameLst>
                                          <p:attrName>ppt_x</p:attrName>
                                        </p:attrNameLst>
                                      </p:cBhvr>
                                      <p:tavLst>
                                        <p:tav tm="0">
                                          <p:val>
                                            <p:strVal val="#ppt_x"/>
                                          </p:val>
                                        </p:tav>
                                        <p:tav tm="100000">
                                          <p:val>
                                            <p:strVal val="#ppt_x"/>
                                          </p:val>
                                        </p:tav>
                                      </p:tavLst>
                                    </p:anim>
                                    <p:anim calcmode="lin" valueType="num">
                                      <p:cBhvr additive="base">
                                        <p:cTn id="42" dur="500" fill="hold"/>
                                        <p:tgtEl>
                                          <p:spTgt spid="70"/>
                                        </p:tgtEl>
                                        <p:attrNameLst>
                                          <p:attrName>ppt_y</p:attrName>
                                        </p:attrNameLst>
                                      </p:cBhvr>
                                      <p:tavLst>
                                        <p:tav tm="0">
                                          <p:val>
                                            <p:strVal val="0-#ppt_h/2"/>
                                          </p:val>
                                        </p:tav>
                                        <p:tav tm="100000">
                                          <p:val>
                                            <p:strVal val="#ppt_y"/>
                                          </p:val>
                                        </p:tav>
                                      </p:tavLst>
                                    </p:anim>
                                  </p:childTnLst>
                                </p:cTn>
                              </p:par>
                            </p:childTnLst>
                          </p:cTn>
                        </p:par>
                        <p:par>
                          <p:cTn id="43" fill="hold">
                            <p:stCondLst>
                              <p:cond delay="1500"/>
                            </p:stCondLst>
                            <p:childTnLst>
                              <p:par>
                                <p:cTn id="44" presetID="2" presetClass="entr" presetSubtype="1" fill="hold" grpId="0" nodeType="afterEffect">
                                  <p:stCondLst>
                                    <p:cond delay="0"/>
                                  </p:stCondLst>
                                  <p:childTnLst>
                                    <p:set>
                                      <p:cBhvr>
                                        <p:cTn id="45" dur="1" fill="hold">
                                          <p:stCondLst>
                                            <p:cond delay="0"/>
                                          </p:stCondLst>
                                        </p:cTn>
                                        <p:tgtEl>
                                          <p:spTgt spid="71"/>
                                        </p:tgtEl>
                                        <p:attrNameLst>
                                          <p:attrName>style.visibility</p:attrName>
                                        </p:attrNameLst>
                                      </p:cBhvr>
                                      <p:to>
                                        <p:strVal val="visible"/>
                                      </p:to>
                                    </p:set>
                                    <p:anim calcmode="lin" valueType="num">
                                      <p:cBhvr additive="base">
                                        <p:cTn id="46" dur="500" fill="hold"/>
                                        <p:tgtEl>
                                          <p:spTgt spid="71"/>
                                        </p:tgtEl>
                                        <p:attrNameLst>
                                          <p:attrName>ppt_x</p:attrName>
                                        </p:attrNameLst>
                                      </p:cBhvr>
                                      <p:tavLst>
                                        <p:tav tm="0">
                                          <p:val>
                                            <p:strVal val="#ppt_x"/>
                                          </p:val>
                                        </p:tav>
                                        <p:tav tm="100000">
                                          <p:val>
                                            <p:strVal val="#ppt_x"/>
                                          </p:val>
                                        </p:tav>
                                      </p:tavLst>
                                    </p:anim>
                                    <p:anim calcmode="lin" valueType="num">
                                      <p:cBhvr additive="base">
                                        <p:cTn id="47" dur="500" fill="hold"/>
                                        <p:tgtEl>
                                          <p:spTgt spid="71"/>
                                        </p:tgtEl>
                                        <p:attrNameLst>
                                          <p:attrName>ppt_y</p:attrName>
                                        </p:attrNameLst>
                                      </p:cBhvr>
                                      <p:tavLst>
                                        <p:tav tm="0">
                                          <p:val>
                                            <p:strVal val="0-#ppt_h/2"/>
                                          </p:val>
                                        </p:tav>
                                        <p:tav tm="100000">
                                          <p:val>
                                            <p:strVal val="#ppt_y"/>
                                          </p:val>
                                        </p:tav>
                                      </p:tavLst>
                                    </p:anim>
                                  </p:childTnLst>
                                </p:cTn>
                              </p:par>
                            </p:childTnLst>
                          </p:cTn>
                        </p:par>
                        <p:par>
                          <p:cTn id="48" fill="hold">
                            <p:stCondLst>
                              <p:cond delay="2000"/>
                            </p:stCondLst>
                            <p:childTnLst>
                              <p:par>
                                <p:cTn id="49" presetID="2" presetClass="entr" presetSubtype="1" fill="hold" grpId="0" nodeType="afterEffect">
                                  <p:stCondLst>
                                    <p:cond delay="0"/>
                                  </p:stCondLst>
                                  <p:childTnLst>
                                    <p:set>
                                      <p:cBhvr>
                                        <p:cTn id="50" dur="1" fill="hold">
                                          <p:stCondLst>
                                            <p:cond delay="0"/>
                                          </p:stCondLst>
                                        </p:cTn>
                                        <p:tgtEl>
                                          <p:spTgt spid="72"/>
                                        </p:tgtEl>
                                        <p:attrNameLst>
                                          <p:attrName>style.visibility</p:attrName>
                                        </p:attrNameLst>
                                      </p:cBhvr>
                                      <p:to>
                                        <p:strVal val="visible"/>
                                      </p:to>
                                    </p:set>
                                    <p:anim calcmode="lin" valueType="num">
                                      <p:cBhvr additive="base">
                                        <p:cTn id="51" dur="500" fill="hold"/>
                                        <p:tgtEl>
                                          <p:spTgt spid="72"/>
                                        </p:tgtEl>
                                        <p:attrNameLst>
                                          <p:attrName>ppt_x</p:attrName>
                                        </p:attrNameLst>
                                      </p:cBhvr>
                                      <p:tavLst>
                                        <p:tav tm="0">
                                          <p:val>
                                            <p:strVal val="#ppt_x"/>
                                          </p:val>
                                        </p:tav>
                                        <p:tav tm="100000">
                                          <p:val>
                                            <p:strVal val="#ppt_x"/>
                                          </p:val>
                                        </p:tav>
                                      </p:tavLst>
                                    </p:anim>
                                    <p:anim calcmode="lin" valueType="num">
                                      <p:cBhvr additive="base">
                                        <p:cTn id="52" dur="500" fill="hold"/>
                                        <p:tgtEl>
                                          <p:spTgt spid="72"/>
                                        </p:tgtEl>
                                        <p:attrNameLst>
                                          <p:attrName>ppt_y</p:attrName>
                                        </p:attrNameLst>
                                      </p:cBhvr>
                                      <p:tavLst>
                                        <p:tav tm="0">
                                          <p:val>
                                            <p:strVal val="0-#ppt_h/2"/>
                                          </p:val>
                                        </p:tav>
                                        <p:tav tm="100000">
                                          <p:val>
                                            <p:strVal val="#ppt_y"/>
                                          </p:val>
                                        </p:tav>
                                      </p:tavLst>
                                    </p:anim>
                                  </p:childTnLst>
                                </p:cTn>
                              </p:par>
                            </p:childTnLst>
                          </p:cTn>
                        </p:par>
                        <p:par>
                          <p:cTn id="53" fill="hold">
                            <p:stCondLst>
                              <p:cond delay="2500"/>
                            </p:stCondLst>
                            <p:childTnLst>
                              <p:par>
                                <p:cTn id="54" presetID="2" presetClass="entr" presetSubtype="1" fill="hold" grpId="0" nodeType="afterEffect">
                                  <p:stCondLst>
                                    <p:cond delay="0"/>
                                  </p:stCondLst>
                                  <p:childTnLst>
                                    <p:set>
                                      <p:cBhvr>
                                        <p:cTn id="55" dur="1" fill="hold">
                                          <p:stCondLst>
                                            <p:cond delay="0"/>
                                          </p:stCondLst>
                                        </p:cTn>
                                        <p:tgtEl>
                                          <p:spTgt spid="73"/>
                                        </p:tgtEl>
                                        <p:attrNameLst>
                                          <p:attrName>style.visibility</p:attrName>
                                        </p:attrNameLst>
                                      </p:cBhvr>
                                      <p:to>
                                        <p:strVal val="visible"/>
                                      </p:to>
                                    </p:set>
                                    <p:anim calcmode="lin" valueType="num">
                                      <p:cBhvr additive="base">
                                        <p:cTn id="56" dur="500" fill="hold"/>
                                        <p:tgtEl>
                                          <p:spTgt spid="73"/>
                                        </p:tgtEl>
                                        <p:attrNameLst>
                                          <p:attrName>ppt_x</p:attrName>
                                        </p:attrNameLst>
                                      </p:cBhvr>
                                      <p:tavLst>
                                        <p:tav tm="0">
                                          <p:val>
                                            <p:strVal val="#ppt_x"/>
                                          </p:val>
                                        </p:tav>
                                        <p:tav tm="100000">
                                          <p:val>
                                            <p:strVal val="#ppt_x"/>
                                          </p:val>
                                        </p:tav>
                                      </p:tavLst>
                                    </p:anim>
                                    <p:anim calcmode="lin" valueType="num">
                                      <p:cBhvr additive="base">
                                        <p:cTn id="57" dur="500" fill="hold"/>
                                        <p:tgtEl>
                                          <p:spTgt spid="73"/>
                                        </p:tgtEl>
                                        <p:attrNameLst>
                                          <p:attrName>ppt_y</p:attrName>
                                        </p:attrNameLst>
                                      </p:cBhvr>
                                      <p:tavLst>
                                        <p:tav tm="0">
                                          <p:val>
                                            <p:strVal val="0-#ppt_h/2"/>
                                          </p:val>
                                        </p:tav>
                                        <p:tav tm="100000">
                                          <p:val>
                                            <p:strVal val="#ppt_y"/>
                                          </p:val>
                                        </p:tav>
                                      </p:tavLst>
                                    </p:anim>
                                  </p:childTnLst>
                                </p:cTn>
                              </p:par>
                            </p:childTnLst>
                          </p:cTn>
                        </p:par>
                        <p:par>
                          <p:cTn id="58" fill="hold">
                            <p:stCondLst>
                              <p:cond delay="3000"/>
                            </p:stCondLst>
                            <p:childTnLst>
                              <p:par>
                                <p:cTn id="59" presetID="2" presetClass="entr" presetSubtype="1" fill="hold" grpId="0" nodeType="afterEffect">
                                  <p:stCondLst>
                                    <p:cond delay="0"/>
                                  </p:stCondLst>
                                  <p:childTnLst>
                                    <p:set>
                                      <p:cBhvr>
                                        <p:cTn id="60" dur="1" fill="hold">
                                          <p:stCondLst>
                                            <p:cond delay="0"/>
                                          </p:stCondLst>
                                        </p:cTn>
                                        <p:tgtEl>
                                          <p:spTgt spid="74"/>
                                        </p:tgtEl>
                                        <p:attrNameLst>
                                          <p:attrName>style.visibility</p:attrName>
                                        </p:attrNameLst>
                                      </p:cBhvr>
                                      <p:to>
                                        <p:strVal val="visible"/>
                                      </p:to>
                                    </p:set>
                                    <p:anim calcmode="lin" valueType="num">
                                      <p:cBhvr additive="base">
                                        <p:cTn id="61" dur="500" fill="hold"/>
                                        <p:tgtEl>
                                          <p:spTgt spid="74"/>
                                        </p:tgtEl>
                                        <p:attrNameLst>
                                          <p:attrName>ppt_x</p:attrName>
                                        </p:attrNameLst>
                                      </p:cBhvr>
                                      <p:tavLst>
                                        <p:tav tm="0">
                                          <p:val>
                                            <p:strVal val="#ppt_x"/>
                                          </p:val>
                                        </p:tav>
                                        <p:tav tm="100000">
                                          <p:val>
                                            <p:strVal val="#ppt_x"/>
                                          </p:val>
                                        </p:tav>
                                      </p:tavLst>
                                    </p:anim>
                                    <p:anim calcmode="lin" valueType="num">
                                      <p:cBhvr additive="base">
                                        <p:cTn id="62" dur="500" fill="hold"/>
                                        <p:tgtEl>
                                          <p:spTgt spid="7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70" grpId="0"/>
      <p:bldP spid="71" grpId="0"/>
      <p:bldP spid="72" grpId="0"/>
      <p:bldP spid="73" grpId="0"/>
      <p:bldP spid="7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MH_Text_1"/>
          <p:cNvSpPr/>
          <p:nvPr>
            <p:custDataLst>
              <p:tags r:id="rId1"/>
            </p:custDataLst>
          </p:nvPr>
        </p:nvSpPr>
        <p:spPr>
          <a:xfrm>
            <a:off x="7632249" y="2133215"/>
            <a:ext cx="2865175" cy="724398"/>
          </a:xfrm>
          <a:prstGeom prst="rect">
            <a:avLst/>
          </a:prstGeom>
          <a:noFill/>
          <a:ln w="12700" cap="flat" cmpd="sng" algn="ctr">
            <a:noFill/>
            <a:prstDash val="solid"/>
            <a:miter lim="800000"/>
          </a:ln>
          <a:effectLst/>
        </p:spPr>
        <p:txBody>
          <a:bodyPr wrap="square" lIns="178043" tIns="0" rIns="178043" bIns="0" rtlCol="0" anchor="t">
            <a:noAutofit/>
          </a:bodyPr>
          <a:lstStyle/>
          <a:p>
            <a:pPr marL="0" marR="0" lvl="0" indent="0" algn="ctr" defTabSz="914400" eaLnBrk="1" fontAlgn="auto" latinLnBrk="0" hangingPunct="1">
              <a:lnSpc>
                <a:spcPct val="120000"/>
              </a:lnSpc>
              <a:spcBef>
                <a:spcPts val="0"/>
              </a:spcBef>
              <a:spcAft>
                <a:spcPts val="0"/>
              </a:spcAft>
              <a:buClr>
                <a:srgbClr val="5B9BD5"/>
              </a:buClr>
              <a:buSzTx/>
              <a:buFontTx/>
              <a:buNone/>
              <a:defRPr/>
            </a:pPr>
            <a:r>
              <a:rPr kumimoji="0" lang="zh-CN" altLang="en-US" sz="36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核心问题</a:t>
            </a:r>
            <a:endParaRPr kumimoji="0" lang="en-US" altLang="zh-CN" sz="32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1" name="MH_SubTitle_1"/>
          <p:cNvSpPr/>
          <p:nvPr>
            <p:custDataLst>
              <p:tags r:id="rId2"/>
            </p:custDataLst>
          </p:nvPr>
        </p:nvSpPr>
        <p:spPr>
          <a:xfrm>
            <a:off x="7518240" y="5257759"/>
            <a:ext cx="3093189" cy="546474"/>
          </a:xfrm>
          <a:prstGeom prst="roundRect">
            <a:avLst>
              <a:gd name="adj" fmla="val 21110"/>
            </a:avLst>
          </a:prstGeom>
          <a:solidFill>
            <a:srgbClr val="4472C4">
              <a:lumMod val="75000"/>
            </a:srgbClr>
          </a:solidFill>
          <a:ln w="12700" cap="flat" cmpd="sng" algn="ctr">
            <a:noFill/>
            <a:prstDash val="solid"/>
            <a:miter lim="800000"/>
          </a:ln>
          <a:effectLst>
            <a:outerShdw blurRad="254000" dist="63500" dir="2700000" algn="tl" rotWithShape="0">
              <a:prstClr val="black">
                <a:alpha val="40000"/>
              </a:prstClr>
            </a:outerShdw>
          </a:effec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6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31,780,000</a:t>
            </a:r>
            <a:endParaRPr kumimoji="0" lang="en-US" altLang="zh-CN" sz="3600" b="0"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pic>
        <p:nvPicPr>
          <p:cNvPr id="12" name="图片 11"/>
          <p:cNvPicPr>
            <a:picLocks noChangeAspect="1"/>
          </p:cNvPicPr>
          <p:nvPr/>
        </p:nvPicPr>
        <p:blipFill>
          <a:blip r:embed="rId3"/>
          <a:stretch>
            <a:fillRect/>
          </a:stretch>
        </p:blipFill>
        <p:spPr>
          <a:xfrm>
            <a:off x="6433254" y="3266771"/>
            <a:ext cx="5072295" cy="1581830"/>
          </a:xfrm>
          <a:prstGeom prst="rect">
            <a:avLst/>
          </a:prstGeom>
          <a:noFill/>
          <a:ln w="9525">
            <a:noFill/>
          </a:ln>
        </p:spPr>
      </p:pic>
      <p:sp>
        <p:nvSpPr>
          <p:cNvPr id="13" name="矩形 12"/>
          <p:cNvSpPr/>
          <p:nvPr/>
        </p:nvSpPr>
        <p:spPr>
          <a:xfrm>
            <a:off x="1162373" y="2404502"/>
            <a:ext cx="5048515" cy="1337945"/>
          </a:xfrm>
          <a:prstGeom prst="rect">
            <a:avLst/>
          </a:prstGeom>
        </p:spPr>
        <p:txBody>
          <a:bodyPr wrap="square">
            <a:spAutoFit/>
          </a:bodyPr>
          <a:lstStyle/>
          <a:p>
            <a:pPr fontAlgn="auto">
              <a:lnSpc>
                <a:spcPct val="150000"/>
              </a:lnSpc>
              <a:spcBef>
                <a:spcPts val="0"/>
              </a:spcBef>
              <a:spcAft>
                <a:spcPts val="0"/>
              </a:spcAft>
              <a:defRPr/>
            </a:pPr>
            <a:r>
              <a:rPr lang="zh-CN" altLang="en-US" sz="1800" dirty="0">
                <a:solidFill>
                  <a:prstClr val="white"/>
                </a:solidFill>
                <a:latin typeface="微软雅黑" panose="020B0503020204020204" charset="-122"/>
                <a:ea typeface="微软雅黑" panose="020B0503020204020204" charset="-122"/>
                <a:cs typeface="+mn-ea"/>
                <a:sym typeface="+mn-lt"/>
              </a:rPr>
              <a:t>同一时间段内全网不止一个节点能计算出随机数，即会有多个节点在网络中广播它们各自打包好的临时区块（都是合法的）。</a:t>
            </a:r>
            <a:endParaRPr lang="en-US" altLang="zh-CN" sz="1800" dirty="0">
              <a:solidFill>
                <a:prstClr val="white"/>
              </a:solidFill>
              <a:latin typeface="微软雅黑" panose="020B0503020204020204" charset="-122"/>
              <a:ea typeface="微软雅黑" panose="020B0503020204020204" charset="-122"/>
              <a:cs typeface="+mn-ea"/>
              <a:sym typeface="+mn-lt"/>
            </a:endParaRPr>
          </a:p>
        </p:txBody>
      </p:sp>
      <p:sp>
        <p:nvSpPr>
          <p:cNvPr id="14" name="矩形 13"/>
          <p:cNvSpPr/>
          <p:nvPr/>
        </p:nvSpPr>
        <p:spPr>
          <a:xfrm>
            <a:off x="1162373" y="3639277"/>
            <a:ext cx="5048515" cy="2999740"/>
          </a:xfrm>
          <a:prstGeom prst="rect">
            <a:avLst/>
          </a:prstGeom>
        </p:spPr>
        <p:txBody>
          <a:bodyPr wrap="square">
            <a:spAutoFit/>
          </a:bodyPr>
          <a:lstStyle/>
          <a:p>
            <a:pPr fontAlgn="auto">
              <a:lnSpc>
                <a:spcPct val="150000"/>
              </a:lnSpc>
              <a:spcBef>
                <a:spcPts val="0"/>
              </a:spcBef>
              <a:spcAft>
                <a:spcPts val="0"/>
              </a:spcAft>
              <a:defRPr/>
            </a:pPr>
            <a:r>
              <a:rPr lang="zh-CN" altLang="en-US" sz="1800" dirty="0">
                <a:solidFill>
                  <a:prstClr val="white"/>
                </a:solidFill>
                <a:latin typeface="微软雅黑" panose="020B0503020204020204" charset="-122"/>
                <a:ea typeface="微软雅黑" panose="020B0503020204020204" charset="-122"/>
                <a:cs typeface="+mn-ea"/>
                <a:sym typeface="+mn-lt"/>
              </a:rPr>
              <a:t>某一节点若收到多个针对同一前续区块的后续临时区块，则该节点会在本地区块链上建立分支，多个临时区块对应多个分支。该僵局的打破要等到下一个工作量证明被发现，而其中的一条链条被证实为是较长的一条，那么在另一条分支链条上工作的节点将转换阵营，开始在较长的链条上工作。其他分支将会被网络彻底抛弃。</a:t>
            </a:r>
            <a:endParaRPr lang="zh-CN" altLang="en-US" sz="1800" dirty="0">
              <a:solidFill>
                <a:prstClr val="white"/>
              </a:solidFill>
              <a:latin typeface="微软雅黑" panose="020B0503020204020204" charset="-122"/>
              <a:ea typeface="微软雅黑" panose="020B0503020204020204" charset="-122"/>
              <a:cs typeface="+mn-ea"/>
              <a:sym typeface="+mn-lt"/>
            </a:endParaRPr>
          </a:p>
        </p:txBody>
      </p:sp>
      <p:sp>
        <p:nvSpPr>
          <p:cNvPr id="15" name="菱形 14"/>
          <p:cNvSpPr/>
          <p:nvPr/>
        </p:nvSpPr>
        <p:spPr>
          <a:xfrm>
            <a:off x="623151" y="2514312"/>
            <a:ext cx="368007" cy="368006"/>
          </a:xfrm>
          <a:prstGeom prst="diamond">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6" name="菱形 15"/>
          <p:cNvSpPr/>
          <p:nvPr/>
        </p:nvSpPr>
        <p:spPr>
          <a:xfrm>
            <a:off x="623151" y="3677004"/>
            <a:ext cx="368007" cy="368006"/>
          </a:xfrm>
          <a:prstGeom prst="diamond">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TextBox 39"/>
          <p:cNvSpPr txBox="1"/>
          <p:nvPr/>
        </p:nvSpPr>
        <p:spPr>
          <a:xfrm>
            <a:off x="395579" y="325567"/>
            <a:ext cx="3076423" cy="584775"/>
          </a:xfrm>
          <a:prstGeom prst="rect">
            <a:avLst/>
          </a:prstGeom>
          <a:noFill/>
        </p:spPr>
        <p:txBody>
          <a:bodyPr wrap="square" rtlCol="0">
            <a:spAutoFit/>
          </a:bodyPr>
          <a:lstStyle/>
          <a:p>
            <a:pPr algn="dist"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区块链核心问题</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5" presetClass="entr" presetSubtype="0"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decel="50000" fill="hold">
                                          <p:stCondLst>
                                            <p:cond delay="0"/>
                                          </p:stCondLst>
                                        </p:cTn>
                                        <p:tgtEl>
                                          <p:spTgt spid="11"/>
                                        </p:tgtEl>
                                        <p:attrNameLst>
                                          <p:attrName>style.rotation</p:attrName>
                                        </p:attrNameLst>
                                      </p:cBhvr>
                                      <p:tavLst>
                                        <p:tav tm="0">
                                          <p:val>
                                            <p:fltVal val="-90"/>
                                          </p:val>
                                        </p:tav>
                                        <p:tav tm="100000">
                                          <p:val>
                                            <p:fltVal val="0"/>
                                          </p:val>
                                        </p:tav>
                                      </p:tavLst>
                                    </p:anim>
                                    <p:anim calcmode="lin" valueType="num">
                                      <p:cBhvr>
                                        <p:cTn id="14" dur="500" decel="50000" fill="hold">
                                          <p:stCondLst>
                                            <p:cond delay="0"/>
                                          </p:stCondLst>
                                        </p:cTn>
                                        <p:tgtEl>
                                          <p:spTgt spid="11"/>
                                        </p:tgtEl>
                                        <p:attrNameLst>
                                          <p:attrName>ppt_w</p:attrName>
                                        </p:attrNameLst>
                                      </p:cBhvr>
                                      <p:tavLst>
                                        <p:tav tm="0">
                                          <p:val>
                                            <p:strVal val="#ppt_w"/>
                                          </p:val>
                                        </p:tav>
                                        <p:tav tm="100000">
                                          <p:val>
                                            <p:strVal val="#ppt_w*.05"/>
                                          </p:val>
                                        </p:tav>
                                      </p:tavLst>
                                    </p:anim>
                                    <p:anim calcmode="lin" valueType="num">
                                      <p:cBhvr>
                                        <p:cTn id="15" dur="500" accel="50000" fill="hold">
                                          <p:stCondLst>
                                            <p:cond delay="500"/>
                                          </p:stCondLst>
                                        </p:cTn>
                                        <p:tgtEl>
                                          <p:spTgt spid="11"/>
                                        </p:tgtEl>
                                        <p:attrNameLst>
                                          <p:attrName>ppt_w</p:attrName>
                                        </p:attrNameLst>
                                      </p:cBhvr>
                                      <p:tavLst>
                                        <p:tav tm="0">
                                          <p:val>
                                            <p:strVal val="#ppt_w*.05"/>
                                          </p:val>
                                        </p:tav>
                                        <p:tav tm="100000">
                                          <p:val>
                                            <p:strVal val="#ppt_w"/>
                                          </p:val>
                                        </p:tav>
                                      </p:tavLst>
                                    </p:anim>
                                    <p:anim calcmode="lin" valueType="num">
                                      <p:cBhvr>
                                        <p:cTn id="16" dur="1000" fill="hold"/>
                                        <p:tgtEl>
                                          <p:spTgt spid="11"/>
                                        </p:tgtEl>
                                        <p:attrNameLst>
                                          <p:attrName>ppt_h</p:attrName>
                                        </p:attrNameLst>
                                      </p:cBhvr>
                                      <p:tavLst>
                                        <p:tav tm="0">
                                          <p:val>
                                            <p:strVal val="#ppt_h"/>
                                          </p:val>
                                        </p:tav>
                                        <p:tav tm="100000">
                                          <p:val>
                                            <p:strVal val="#ppt_h"/>
                                          </p:val>
                                        </p:tav>
                                      </p:tavLst>
                                    </p:anim>
                                    <p:anim calcmode="lin" valueType="num">
                                      <p:cBhvr>
                                        <p:cTn id="17" dur="500" decel="50000" fill="hold">
                                          <p:stCondLst>
                                            <p:cond delay="0"/>
                                          </p:stCondLst>
                                        </p:cTn>
                                        <p:tgtEl>
                                          <p:spTgt spid="11"/>
                                        </p:tgtEl>
                                        <p:attrNameLst>
                                          <p:attrName>ppt_x</p:attrName>
                                        </p:attrNameLst>
                                      </p:cBhvr>
                                      <p:tavLst>
                                        <p:tav tm="0">
                                          <p:val>
                                            <p:strVal val="#ppt_x+.4"/>
                                          </p:val>
                                        </p:tav>
                                        <p:tav tm="100000">
                                          <p:val>
                                            <p:strVal val="#ppt_x"/>
                                          </p:val>
                                        </p:tav>
                                      </p:tavLst>
                                    </p:anim>
                                    <p:anim calcmode="lin" valueType="num">
                                      <p:cBhvr>
                                        <p:cTn id="18" dur="500" decel="50000" fill="hold">
                                          <p:stCondLst>
                                            <p:cond delay="0"/>
                                          </p:stCondLst>
                                        </p:cTn>
                                        <p:tgtEl>
                                          <p:spTgt spid="11"/>
                                        </p:tgtEl>
                                        <p:attrNameLst>
                                          <p:attrName>ppt_y</p:attrName>
                                        </p:attrNameLst>
                                      </p:cBhvr>
                                      <p:tavLst>
                                        <p:tav tm="0">
                                          <p:val>
                                            <p:strVal val="#ppt_y-.2"/>
                                          </p:val>
                                        </p:tav>
                                        <p:tav tm="100000">
                                          <p:val>
                                            <p:strVal val="#ppt_y+.1"/>
                                          </p:val>
                                        </p:tav>
                                      </p:tavLst>
                                    </p:anim>
                                    <p:anim calcmode="lin" valueType="num">
                                      <p:cBhvr>
                                        <p:cTn id="19" dur="500" accel="50000" fill="hold">
                                          <p:stCondLst>
                                            <p:cond delay="500"/>
                                          </p:stCondLst>
                                        </p:cTn>
                                        <p:tgtEl>
                                          <p:spTgt spid="11"/>
                                        </p:tgtEl>
                                        <p:attrNameLst>
                                          <p:attrName>ppt_y</p:attrName>
                                        </p:attrNameLst>
                                      </p:cBhvr>
                                      <p:tavLst>
                                        <p:tav tm="0">
                                          <p:val>
                                            <p:strVal val="#ppt_y+.1"/>
                                          </p:val>
                                        </p:tav>
                                        <p:tav tm="100000">
                                          <p:val>
                                            <p:strVal val="#ppt_y"/>
                                          </p:val>
                                        </p:tav>
                                      </p:tavLst>
                                    </p:anim>
                                    <p:animEffect transition="in" filter="fade">
                                      <p:cBhvr>
                                        <p:cTn id="20" dur="1000" decel="50000">
                                          <p:stCondLst>
                                            <p:cond delay="0"/>
                                          </p:stCondLst>
                                        </p:cTn>
                                        <p:tgtEl>
                                          <p:spTgt spid="11"/>
                                        </p:tgtEl>
                                      </p:cBhvr>
                                    </p:animEffect>
                                  </p:childTnLst>
                                </p:cTn>
                              </p:par>
                            </p:childTnLst>
                          </p:cTn>
                        </p:par>
                        <p:par>
                          <p:cTn id="21" fill="hold">
                            <p:stCondLst>
                              <p:cond delay="2000"/>
                            </p:stCondLst>
                            <p:childTnLst>
                              <p:par>
                                <p:cTn id="22" presetID="49" presetClass="entr" presetSubtype="0" decel="100000" fill="hold" grpId="0" nodeType="afterEffect">
                                  <p:stCondLst>
                                    <p:cond delay="0"/>
                                  </p:stCondLst>
                                  <p:childTnLst>
                                    <p:set>
                                      <p:cBhvr>
                                        <p:cTn id="23" dur="1" fill="hold">
                                          <p:stCondLst>
                                            <p:cond delay="0"/>
                                          </p:stCondLst>
                                        </p:cTn>
                                        <p:tgtEl>
                                          <p:spTgt spid="15"/>
                                        </p:tgtEl>
                                        <p:attrNameLst>
                                          <p:attrName>style.visibility</p:attrName>
                                        </p:attrNameLst>
                                      </p:cBhvr>
                                      <p:to>
                                        <p:strVal val="visible"/>
                                      </p:to>
                                    </p:set>
                                    <p:anim calcmode="lin" valueType="num">
                                      <p:cBhvr>
                                        <p:cTn id="24" dur="500" fill="hold"/>
                                        <p:tgtEl>
                                          <p:spTgt spid="15"/>
                                        </p:tgtEl>
                                        <p:attrNameLst>
                                          <p:attrName>ppt_w</p:attrName>
                                        </p:attrNameLst>
                                      </p:cBhvr>
                                      <p:tavLst>
                                        <p:tav tm="0">
                                          <p:val>
                                            <p:fltVal val="0"/>
                                          </p:val>
                                        </p:tav>
                                        <p:tav tm="100000">
                                          <p:val>
                                            <p:strVal val="#ppt_w"/>
                                          </p:val>
                                        </p:tav>
                                      </p:tavLst>
                                    </p:anim>
                                    <p:anim calcmode="lin" valueType="num">
                                      <p:cBhvr>
                                        <p:cTn id="25" dur="500" fill="hold"/>
                                        <p:tgtEl>
                                          <p:spTgt spid="15"/>
                                        </p:tgtEl>
                                        <p:attrNameLst>
                                          <p:attrName>ppt_h</p:attrName>
                                        </p:attrNameLst>
                                      </p:cBhvr>
                                      <p:tavLst>
                                        <p:tav tm="0">
                                          <p:val>
                                            <p:fltVal val="0"/>
                                          </p:val>
                                        </p:tav>
                                        <p:tav tm="100000">
                                          <p:val>
                                            <p:strVal val="#ppt_h"/>
                                          </p:val>
                                        </p:tav>
                                      </p:tavLst>
                                    </p:anim>
                                    <p:anim calcmode="lin" valueType="num">
                                      <p:cBhvr>
                                        <p:cTn id="26" dur="500" fill="hold"/>
                                        <p:tgtEl>
                                          <p:spTgt spid="15"/>
                                        </p:tgtEl>
                                        <p:attrNameLst>
                                          <p:attrName>style.rotation</p:attrName>
                                        </p:attrNameLst>
                                      </p:cBhvr>
                                      <p:tavLst>
                                        <p:tav tm="0">
                                          <p:val>
                                            <p:fltVal val="360"/>
                                          </p:val>
                                        </p:tav>
                                        <p:tav tm="100000">
                                          <p:val>
                                            <p:fltVal val="0"/>
                                          </p:val>
                                        </p:tav>
                                      </p:tavLst>
                                    </p:anim>
                                    <p:animEffect transition="in" filter="fade">
                                      <p:cBhvr>
                                        <p:cTn id="27" dur="500"/>
                                        <p:tgtEl>
                                          <p:spTgt spid="15"/>
                                        </p:tgtEl>
                                      </p:cBhvr>
                                    </p:animEffect>
                                  </p:childTnLst>
                                </p:cTn>
                              </p:par>
                            </p:childTnLst>
                          </p:cTn>
                        </p:par>
                        <p:par>
                          <p:cTn id="28" fill="hold">
                            <p:stCondLst>
                              <p:cond delay="2500"/>
                            </p:stCondLst>
                            <p:childTnLst>
                              <p:par>
                                <p:cTn id="29" presetID="49" presetClass="entr" presetSubtype="0" decel="100000" fill="hold" grpId="0" nodeType="after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 calcmode="lin" valueType="num">
                                      <p:cBhvr>
                                        <p:cTn id="33" dur="500" fill="hold"/>
                                        <p:tgtEl>
                                          <p:spTgt spid="16"/>
                                        </p:tgtEl>
                                        <p:attrNameLst>
                                          <p:attrName>style.rotation</p:attrName>
                                        </p:attrNameLst>
                                      </p:cBhvr>
                                      <p:tavLst>
                                        <p:tav tm="0">
                                          <p:val>
                                            <p:fltVal val="360"/>
                                          </p:val>
                                        </p:tav>
                                        <p:tav tm="100000">
                                          <p:val>
                                            <p:fltVal val="0"/>
                                          </p:val>
                                        </p:tav>
                                      </p:tavLst>
                                    </p:anim>
                                    <p:animEffect transition="in" filter="fade">
                                      <p:cBhvr>
                                        <p:cTn id="34" dur="500"/>
                                        <p:tgtEl>
                                          <p:spTgt spid="16"/>
                                        </p:tgtEl>
                                      </p:cBhvr>
                                    </p:animEffect>
                                  </p:childTnLst>
                                </p:cTn>
                              </p:par>
                            </p:childTnLst>
                          </p:cTn>
                        </p:par>
                        <p:par>
                          <p:cTn id="35" fill="hold">
                            <p:stCondLst>
                              <p:cond delay="3000"/>
                            </p:stCondLst>
                            <p:childTnLst>
                              <p:par>
                                <p:cTn id="36" presetID="8" presetClass="emph" presetSubtype="0" fill="hold" grpId="1" nodeType="afterEffect">
                                  <p:stCondLst>
                                    <p:cond delay="0"/>
                                  </p:stCondLst>
                                  <p:childTnLst>
                                    <p:animRot by="21600000">
                                      <p:cBhvr>
                                        <p:cTn id="37" dur="2000" fill="hold"/>
                                        <p:tgtEl>
                                          <p:spTgt spid="15"/>
                                        </p:tgtEl>
                                        <p:attrNameLst>
                                          <p:attrName>r</p:attrName>
                                        </p:attrNameLst>
                                      </p:cBhvr>
                                    </p:animRot>
                                  </p:childTnLst>
                                </p:cTn>
                              </p:par>
                            </p:childTnLst>
                          </p:cTn>
                        </p:par>
                        <p:par>
                          <p:cTn id="38" fill="hold">
                            <p:stCondLst>
                              <p:cond delay="5000"/>
                            </p:stCondLst>
                            <p:childTnLst>
                              <p:par>
                                <p:cTn id="39" presetID="8" presetClass="emph" presetSubtype="0" fill="hold" grpId="1" nodeType="afterEffect">
                                  <p:stCondLst>
                                    <p:cond delay="0"/>
                                  </p:stCondLst>
                                  <p:childTnLst>
                                    <p:animRot by="21600000">
                                      <p:cBhvr>
                                        <p:cTn id="40" dur="2000" fill="hold"/>
                                        <p:tgtEl>
                                          <p:spTgt spid="16"/>
                                        </p:tgtEl>
                                        <p:attrNameLst>
                                          <p:attrName>r</p:attrName>
                                        </p:attrNameLst>
                                      </p:cBhvr>
                                    </p:animRot>
                                  </p:childTnLst>
                                </p:cTn>
                              </p:par>
                            </p:childTnLst>
                          </p:cTn>
                        </p:par>
                        <p:par>
                          <p:cTn id="41" fill="hold">
                            <p:stCondLst>
                              <p:cond delay="7000"/>
                            </p:stCondLst>
                            <p:childTnLst>
                              <p:par>
                                <p:cTn id="42" presetID="22" presetClass="entr" presetSubtype="8" fill="hold" nodeType="after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wipe(left)">
                                      <p:cBhvr>
                                        <p:cTn id="44" dur="500"/>
                                        <p:tgtEl>
                                          <p:spTgt spid="12"/>
                                        </p:tgtEl>
                                      </p:cBhvr>
                                    </p:animEffect>
                                  </p:childTnLst>
                                </p:cTn>
                              </p:par>
                            </p:childTnLst>
                          </p:cTn>
                        </p:par>
                        <p:par>
                          <p:cTn id="45" fill="hold">
                            <p:stCondLst>
                              <p:cond delay="7500"/>
                            </p:stCondLst>
                            <p:childTnLst>
                              <p:par>
                                <p:cTn id="46" presetID="53" presetClass="entr" presetSubtype="16" fill="hold" grpId="0" nodeType="afterEffect">
                                  <p:stCondLst>
                                    <p:cond delay="0"/>
                                  </p:stCondLst>
                                  <p:childTnLst>
                                    <p:set>
                                      <p:cBhvr>
                                        <p:cTn id="47" dur="1" fill="hold">
                                          <p:stCondLst>
                                            <p:cond delay="0"/>
                                          </p:stCondLst>
                                        </p:cTn>
                                        <p:tgtEl>
                                          <p:spTgt spid="13"/>
                                        </p:tgtEl>
                                        <p:attrNameLst>
                                          <p:attrName>style.visibility</p:attrName>
                                        </p:attrNameLst>
                                      </p:cBhvr>
                                      <p:to>
                                        <p:strVal val="visible"/>
                                      </p:to>
                                    </p:set>
                                    <p:anim calcmode="lin" valueType="num">
                                      <p:cBhvr>
                                        <p:cTn id="48" dur="500" fill="hold"/>
                                        <p:tgtEl>
                                          <p:spTgt spid="13"/>
                                        </p:tgtEl>
                                        <p:attrNameLst>
                                          <p:attrName>ppt_w</p:attrName>
                                        </p:attrNameLst>
                                      </p:cBhvr>
                                      <p:tavLst>
                                        <p:tav tm="0">
                                          <p:val>
                                            <p:fltVal val="0"/>
                                          </p:val>
                                        </p:tav>
                                        <p:tav tm="100000">
                                          <p:val>
                                            <p:strVal val="#ppt_w"/>
                                          </p:val>
                                        </p:tav>
                                      </p:tavLst>
                                    </p:anim>
                                    <p:anim calcmode="lin" valueType="num">
                                      <p:cBhvr>
                                        <p:cTn id="49" dur="500" fill="hold"/>
                                        <p:tgtEl>
                                          <p:spTgt spid="13"/>
                                        </p:tgtEl>
                                        <p:attrNameLst>
                                          <p:attrName>ppt_h</p:attrName>
                                        </p:attrNameLst>
                                      </p:cBhvr>
                                      <p:tavLst>
                                        <p:tav tm="0">
                                          <p:val>
                                            <p:fltVal val="0"/>
                                          </p:val>
                                        </p:tav>
                                        <p:tav tm="100000">
                                          <p:val>
                                            <p:strVal val="#ppt_h"/>
                                          </p:val>
                                        </p:tav>
                                      </p:tavLst>
                                    </p:anim>
                                    <p:animEffect transition="in" filter="fade">
                                      <p:cBhvr>
                                        <p:cTn id="50" dur="500"/>
                                        <p:tgtEl>
                                          <p:spTgt spid="13"/>
                                        </p:tgtEl>
                                      </p:cBhvr>
                                    </p:animEffect>
                                  </p:childTnLst>
                                </p:cTn>
                              </p:par>
                            </p:childTnLst>
                          </p:cTn>
                        </p:par>
                        <p:par>
                          <p:cTn id="51" fill="hold">
                            <p:stCondLst>
                              <p:cond delay="8000"/>
                            </p:stCondLst>
                            <p:childTnLst>
                              <p:par>
                                <p:cTn id="52" presetID="53" presetClass="entr" presetSubtype="16" fill="hold" grpId="0" nodeType="afterEffect">
                                  <p:stCondLst>
                                    <p:cond delay="0"/>
                                  </p:stCondLst>
                                  <p:childTnLst>
                                    <p:set>
                                      <p:cBhvr>
                                        <p:cTn id="53" dur="1" fill="hold">
                                          <p:stCondLst>
                                            <p:cond delay="0"/>
                                          </p:stCondLst>
                                        </p:cTn>
                                        <p:tgtEl>
                                          <p:spTgt spid="14"/>
                                        </p:tgtEl>
                                        <p:attrNameLst>
                                          <p:attrName>style.visibility</p:attrName>
                                        </p:attrNameLst>
                                      </p:cBhvr>
                                      <p:to>
                                        <p:strVal val="visible"/>
                                      </p:to>
                                    </p:set>
                                    <p:anim calcmode="lin" valueType="num">
                                      <p:cBhvr>
                                        <p:cTn id="54" dur="500" fill="hold"/>
                                        <p:tgtEl>
                                          <p:spTgt spid="14"/>
                                        </p:tgtEl>
                                        <p:attrNameLst>
                                          <p:attrName>ppt_w</p:attrName>
                                        </p:attrNameLst>
                                      </p:cBhvr>
                                      <p:tavLst>
                                        <p:tav tm="0">
                                          <p:val>
                                            <p:fltVal val="0"/>
                                          </p:val>
                                        </p:tav>
                                        <p:tav tm="100000">
                                          <p:val>
                                            <p:strVal val="#ppt_w"/>
                                          </p:val>
                                        </p:tav>
                                      </p:tavLst>
                                    </p:anim>
                                    <p:anim calcmode="lin" valueType="num">
                                      <p:cBhvr>
                                        <p:cTn id="55" dur="500" fill="hold"/>
                                        <p:tgtEl>
                                          <p:spTgt spid="14"/>
                                        </p:tgtEl>
                                        <p:attrNameLst>
                                          <p:attrName>ppt_h</p:attrName>
                                        </p:attrNameLst>
                                      </p:cBhvr>
                                      <p:tavLst>
                                        <p:tav tm="0">
                                          <p:val>
                                            <p:fltVal val="0"/>
                                          </p:val>
                                        </p:tav>
                                        <p:tav tm="100000">
                                          <p:val>
                                            <p:strVal val="#ppt_h"/>
                                          </p:val>
                                        </p:tav>
                                      </p:tavLst>
                                    </p:anim>
                                    <p:animEffect transition="in" filter="fade">
                                      <p:cBhvr>
                                        <p:cTn id="5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animBg="1"/>
      <p:bldP spid="13" grpId="0"/>
      <p:bldP spid="14" grpId="0"/>
      <p:bldP spid="15" grpId="0" animBg="1"/>
      <p:bldP spid="15" grpId="1" animBg="1"/>
      <p:bldP spid="16" grpId="0" animBg="1"/>
      <p:bldP spid="16"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cxnSp>
        <p:nvCxnSpPr>
          <p:cNvPr id="2" name="直接连接符 1"/>
          <p:cNvCxnSpPr/>
          <p:nvPr>
            <p:custDataLst>
              <p:tags r:id="rId2"/>
            </p:custDataLst>
          </p:nvPr>
        </p:nvCxnSpPr>
        <p:spPr>
          <a:xfrm>
            <a:off x="5277247" y="3187962"/>
            <a:ext cx="4860006"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3" name="矩形 2"/>
          <p:cNvSpPr/>
          <p:nvPr/>
        </p:nvSpPr>
        <p:spPr>
          <a:xfrm>
            <a:off x="5031105" y="2320290"/>
            <a:ext cx="7594600" cy="830580"/>
          </a:xfrm>
          <a:prstGeom prst="rect">
            <a:avLst/>
          </a:prstGeom>
        </p:spPr>
        <p:txBody>
          <a:bodyPr wrap="square" lIns="0" tIns="0" rIns="0" bIns="0">
            <a:spAutoFit/>
          </a:bodyPr>
          <a:p>
            <a:r>
              <a:rPr lang="zh-CN" altLang="en-US" sz="5400" dirty="0">
                <a:solidFill>
                  <a:schemeClr val="bg1"/>
                </a:solidFill>
                <a:latin typeface="Arial" panose="020B0604020202020204" pitchFamily="34" charset="0"/>
                <a:ea typeface="微软雅黑" panose="020B0503020204020204" charset="-122"/>
                <a:cs typeface="+mn-ea"/>
                <a:sym typeface="Arial" panose="020B0604020202020204" pitchFamily="34" charset="0"/>
              </a:rPr>
              <a:t>区块链技术改变生活</a:t>
            </a:r>
            <a:endParaRPr lang="zh-CN" altLang="en-US" sz="5400" dirty="0">
              <a:solidFill>
                <a:schemeClr val="bg1"/>
              </a:solidFill>
              <a:latin typeface="Arial" panose="020B0604020202020204" pitchFamily="34" charset="0"/>
              <a:ea typeface="微软雅黑" panose="020B0503020204020204" charset="-122"/>
              <a:cs typeface="+mn-ea"/>
              <a:sym typeface="Arial" panose="020B0604020202020204" pitchFamily="34" charset="0"/>
            </a:endParaRPr>
          </a:p>
        </p:txBody>
      </p:sp>
      <p:sp>
        <p:nvSpPr>
          <p:cNvPr id="4" name="TextBox 11"/>
          <p:cNvSpPr txBox="1"/>
          <p:nvPr/>
        </p:nvSpPr>
        <p:spPr>
          <a:xfrm>
            <a:off x="5668630" y="3267778"/>
            <a:ext cx="1772920" cy="398780"/>
          </a:xfrm>
          <a:prstGeom prst="rect">
            <a:avLst/>
          </a:prstGeom>
          <a:noFill/>
        </p:spPr>
        <p:txBody>
          <a:bodyPr wrap="none" rtlCol="0">
            <a:spAutoFit/>
          </a:bodyPr>
          <a:p>
            <a:pPr marL="171450" lvl="1" indent="-171450">
              <a:buFont typeface="Arial" panose="020B0604020202020204" pitchFamily="34" charset="0"/>
              <a:buChar char="•"/>
            </a:pPr>
            <a:r>
              <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区块链</a:t>
            </a:r>
            <a:r>
              <a:rPr lang="en-US" altLang="zh-CN"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a:t>
            </a:r>
            <a:r>
              <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金融</a:t>
            </a:r>
            <a:endPar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endParaRPr>
          </a:p>
        </p:txBody>
      </p:sp>
      <p:sp>
        <p:nvSpPr>
          <p:cNvPr id="5" name="TextBox 11"/>
          <p:cNvSpPr txBox="1"/>
          <p:nvPr/>
        </p:nvSpPr>
        <p:spPr>
          <a:xfrm>
            <a:off x="7812920" y="3267778"/>
            <a:ext cx="1772920" cy="398780"/>
          </a:xfrm>
          <a:prstGeom prst="rect">
            <a:avLst/>
          </a:prstGeom>
          <a:noFill/>
        </p:spPr>
        <p:txBody>
          <a:bodyPr wrap="none" rtlCol="0">
            <a:spAutoFit/>
          </a:bodyPr>
          <a:p>
            <a:pPr marL="171450" lvl="1" indent="-171450">
              <a:buFont typeface="Arial" panose="020B0604020202020204" pitchFamily="34" charset="0"/>
              <a:buChar char="•"/>
            </a:pPr>
            <a:r>
              <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区块链</a:t>
            </a:r>
            <a:r>
              <a:rPr lang="en-US" altLang="zh-CN"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a:t>
            </a:r>
            <a:r>
              <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民生</a:t>
            </a:r>
            <a:endPar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endParaRPr>
          </a:p>
        </p:txBody>
      </p:sp>
      <p:sp>
        <p:nvSpPr>
          <p:cNvPr id="6" name="TextBox 11"/>
          <p:cNvSpPr txBox="1"/>
          <p:nvPr/>
        </p:nvSpPr>
        <p:spPr>
          <a:xfrm>
            <a:off x="5668630" y="3642190"/>
            <a:ext cx="1772920" cy="398780"/>
          </a:xfrm>
          <a:prstGeom prst="rect">
            <a:avLst/>
          </a:prstGeom>
          <a:noFill/>
        </p:spPr>
        <p:txBody>
          <a:bodyPr wrap="none" rtlCol="0">
            <a:spAutoFit/>
          </a:bodyPr>
          <a:p>
            <a:pPr marL="171450" lvl="1" indent="-171450">
              <a:buFont typeface="Arial" panose="020B0604020202020204" pitchFamily="34" charset="0"/>
              <a:buChar char="•"/>
            </a:pPr>
            <a:r>
              <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区块链</a:t>
            </a:r>
            <a:r>
              <a:rPr lang="en-US" altLang="zh-CN"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a:t>
            </a:r>
            <a:r>
              <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司法</a:t>
            </a:r>
            <a:endPar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endParaRPr>
          </a:p>
        </p:txBody>
      </p:sp>
      <p:sp>
        <p:nvSpPr>
          <p:cNvPr id="9" name="TextBox 11"/>
          <p:cNvSpPr txBox="1"/>
          <p:nvPr/>
        </p:nvSpPr>
        <p:spPr>
          <a:xfrm>
            <a:off x="7812920" y="3642190"/>
            <a:ext cx="1772920" cy="398780"/>
          </a:xfrm>
          <a:prstGeom prst="rect">
            <a:avLst/>
          </a:prstGeom>
          <a:noFill/>
        </p:spPr>
        <p:txBody>
          <a:bodyPr wrap="none" rtlCol="0">
            <a:spAutoFit/>
          </a:bodyPr>
          <a:p>
            <a:pPr marL="171450" lvl="1" indent="-171450">
              <a:buFont typeface="Arial" panose="020B0604020202020204" pitchFamily="34" charset="0"/>
              <a:buChar char="•"/>
            </a:pPr>
            <a:r>
              <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区块链</a:t>
            </a:r>
            <a:r>
              <a:rPr lang="en-US" altLang="zh-CN"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a:t>
            </a:r>
            <a:r>
              <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rPr>
              <a:t>追溯</a:t>
            </a:r>
            <a:endParaRPr lang="zh-CN" altLang="en-US" sz="2000" dirty="0">
              <a:solidFill>
                <a:schemeClr val="bg1"/>
              </a:solidFill>
              <a:latin typeface="Arial" panose="020B0604020202020204" pitchFamily="34" charset="0"/>
              <a:ea typeface="微软雅黑" panose="020B0503020204020204" charset="-122"/>
              <a:cs typeface="+mn-ea"/>
              <a:sym typeface="Arial" panose="020B0604020202020204" pitchFamily="34" charset="0"/>
            </a:endParaRPr>
          </a:p>
        </p:txBody>
      </p:sp>
    </p:spTree>
    <p:custDataLst>
      <p:tags r:id="rId3"/>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strVal val="4*#ppt_w"/>
                                          </p:val>
                                        </p:tav>
                                        <p:tav tm="100000">
                                          <p:val>
                                            <p:strVal val="#ppt_w"/>
                                          </p:val>
                                        </p:tav>
                                      </p:tavLst>
                                    </p:anim>
                                    <p:anim calcmode="lin" valueType="num">
                                      <p:cBhvr>
                                        <p:cTn id="8" dur="500" fill="hold"/>
                                        <p:tgtEl>
                                          <p:spTgt spid="3"/>
                                        </p:tgtEl>
                                        <p:attrNameLst>
                                          <p:attrName>ppt_h</p:attrName>
                                        </p:attrNameLst>
                                      </p:cBhvr>
                                      <p:tavLst>
                                        <p:tav tm="0">
                                          <p:val>
                                            <p:strVal val="4*#ppt_h"/>
                                          </p:val>
                                        </p:tav>
                                        <p:tav tm="100000">
                                          <p:val>
                                            <p:strVal val="#ppt_h"/>
                                          </p:val>
                                        </p:tav>
                                      </p:tavLst>
                                    </p:anim>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p:tgtEl>
                                          <p:spTgt spid="4"/>
                                        </p:tgtEl>
                                        <p:attrNameLst>
                                          <p:attrName>ppt_x</p:attrName>
                                        </p:attrNameLst>
                                      </p:cBhvr>
                                      <p:tavLst>
                                        <p:tav tm="0">
                                          <p:val>
                                            <p:strVal val="#ppt_x-#ppt_w*1.125000"/>
                                          </p:val>
                                        </p:tav>
                                        <p:tav tm="100000">
                                          <p:val>
                                            <p:strVal val="#ppt_x"/>
                                          </p:val>
                                        </p:tav>
                                      </p:tavLst>
                                    </p:anim>
                                    <p:animEffect transition="in" filter="wipe(right)">
                                      <p:cBhvr>
                                        <p:cTn id="13" dur="500"/>
                                        <p:tgtEl>
                                          <p:spTgt spid="4"/>
                                        </p:tgtEl>
                                      </p:cBhvr>
                                    </p:animEffect>
                                  </p:childTnLst>
                                </p:cTn>
                              </p:par>
                            </p:childTnLst>
                          </p:cTn>
                        </p:par>
                        <p:par>
                          <p:cTn id="14" fill="hold">
                            <p:stCondLst>
                              <p:cond delay="1000"/>
                            </p:stCondLst>
                            <p:childTnLst>
                              <p:par>
                                <p:cTn id="15" presetID="12" presetClass="entr" presetSubtype="8"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p:tgtEl>
                                          <p:spTgt spid="5"/>
                                        </p:tgtEl>
                                        <p:attrNameLst>
                                          <p:attrName>ppt_x</p:attrName>
                                        </p:attrNameLst>
                                      </p:cBhvr>
                                      <p:tavLst>
                                        <p:tav tm="0">
                                          <p:val>
                                            <p:strVal val="#ppt_x-#ppt_w*1.125000"/>
                                          </p:val>
                                        </p:tav>
                                        <p:tav tm="100000">
                                          <p:val>
                                            <p:strVal val="#ppt_x"/>
                                          </p:val>
                                        </p:tav>
                                      </p:tavLst>
                                    </p:anim>
                                    <p:animEffect transition="in" filter="wipe(right)">
                                      <p:cBhvr>
                                        <p:cTn id="18" dur="500"/>
                                        <p:tgtEl>
                                          <p:spTgt spid="5"/>
                                        </p:tgtEl>
                                      </p:cBhvr>
                                    </p:animEffect>
                                  </p:childTnLst>
                                </p:cTn>
                              </p:par>
                            </p:childTnLst>
                          </p:cTn>
                        </p:par>
                        <p:par>
                          <p:cTn id="19" fill="hold">
                            <p:stCondLst>
                              <p:cond delay="1500"/>
                            </p:stCondLst>
                            <p:childTnLst>
                              <p:par>
                                <p:cTn id="20" presetID="12" presetClass="entr" presetSubtype="8"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p:tgtEl>
                                          <p:spTgt spid="6"/>
                                        </p:tgtEl>
                                        <p:attrNameLst>
                                          <p:attrName>ppt_x</p:attrName>
                                        </p:attrNameLst>
                                      </p:cBhvr>
                                      <p:tavLst>
                                        <p:tav tm="0">
                                          <p:val>
                                            <p:strVal val="#ppt_x-#ppt_w*1.125000"/>
                                          </p:val>
                                        </p:tav>
                                        <p:tav tm="100000">
                                          <p:val>
                                            <p:strVal val="#ppt_x"/>
                                          </p:val>
                                        </p:tav>
                                      </p:tavLst>
                                    </p:anim>
                                    <p:animEffect transition="in" filter="wipe(right)">
                                      <p:cBhvr>
                                        <p:cTn id="23" dur="500"/>
                                        <p:tgtEl>
                                          <p:spTgt spid="6"/>
                                        </p:tgtEl>
                                      </p:cBhvr>
                                    </p:animEffect>
                                  </p:childTnLst>
                                </p:cTn>
                              </p:par>
                            </p:childTnLst>
                          </p:cTn>
                        </p:par>
                        <p:par>
                          <p:cTn id="24" fill="hold">
                            <p:stCondLst>
                              <p:cond delay="2000"/>
                            </p:stCondLst>
                            <p:childTnLst>
                              <p:par>
                                <p:cTn id="25" presetID="12" presetClass="entr" presetSubtype="8"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 calcmode="lin" valueType="num">
                                      <p:cBhvr additive="base">
                                        <p:cTn id="27" dur="500"/>
                                        <p:tgtEl>
                                          <p:spTgt spid="9"/>
                                        </p:tgtEl>
                                        <p:attrNameLst>
                                          <p:attrName>ppt_x</p:attrName>
                                        </p:attrNameLst>
                                      </p:cBhvr>
                                      <p:tavLst>
                                        <p:tav tm="0">
                                          <p:val>
                                            <p:strVal val="#ppt_x-#ppt_w*1.125000"/>
                                          </p:val>
                                        </p:tav>
                                        <p:tav tm="100000">
                                          <p:val>
                                            <p:strVal val="#ppt_x"/>
                                          </p:val>
                                        </p:tav>
                                      </p:tavLst>
                                    </p:anim>
                                    <p:animEffect transition="in" filter="wipe(right)">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grpSp>
        <p:nvGrpSpPr>
          <p:cNvPr id="83" name="组合 82"/>
          <p:cNvGrpSpPr/>
          <p:nvPr/>
        </p:nvGrpSpPr>
        <p:grpSpPr>
          <a:xfrm>
            <a:off x="1859465" y="1204674"/>
            <a:ext cx="4598035" cy="262255"/>
            <a:chOff x="611" y="1760"/>
            <a:chExt cx="7241" cy="413"/>
          </a:xfrm>
          <a:solidFill>
            <a:sysClr val="window" lastClr="FFFFFF"/>
          </a:solidFill>
        </p:grpSpPr>
        <p:sp>
          <p:nvSpPr>
            <p:cNvPr id="84" name="矩形 83"/>
            <p:cNvSpPr/>
            <p:nvPr/>
          </p:nvSpPr>
          <p:spPr>
            <a:xfrm>
              <a:off x="5477" y="1760"/>
              <a:ext cx="2059" cy="171"/>
            </a:xfrm>
            <a:prstGeom prst="rect">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85" name="平行四边形 84"/>
            <p:cNvSpPr/>
            <p:nvPr/>
          </p:nvSpPr>
          <p:spPr>
            <a:xfrm>
              <a:off x="611" y="1996"/>
              <a:ext cx="5169" cy="72"/>
            </a:xfrm>
            <a:prstGeom prst="parallelogram">
              <a:avLst>
                <a:gd name="adj" fmla="val 317559"/>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86" name="椭圆 85"/>
            <p:cNvSpPr/>
            <p:nvPr/>
          </p:nvSpPr>
          <p:spPr>
            <a:xfrm>
              <a:off x="6279" y="1984"/>
              <a:ext cx="168" cy="168"/>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87" name="椭圆 86"/>
            <p:cNvSpPr/>
            <p:nvPr/>
          </p:nvSpPr>
          <p:spPr>
            <a:xfrm>
              <a:off x="6548" y="1984"/>
              <a:ext cx="168" cy="168"/>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88" name="椭圆 87"/>
            <p:cNvSpPr/>
            <p:nvPr/>
          </p:nvSpPr>
          <p:spPr>
            <a:xfrm>
              <a:off x="6820" y="1984"/>
              <a:ext cx="168" cy="168"/>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89" name="椭圆 88"/>
            <p:cNvSpPr/>
            <p:nvPr/>
          </p:nvSpPr>
          <p:spPr>
            <a:xfrm>
              <a:off x="7428" y="1976"/>
              <a:ext cx="168" cy="168"/>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cxnSp>
          <p:nvCxnSpPr>
            <p:cNvPr id="90" name="直接连接符 89"/>
            <p:cNvCxnSpPr/>
            <p:nvPr/>
          </p:nvCxnSpPr>
          <p:spPr>
            <a:xfrm>
              <a:off x="3094" y="2173"/>
              <a:ext cx="4759" cy="0"/>
            </a:xfrm>
            <a:prstGeom prst="line">
              <a:avLst/>
            </a:prstGeom>
            <a:grpFill/>
            <a:ln w="6350" cap="flat" cmpd="sng" algn="ctr">
              <a:solidFill>
                <a:sysClr val="window" lastClr="FFFFFF"/>
              </a:solidFill>
              <a:prstDash val="sysDash"/>
              <a:miter lim="800000"/>
            </a:ln>
            <a:effectLst/>
          </p:spPr>
        </p:cxnSp>
      </p:grpSp>
      <p:grpSp>
        <p:nvGrpSpPr>
          <p:cNvPr id="91" name="组合 90"/>
          <p:cNvGrpSpPr/>
          <p:nvPr/>
        </p:nvGrpSpPr>
        <p:grpSpPr>
          <a:xfrm>
            <a:off x="4800029" y="304350"/>
            <a:ext cx="6516859" cy="1112521"/>
            <a:chOff x="-2221322" y="1069247"/>
            <a:chExt cx="7060428" cy="4664553"/>
          </a:xfrm>
        </p:grpSpPr>
        <p:grpSp>
          <p:nvGrpSpPr>
            <p:cNvPr id="92" name="组合 91"/>
            <p:cNvGrpSpPr/>
            <p:nvPr/>
          </p:nvGrpSpPr>
          <p:grpSpPr>
            <a:xfrm>
              <a:off x="-2221322" y="1069247"/>
              <a:ext cx="6693584" cy="4557058"/>
              <a:chOff x="-3386568" y="1069247"/>
              <a:chExt cx="6693584" cy="4557058"/>
            </a:xfrm>
          </p:grpSpPr>
          <p:sp>
            <p:nvSpPr>
              <p:cNvPr id="97" name="未知"/>
              <p:cNvSpPr/>
              <p:nvPr/>
            </p:nvSpPr>
            <p:spPr bwMode="auto">
              <a:xfrm>
                <a:off x="291295" y="1069247"/>
                <a:ext cx="3015721" cy="4557058"/>
              </a:xfrm>
              <a:prstGeom prst="rect">
                <a:avLst/>
              </a:prstGeom>
              <a:solidFill>
                <a:srgbClr val="4472C4">
                  <a:lumMod val="75000"/>
                  <a:alpha val="20000"/>
                </a:srgbClr>
              </a:solidFill>
              <a:ln>
                <a:noFill/>
              </a:ln>
              <a:extLst>
                <a:ext uri="{91240B29-F687-4F45-9708-019B960494DF}">
                  <a14:hiddenLine xmlns:a14="http://schemas.microsoft.com/office/drawing/2010/main" w="9525">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36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98" name="Text Box 5"/>
              <p:cNvSpPr txBox="1">
                <a:spLocks noChangeArrowheads="1"/>
              </p:cNvSpPr>
              <p:nvPr/>
            </p:nvSpPr>
            <p:spPr bwMode="auto">
              <a:xfrm>
                <a:off x="-3386568" y="1094823"/>
                <a:ext cx="1760418" cy="3226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0" marR="0" lvl="0" indent="0" algn="dist" defTabSz="914400" eaLnBrk="1" fontAlgn="auto" latinLnBrk="0" hangingPunct="1">
                  <a:lnSpc>
                    <a:spcPct val="100000"/>
                  </a:lnSpc>
                  <a:spcBef>
                    <a:spcPts val="0"/>
                  </a:spcBef>
                  <a:spcAft>
                    <a:spcPts val="0"/>
                  </a:spcAft>
                  <a:buClrTx/>
                  <a:buSzTx/>
                  <a:buFontTx/>
                  <a:buNone/>
                  <a:defRPr/>
                </a:pPr>
                <a:r>
                  <a:rPr kumimoji="0" lang="zh-CN" altLang="en-US" sz="44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sym typeface="+mn-lt"/>
                  </a:rPr>
                  <a:t>目录</a:t>
                </a:r>
                <a:endParaRPr kumimoji="0" lang="zh-CN" altLang="en-US" sz="4400" b="1"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sym typeface="+mn-lt"/>
                </a:endParaRPr>
              </a:p>
            </p:txBody>
          </p:sp>
        </p:grpSp>
        <p:sp>
          <p:nvSpPr>
            <p:cNvPr id="93" name="半闭框 92"/>
            <p:cNvSpPr/>
            <p:nvPr/>
          </p:nvSpPr>
          <p:spPr>
            <a:xfrm>
              <a:off x="1311278" y="1125360"/>
              <a:ext cx="339997" cy="339997"/>
            </a:xfrm>
            <a:prstGeom prst="halfFrame">
              <a:avLst>
                <a:gd name="adj1" fmla="val 22127"/>
                <a:gd name="adj2" fmla="val 20259"/>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94" name="半闭框 93"/>
            <p:cNvSpPr/>
            <p:nvPr/>
          </p:nvSpPr>
          <p:spPr>
            <a:xfrm flipH="1">
              <a:off x="4499109" y="1125360"/>
              <a:ext cx="339997" cy="339997"/>
            </a:xfrm>
            <a:prstGeom prst="halfFrame">
              <a:avLst>
                <a:gd name="adj1" fmla="val 22127"/>
                <a:gd name="adj2" fmla="val 20259"/>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95" name="半闭框 94"/>
            <p:cNvSpPr/>
            <p:nvPr/>
          </p:nvSpPr>
          <p:spPr>
            <a:xfrm flipV="1">
              <a:off x="1311278" y="5393803"/>
              <a:ext cx="339997" cy="339997"/>
            </a:xfrm>
            <a:prstGeom prst="halfFrame">
              <a:avLst>
                <a:gd name="adj1" fmla="val 22127"/>
                <a:gd name="adj2" fmla="val 20259"/>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96" name="半闭框 95"/>
            <p:cNvSpPr/>
            <p:nvPr/>
          </p:nvSpPr>
          <p:spPr>
            <a:xfrm flipH="1" flipV="1">
              <a:off x="4499109" y="5393803"/>
              <a:ext cx="339997" cy="339997"/>
            </a:xfrm>
            <a:prstGeom prst="halfFrame">
              <a:avLst>
                <a:gd name="adj1" fmla="val 22127"/>
                <a:gd name="adj2" fmla="val 20259"/>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sp>
        <p:nvSpPr>
          <p:cNvPr id="99" name="文本框 143"/>
          <p:cNvSpPr txBox="1"/>
          <p:nvPr/>
        </p:nvSpPr>
        <p:spPr>
          <a:xfrm>
            <a:off x="8690137" y="327474"/>
            <a:ext cx="2163779" cy="1014730"/>
          </a:xfrm>
          <a:prstGeom prst="rect">
            <a:avLst/>
          </a:prstGeom>
          <a:noFill/>
        </p:spPr>
        <p:txBody>
          <a:bodyPr wrap="square" rtlCol="0">
            <a:spAutoFit/>
          </a:bodyPr>
          <a:lstStyle/>
          <a:p>
            <a:pPr fontAlgn="auto">
              <a:spcBef>
                <a:spcPts val="0"/>
              </a:spcBef>
              <a:spcAft>
                <a:spcPts val="0"/>
              </a:spcAft>
            </a:pPr>
            <a:r>
              <a:rPr lang="en-US" altLang="zh-CN" sz="6000" dirty="0" smtClean="0">
                <a:solidFill>
                  <a:prstClr val="white"/>
                </a:solidFill>
                <a:latin typeface="微软雅黑" panose="020B0503020204020204" charset="-122"/>
                <a:ea typeface="微软雅黑" panose="020B0503020204020204" charset="-122"/>
                <a:cs typeface="+mn-ea"/>
                <a:sym typeface="+mn-lt"/>
              </a:rPr>
              <a:t>2021</a:t>
            </a:r>
            <a:endParaRPr lang="zh-CN" altLang="en-US" sz="6000" dirty="0">
              <a:solidFill>
                <a:prstClr val="white"/>
              </a:solidFill>
              <a:latin typeface="微软雅黑" panose="020B0503020204020204" charset="-122"/>
              <a:ea typeface="微软雅黑" panose="020B0503020204020204" charset="-122"/>
              <a:cs typeface="+mn-ea"/>
              <a:sym typeface="+mn-lt"/>
            </a:endParaRPr>
          </a:p>
        </p:txBody>
      </p:sp>
      <p:grpSp>
        <p:nvGrpSpPr>
          <p:cNvPr id="3" name="组合 2"/>
          <p:cNvGrpSpPr/>
          <p:nvPr/>
        </p:nvGrpSpPr>
        <p:grpSpPr>
          <a:xfrm>
            <a:off x="1139077" y="1823127"/>
            <a:ext cx="8724902" cy="4358320"/>
            <a:chOff x="1794" y="2871"/>
            <a:chExt cx="16522" cy="6955"/>
          </a:xfrm>
        </p:grpSpPr>
        <p:sp>
          <p:nvSpPr>
            <p:cNvPr id="61" name="文本框 42"/>
            <p:cNvSpPr txBox="1"/>
            <p:nvPr/>
          </p:nvSpPr>
          <p:spPr>
            <a:xfrm>
              <a:off x="2232" y="3406"/>
              <a:ext cx="1291" cy="1128"/>
            </a:xfrm>
            <a:prstGeom prst="rect">
              <a:avLst/>
            </a:prstGeom>
            <a:noFill/>
          </p:spPr>
          <p:txBody>
            <a:bodyPr wrap="square" rtlCol="0">
              <a:spAutoFit/>
            </a:bodyPr>
            <a:lstStyle/>
            <a:p>
              <a:pPr algn="r" fontAlgn="auto">
                <a:spcBef>
                  <a:spcPts val="0"/>
                </a:spcBef>
                <a:spcAft>
                  <a:spcPts val="0"/>
                </a:spcAft>
              </a:pPr>
              <a:r>
                <a:rPr lang="en-US" altLang="zh-CN" sz="4000" b="1">
                  <a:solidFill>
                    <a:prstClr val="white"/>
                  </a:solidFill>
                  <a:latin typeface="微软雅黑" panose="020B0503020204020204" charset="-122"/>
                  <a:ea typeface="微软雅黑" panose="020B0503020204020204" charset="-122"/>
                  <a:cs typeface="+mn-ea"/>
                  <a:sym typeface="+mn-lt"/>
                </a:rPr>
                <a:t>1</a:t>
              </a:r>
              <a:endParaRPr lang="en-US" altLang="zh-CN" sz="4000" b="1">
                <a:solidFill>
                  <a:prstClr val="white"/>
                </a:solidFill>
                <a:latin typeface="微软雅黑" panose="020B0503020204020204" charset="-122"/>
                <a:ea typeface="微软雅黑" panose="020B0503020204020204" charset="-122"/>
                <a:cs typeface="+mn-ea"/>
                <a:sym typeface="+mn-lt"/>
              </a:endParaRPr>
            </a:p>
          </p:txBody>
        </p:sp>
        <p:sp>
          <p:nvSpPr>
            <p:cNvPr id="62" name="圆角矩形 8"/>
            <p:cNvSpPr/>
            <p:nvPr/>
          </p:nvSpPr>
          <p:spPr>
            <a:xfrm>
              <a:off x="3803" y="3558"/>
              <a:ext cx="5008" cy="808"/>
            </a:xfrm>
            <a:prstGeom prst="roundRect">
              <a:avLst/>
            </a:prstGeom>
            <a:noFill/>
            <a:ln w="12700" cap="flat" cmpd="sng" algn="ctr">
              <a:solidFill>
                <a:sysClr val="window" lastClr="FFFFFF"/>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rPr>
                <a:t>区块链简介</a:t>
              </a:r>
              <a:endParaRPr kumimoji="0" lang="zh-CN" altLang="en-US" sz="20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63" name="文本框 44"/>
            <p:cNvSpPr txBox="1"/>
            <p:nvPr/>
          </p:nvSpPr>
          <p:spPr>
            <a:xfrm>
              <a:off x="10315" y="3406"/>
              <a:ext cx="1291" cy="1128"/>
            </a:xfrm>
            <a:prstGeom prst="rect">
              <a:avLst/>
            </a:prstGeom>
            <a:noFill/>
          </p:spPr>
          <p:txBody>
            <a:bodyPr wrap="square" rtlCol="0">
              <a:spAutoFit/>
            </a:bodyPr>
            <a:lstStyle/>
            <a:p>
              <a:pPr algn="r" fontAlgn="auto">
                <a:spcBef>
                  <a:spcPts val="0"/>
                </a:spcBef>
                <a:spcAft>
                  <a:spcPts val="0"/>
                </a:spcAft>
              </a:pPr>
              <a:r>
                <a:rPr lang="en-US" altLang="zh-CN" sz="4000" b="1">
                  <a:solidFill>
                    <a:prstClr val="white"/>
                  </a:solidFill>
                  <a:latin typeface="微软雅黑" panose="020B0503020204020204" charset="-122"/>
                  <a:ea typeface="微软雅黑" panose="020B0503020204020204" charset="-122"/>
                  <a:cs typeface="+mn-ea"/>
                  <a:sym typeface="+mn-lt"/>
                </a:rPr>
                <a:t>2</a:t>
              </a:r>
              <a:endParaRPr lang="en-US" altLang="zh-CN" sz="4000" b="1">
                <a:solidFill>
                  <a:prstClr val="white"/>
                </a:solidFill>
                <a:latin typeface="微软雅黑" panose="020B0503020204020204" charset="-122"/>
                <a:ea typeface="微软雅黑" panose="020B0503020204020204" charset="-122"/>
                <a:cs typeface="+mn-ea"/>
                <a:sym typeface="+mn-lt"/>
              </a:endParaRPr>
            </a:p>
          </p:txBody>
        </p:sp>
        <p:sp>
          <p:nvSpPr>
            <p:cNvPr id="64" name="圆角矩形 10"/>
            <p:cNvSpPr/>
            <p:nvPr/>
          </p:nvSpPr>
          <p:spPr>
            <a:xfrm>
              <a:off x="11886" y="3558"/>
              <a:ext cx="5008" cy="808"/>
            </a:xfrm>
            <a:prstGeom prst="roundRect">
              <a:avLst/>
            </a:prstGeom>
            <a:noFill/>
            <a:ln w="12700" cap="flat" cmpd="sng" algn="ctr">
              <a:solidFill>
                <a:sysClr val="window" lastClr="FFFFFF"/>
              </a:solidFill>
              <a:prstDash val="dash"/>
              <a:miter lim="800000"/>
            </a:ln>
            <a:effectLst/>
          </p:spPr>
          <p:txBody>
            <a:bodyPr rtlCol="0" anchor="ctr"/>
            <a:lstStyle/>
            <a:p>
              <a:pPr marL="0" marR="0" lvl="0" indent="0" algn="ctr" defTabSz="914400" eaLnBrk="0" fontAlgn="auto" latinLnBrk="0" hangingPunct="0">
                <a:lnSpc>
                  <a:spcPct val="100000"/>
                </a:lnSpc>
                <a:spcBef>
                  <a:spcPts val="0"/>
                </a:spcBef>
                <a:spcAft>
                  <a:spcPts val="0"/>
                </a:spcAft>
                <a:buClrTx/>
                <a:buSzTx/>
                <a:buFontTx/>
                <a:buNone/>
                <a:defRPr/>
              </a:pPr>
              <a:r>
                <a:rPr lang="zh-CN" altLang="en-US" sz="2000" b="1" kern="0" noProof="0" dirty="0" smtClean="0">
                  <a:ln>
                    <a:noFill/>
                  </a:ln>
                  <a:solidFill>
                    <a:prstClr val="white"/>
                  </a:solidFill>
                  <a:effectLst/>
                  <a:uLnTx/>
                  <a:uFillTx/>
                  <a:latin typeface="微软雅黑" panose="020B0503020204020204" charset="-122"/>
                  <a:ea typeface="微软雅黑" panose="020B0503020204020204" charset="-122"/>
                  <a:cs typeface="+mn-ea"/>
                  <a:sym typeface="+mn-lt"/>
                </a:rPr>
                <a:t>区块链特征及分类</a:t>
              </a:r>
              <a:endParaRPr kumimoji="0" lang="zh-CN" altLang="en-US" sz="20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69" name="文本框 50"/>
            <p:cNvSpPr txBox="1"/>
            <p:nvPr/>
          </p:nvSpPr>
          <p:spPr>
            <a:xfrm>
              <a:off x="2232" y="7764"/>
              <a:ext cx="1291" cy="1128"/>
            </a:xfrm>
            <a:prstGeom prst="rect">
              <a:avLst/>
            </a:prstGeom>
            <a:noFill/>
          </p:spPr>
          <p:txBody>
            <a:bodyPr wrap="square" rtlCol="0">
              <a:spAutoFit/>
            </a:bodyPr>
            <a:lstStyle/>
            <a:p>
              <a:pPr algn="r" fontAlgn="auto">
                <a:spcBef>
                  <a:spcPts val="0"/>
                </a:spcBef>
                <a:spcAft>
                  <a:spcPts val="0"/>
                </a:spcAft>
              </a:pPr>
              <a:r>
                <a:rPr lang="en-US" altLang="zh-CN" sz="4000" b="1" dirty="0">
                  <a:solidFill>
                    <a:prstClr val="white"/>
                  </a:solidFill>
                  <a:latin typeface="微软雅黑" panose="020B0503020204020204" charset="-122"/>
                  <a:ea typeface="微软雅黑" panose="020B0503020204020204" charset="-122"/>
                  <a:cs typeface="+mn-ea"/>
                  <a:sym typeface="+mn-lt"/>
                </a:rPr>
                <a:t>5</a:t>
              </a:r>
              <a:endParaRPr lang="en-US" altLang="zh-CN" sz="4000" b="1" dirty="0">
                <a:solidFill>
                  <a:prstClr val="white"/>
                </a:solidFill>
                <a:latin typeface="微软雅黑" panose="020B0503020204020204" charset="-122"/>
                <a:ea typeface="微软雅黑" panose="020B0503020204020204" charset="-122"/>
                <a:cs typeface="+mn-ea"/>
                <a:sym typeface="+mn-lt"/>
              </a:endParaRPr>
            </a:p>
          </p:txBody>
        </p:sp>
        <p:sp>
          <p:nvSpPr>
            <p:cNvPr id="70" name="圆角矩形 14"/>
            <p:cNvSpPr/>
            <p:nvPr/>
          </p:nvSpPr>
          <p:spPr>
            <a:xfrm>
              <a:off x="3803" y="7916"/>
              <a:ext cx="5008" cy="808"/>
            </a:xfrm>
            <a:prstGeom prst="roundRect">
              <a:avLst/>
            </a:prstGeom>
            <a:noFill/>
            <a:ln w="12700" cap="flat" cmpd="sng" algn="ctr">
              <a:solidFill>
                <a:sysClr val="window" lastClr="FFFFFF"/>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2000" b="1" kern="0" noProof="0" dirty="0" smtClean="0">
                  <a:ln>
                    <a:noFill/>
                  </a:ln>
                  <a:solidFill>
                    <a:prstClr val="white"/>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sym typeface="+mn-lt"/>
                </a:rPr>
                <a:t>区块链释放数据价值</a:t>
              </a:r>
              <a:endParaRPr kumimoji="0" lang="zh-CN" altLang="zh-CN" sz="20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71" name="文本框 52"/>
            <p:cNvSpPr txBox="1"/>
            <p:nvPr/>
          </p:nvSpPr>
          <p:spPr>
            <a:xfrm>
              <a:off x="10315" y="7764"/>
              <a:ext cx="1291" cy="1128"/>
            </a:xfrm>
            <a:prstGeom prst="rect">
              <a:avLst/>
            </a:prstGeom>
            <a:noFill/>
          </p:spPr>
          <p:txBody>
            <a:bodyPr wrap="square" rtlCol="0">
              <a:spAutoFit/>
            </a:bodyPr>
            <a:lstStyle/>
            <a:p>
              <a:pPr algn="r" fontAlgn="auto">
                <a:spcBef>
                  <a:spcPts val="0"/>
                </a:spcBef>
                <a:spcAft>
                  <a:spcPts val="0"/>
                </a:spcAft>
              </a:pPr>
              <a:r>
                <a:rPr lang="en-US" altLang="zh-CN" sz="4000" b="1" dirty="0">
                  <a:solidFill>
                    <a:prstClr val="white"/>
                  </a:solidFill>
                  <a:latin typeface="微软雅黑" panose="020B0503020204020204" charset="-122"/>
                  <a:ea typeface="微软雅黑" panose="020B0503020204020204" charset="-122"/>
                  <a:cs typeface="+mn-ea"/>
                  <a:sym typeface="+mn-lt"/>
                </a:rPr>
                <a:t>6</a:t>
              </a:r>
              <a:endParaRPr lang="en-US" altLang="zh-CN" sz="4000" b="1" dirty="0">
                <a:solidFill>
                  <a:prstClr val="white"/>
                </a:solidFill>
                <a:latin typeface="微软雅黑" panose="020B0503020204020204" charset="-122"/>
                <a:ea typeface="微软雅黑" panose="020B0503020204020204" charset="-122"/>
                <a:cs typeface="+mn-ea"/>
                <a:sym typeface="+mn-lt"/>
              </a:endParaRPr>
            </a:p>
          </p:txBody>
        </p:sp>
        <p:sp>
          <p:nvSpPr>
            <p:cNvPr id="72" name="圆角矩形 16"/>
            <p:cNvSpPr/>
            <p:nvPr/>
          </p:nvSpPr>
          <p:spPr>
            <a:xfrm>
              <a:off x="11886" y="7916"/>
              <a:ext cx="5008" cy="808"/>
            </a:xfrm>
            <a:prstGeom prst="roundRect">
              <a:avLst/>
            </a:prstGeom>
            <a:noFill/>
            <a:ln w="12700" cap="flat" cmpd="sng" algn="ctr">
              <a:solidFill>
                <a:sysClr val="window" lastClr="FFFFFF"/>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smtClean="0">
                  <a:ln>
                    <a:noFill/>
                  </a:ln>
                  <a:solidFill>
                    <a:prstClr val="white"/>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sym typeface="+mn-lt"/>
                </a:rPr>
                <a:t>前景展望和总结</a:t>
              </a:r>
              <a:endParaRPr kumimoji="0" lang="zh-CN" altLang="en-US" sz="2000" b="1" i="0" u="none" strike="noStrike" kern="0" cap="none" spc="0" normalizeH="0" baseline="0" noProof="0" dirty="0" smtClean="0">
                <a:ln>
                  <a:noFill/>
                </a:ln>
                <a:solidFill>
                  <a:prstClr val="white"/>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sym typeface="+mn-lt"/>
              </a:endParaRPr>
            </a:p>
          </p:txBody>
        </p:sp>
        <p:grpSp>
          <p:nvGrpSpPr>
            <p:cNvPr id="73" name="组合 72"/>
            <p:cNvGrpSpPr/>
            <p:nvPr/>
          </p:nvGrpSpPr>
          <p:grpSpPr>
            <a:xfrm rot="10800000" flipH="1">
              <a:off x="1794" y="2871"/>
              <a:ext cx="16522" cy="6955"/>
              <a:chOff x="850264" y="1552754"/>
              <a:chExt cx="10491473" cy="4877076"/>
            </a:xfrm>
          </p:grpSpPr>
          <p:grpSp>
            <p:nvGrpSpPr>
              <p:cNvPr id="74" name="组合 73"/>
              <p:cNvGrpSpPr/>
              <p:nvPr/>
            </p:nvGrpSpPr>
            <p:grpSpPr>
              <a:xfrm>
                <a:off x="850264" y="1552754"/>
                <a:ext cx="10491473" cy="4877076"/>
                <a:chOff x="850264" y="1552754"/>
                <a:chExt cx="10491473" cy="4877076"/>
              </a:xfrm>
            </p:grpSpPr>
            <p:sp>
              <p:nvSpPr>
                <p:cNvPr id="78" name="任意多边形 26"/>
                <p:cNvSpPr/>
                <p:nvPr/>
              </p:nvSpPr>
              <p:spPr>
                <a:xfrm>
                  <a:off x="850264" y="1552754"/>
                  <a:ext cx="10491473" cy="4877076"/>
                </a:xfrm>
                <a:custGeom>
                  <a:avLst/>
                  <a:gdLst>
                    <a:gd name="connsiteX0" fmla="*/ 7831355 w 10491473"/>
                    <a:gd name="connsiteY0" fmla="*/ 0 h 4877076"/>
                    <a:gd name="connsiteX1" fmla="*/ 9266735 w 10491473"/>
                    <a:gd name="connsiteY1" fmla="*/ 0 h 4877076"/>
                    <a:gd name="connsiteX2" fmla="*/ 9506378 w 10491473"/>
                    <a:gd name="connsiteY2" fmla="*/ 273194 h 4877076"/>
                    <a:gd name="connsiteX3" fmla="*/ 9724144 w 10491473"/>
                    <a:gd name="connsiteY3" fmla="*/ 273194 h 4877076"/>
                    <a:gd name="connsiteX4" fmla="*/ 10491473 w 10491473"/>
                    <a:gd name="connsiteY4" fmla="*/ 1040523 h 4877076"/>
                    <a:gd name="connsiteX5" fmla="*/ 10491473 w 10491473"/>
                    <a:gd name="connsiteY5" fmla="*/ 4877076 h 4877076"/>
                    <a:gd name="connsiteX6" fmla="*/ 10083708 w 10491473"/>
                    <a:gd name="connsiteY6" fmla="*/ 4877076 h 4877076"/>
                    <a:gd name="connsiteX7" fmla="*/ 9976858 w 10491473"/>
                    <a:gd name="connsiteY7" fmla="*/ 4718650 h 4877076"/>
                    <a:gd name="connsiteX8" fmla="*/ 9017366 w 10491473"/>
                    <a:gd name="connsiteY8" fmla="*/ 4718650 h 4877076"/>
                    <a:gd name="connsiteX9" fmla="*/ 8910516 w 10491473"/>
                    <a:gd name="connsiteY9" fmla="*/ 4877076 h 4877076"/>
                    <a:gd name="connsiteX10" fmla="*/ 767329 w 10491473"/>
                    <a:gd name="connsiteY10" fmla="*/ 4877076 h 4877076"/>
                    <a:gd name="connsiteX11" fmla="*/ 0 w 10491473"/>
                    <a:gd name="connsiteY11" fmla="*/ 4109747 h 4877076"/>
                    <a:gd name="connsiteX12" fmla="*/ 0 w 10491473"/>
                    <a:gd name="connsiteY12" fmla="*/ 3233529 h 4877076"/>
                    <a:gd name="connsiteX13" fmla="*/ 177598 w 10491473"/>
                    <a:gd name="connsiteY13" fmla="*/ 3068263 h 4877076"/>
                    <a:gd name="connsiteX14" fmla="*/ 177598 w 10491473"/>
                    <a:gd name="connsiteY14" fmla="*/ 2401062 h 4877076"/>
                    <a:gd name="connsiteX15" fmla="*/ 0 w 10491473"/>
                    <a:gd name="connsiteY15" fmla="*/ 2235796 h 4877076"/>
                    <a:gd name="connsiteX16" fmla="*/ 0 w 10491473"/>
                    <a:gd name="connsiteY16" fmla="*/ 273194 h 4877076"/>
                    <a:gd name="connsiteX17" fmla="*/ 433369 w 10491473"/>
                    <a:gd name="connsiteY17" fmla="*/ 273194 h 4877076"/>
                    <a:gd name="connsiteX18" fmla="*/ 673292 w 10491473"/>
                    <a:gd name="connsiteY18" fmla="*/ 1376 h 4877076"/>
                    <a:gd name="connsiteX19" fmla="*/ 2113993 w 10491473"/>
                    <a:gd name="connsiteY19" fmla="*/ 1376 h 4877076"/>
                    <a:gd name="connsiteX20" fmla="*/ 2353916 w 10491473"/>
                    <a:gd name="connsiteY20" fmla="*/ 273194 h 4877076"/>
                    <a:gd name="connsiteX21" fmla="*/ 7591712 w 10491473"/>
                    <a:gd name="connsiteY21" fmla="*/ 273194 h 4877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91473" h="4877076">
                      <a:moveTo>
                        <a:pt x="7831355" y="0"/>
                      </a:moveTo>
                      <a:lnTo>
                        <a:pt x="9266735" y="0"/>
                      </a:lnTo>
                      <a:lnTo>
                        <a:pt x="9506378" y="273194"/>
                      </a:lnTo>
                      <a:lnTo>
                        <a:pt x="9724144" y="273194"/>
                      </a:lnTo>
                      <a:lnTo>
                        <a:pt x="10491473" y="1040523"/>
                      </a:lnTo>
                      <a:lnTo>
                        <a:pt x="10491473" y="4877076"/>
                      </a:lnTo>
                      <a:lnTo>
                        <a:pt x="10083708" y="4877076"/>
                      </a:lnTo>
                      <a:lnTo>
                        <a:pt x="9976858" y="4718650"/>
                      </a:lnTo>
                      <a:lnTo>
                        <a:pt x="9017366" y="4718650"/>
                      </a:lnTo>
                      <a:lnTo>
                        <a:pt x="8910516" y="4877076"/>
                      </a:lnTo>
                      <a:lnTo>
                        <a:pt x="767329" y="4877076"/>
                      </a:lnTo>
                      <a:lnTo>
                        <a:pt x="0" y="4109747"/>
                      </a:lnTo>
                      <a:lnTo>
                        <a:pt x="0" y="3233529"/>
                      </a:lnTo>
                      <a:lnTo>
                        <a:pt x="177598" y="3068263"/>
                      </a:lnTo>
                      <a:lnTo>
                        <a:pt x="177598" y="2401062"/>
                      </a:lnTo>
                      <a:lnTo>
                        <a:pt x="0" y="2235796"/>
                      </a:lnTo>
                      <a:lnTo>
                        <a:pt x="0" y="273194"/>
                      </a:lnTo>
                      <a:lnTo>
                        <a:pt x="433369" y="273194"/>
                      </a:lnTo>
                      <a:lnTo>
                        <a:pt x="673292" y="1376"/>
                      </a:lnTo>
                      <a:lnTo>
                        <a:pt x="2113993" y="1376"/>
                      </a:lnTo>
                      <a:lnTo>
                        <a:pt x="2353916" y="273194"/>
                      </a:lnTo>
                      <a:lnTo>
                        <a:pt x="7591712" y="273194"/>
                      </a:lnTo>
                      <a:close/>
                    </a:path>
                  </a:pathLst>
                </a:custGeom>
                <a:noFill/>
                <a:ln w="1270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nvGrpSpPr>
                <p:cNvPr id="79" name="组合 78"/>
                <p:cNvGrpSpPr/>
                <p:nvPr/>
              </p:nvGrpSpPr>
              <p:grpSpPr>
                <a:xfrm flipH="1">
                  <a:off x="8703444" y="1553441"/>
                  <a:ext cx="1573211" cy="303301"/>
                  <a:chOff x="8522049" y="1552754"/>
                  <a:chExt cx="1547284" cy="303301"/>
                </a:xfrm>
              </p:grpSpPr>
              <p:sp>
                <p:nvSpPr>
                  <p:cNvPr id="80" name="平行四边形 79"/>
                  <p:cNvSpPr/>
                  <p:nvPr/>
                </p:nvSpPr>
                <p:spPr>
                  <a:xfrm>
                    <a:off x="9478425" y="1552754"/>
                    <a:ext cx="590908" cy="303301"/>
                  </a:xfrm>
                  <a:prstGeom prst="parallelogram">
                    <a:avLst>
                      <a:gd name="adj" fmla="val 87809"/>
                    </a:avLst>
                  </a:prstGeom>
                  <a:solidFill>
                    <a:sysClr val="window" lastClr="FFFFFF"/>
                  </a:solidFill>
                  <a:ln w="1270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81" name="平行四边形 80"/>
                  <p:cNvSpPr/>
                  <p:nvPr/>
                </p:nvSpPr>
                <p:spPr>
                  <a:xfrm>
                    <a:off x="9006937" y="1552754"/>
                    <a:ext cx="590908" cy="303301"/>
                  </a:xfrm>
                  <a:prstGeom prst="parallelogram">
                    <a:avLst>
                      <a:gd name="adj" fmla="val 87809"/>
                    </a:avLst>
                  </a:prstGeom>
                  <a:solidFill>
                    <a:sysClr val="window" lastClr="FFFFFF"/>
                  </a:solidFill>
                  <a:ln w="1270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82" name="平行四边形 81"/>
                  <p:cNvSpPr/>
                  <p:nvPr/>
                </p:nvSpPr>
                <p:spPr>
                  <a:xfrm>
                    <a:off x="8522049" y="1552754"/>
                    <a:ext cx="590908" cy="303301"/>
                  </a:xfrm>
                  <a:prstGeom prst="parallelogram">
                    <a:avLst>
                      <a:gd name="adj" fmla="val 87809"/>
                    </a:avLst>
                  </a:prstGeom>
                  <a:solidFill>
                    <a:sysClr val="window" lastClr="FFFFFF"/>
                  </a:solidFill>
                  <a:ln w="1270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grpSp>
          <p:sp>
            <p:nvSpPr>
              <p:cNvPr id="75" name="平行四边形 74"/>
              <p:cNvSpPr/>
              <p:nvPr/>
            </p:nvSpPr>
            <p:spPr>
              <a:xfrm>
                <a:off x="1376073" y="1554130"/>
                <a:ext cx="590908" cy="301925"/>
              </a:xfrm>
              <a:prstGeom prst="parallelogram">
                <a:avLst>
                  <a:gd name="adj" fmla="val 87857"/>
                </a:avLst>
              </a:prstGeom>
              <a:solidFill>
                <a:sysClr val="window" lastClr="FFFFFF"/>
              </a:solidFill>
              <a:ln w="1270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76" name="平行四边形 75"/>
              <p:cNvSpPr/>
              <p:nvPr/>
            </p:nvSpPr>
            <p:spPr>
              <a:xfrm>
                <a:off x="1860961" y="1555506"/>
                <a:ext cx="590908" cy="301925"/>
              </a:xfrm>
              <a:prstGeom prst="parallelogram">
                <a:avLst>
                  <a:gd name="adj" fmla="val 87857"/>
                </a:avLst>
              </a:prstGeom>
              <a:solidFill>
                <a:sysClr val="window" lastClr="FFFFFF"/>
              </a:solidFill>
              <a:ln w="1270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77" name="平行四边形 76"/>
              <p:cNvSpPr/>
              <p:nvPr/>
            </p:nvSpPr>
            <p:spPr>
              <a:xfrm>
                <a:off x="2332449" y="1554130"/>
                <a:ext cx="590908" cy="301925"/>
              </a:xfrm>
              <a:prstGeom prst="parallelogram">
                <a:avLst>
                  <a:gd name="adj" fmla="val 87857"/>
                </a:avLst>
              </a:prstGeom>
              <a:solidFill>
                <a:sysClr val="window" lastClr="FFFFFF"/>
              </a:solidFill>
              <a:ln w="1270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sp>
          <p:nvSpPr>
            <p:cNvPr id="4" name="文本框 46"/>
            <p:cNvSpPr txBox="1"/>
            <p:nvPr/>
          </p:nvSpPr>
          <p:spPr>
            <a:xfrm>
              <a:off x="2204" y="5660"/>
              <a:ext cx="1291" cy="1128"/>
            </a:xfrm>
            <a:prstGeom prst="rect">
              <a:avLst/>
            </a:prstGeom>
            <a:noFill/>
          </p:spPr>
          <p:txBody>
            <a:bodyPr wrap="square" rtlCol="0">
              <a:spAutoFit/>
            </a:bodyPr>
            <a:p>
              <a:pPr algn="r" fontAlgn="auto">
                <a:spcBef>
                  <a:spcPts val="0"/>
                </a:spcBef>
                <a:spcAft>
                  <a:spcPts val="0"/>
                </a:spcAft>
              </a:pPr>
              <a:r>
                <a:rPr lang="en-US" altLang="zh-CN" sz="4000" b="1">
                  <a:solidFill>
                    <a:prstClr val="white"/>
                  </a:solidFill>
                  <a:latin typeface="微软雅黑" panose="020B0503020204020204" charset="-122"/>
                  <a:ea typeface="微软雅黑" panose="020B0503020204020204" charset="-122"/>
                  <a:cs typeface="+mn-ea"/>
                  <a:sym typeface="+mn-lt"/>
                </a:rPr>
                <a:t>3</a:t>
              </a:r>
              <a:endParaRPr lang="en-US" altLang="zh-CN" sz="4000" b="1">
                <a:solidFill>
                  <a:prstClr val="white"/>
                </a:solidFill>
                <a:latin typeface="微软雅黑" panose="020B0503020204020204" charset="-122"/>
                <a:ea typeface="微软雅黑" panose="020B0503020204020204" charset="-122"/>
                <a:cs typeface="+mn-ea"/>
                <a:sym typeface="+mn-lt"/>
              </a:endParaRPr>
            </a:p>
          </p:txBody>
        </p:sp>
        <p:sp>
          <p:nvSpPr>
            <p:cNvPr id="5" name="圆角矩形 12"/>
            <p:cNvSpPr/>
            <p:nvPr/>
          </p:nvSpPr>
          <p:spPr>
            <a:xfrm>
              <a:off x="3775" y="5812"/>
              <a:ext cx="5008" cy="808"/>
            </a:xfrm>
            <a:prstGeom prst="roundRect">
              <a:avLst/>
            </a:prstGeom>
            <a:noFill/>
            <a:ln w="12700" cap="flat" cmpd="sng" algn="ctr">
              <a:solidFill>
                <a:sysClr val="window" lastClr="FFFFFF"/>
              </a:solid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rPr>
                <a:t>区块链详细介绍</a:t>
              </a:r>
              <a:endParaRPr kumimoji="0" lang="zh-CN" altLang="en-US" sz="20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6" name="文本框 48"/>
            <p:cNvSpPr txBox="1"/>
            <p:nvPr/>
          </p:nvSpPr>
          <p:spPr>
            <a:xfrm>
              <a:off x="10287" y="5660"/>
              <a:ext cx="1291" cy="1128"/>
            </a:xfrm>
            <a:prstGeom prst="rect">
              <a:avLst/>
            </a:prstGeom>
            <a:noFill/>
          </p:spPr>
          <p:txBody>
            <a:bodyPr wrap="square" rtlCol="0">
              <a:spAutoFit/>
            </a:bodyPr>
            <a:p>
              <a:pPr algn="r" fontAlgn="auto">
                <a:spcBef>
                  <a:spcPts val="0"/>
                </a:spcBef>
                <a:spcAft>
                  <a:spcPts val="0"/>
                </a:spcAft>
              </a:pPr>
              <a:r>
                <a:rPr lang="en-US" altLang="zh-CN" sz="4000" b="1">
                  <a:solidFill>
                    <a:prstClr val="white"/>
                  </a:solidFill>
                  <a:latin typeface="微软雅黑" panose="020B0503020204020204" charset="-122"/>
                  <a:ea typeface="微软雅黑" panose="020B0503020204020204" charset="-122"/>
                  <a:cs typeface="+mn-ea"/>
                  <a:sym typeface="+mn-lt"/>
                </a:rPr>
                <a:t>4</a:t>
              </a:r>
              <a:endParaRPr lang="en-US" altLang="zh-CN" sz="4000" b="1">
                <a:solidFill>
                  <a:prstClr val="white"/>
                </a:solidFill>
                <a:latin typeface="微软雅黑" panose="020B0503020204020204" charset="-122"/>
                <a:ea typeface="微软雅黑" panose="020B0503020204020204" charset="-122"/>
                <a:cs typeface="+mn-ea"/>
                <a:sym typeface="+mn-lt"/>
              </a:endParaRPr>
            </a:p>
          </p:txBody>
        </p:sp>
        <p:sp>
          <p:nvSpPr>
            <p:cNvPr id="7" name="圆角矩形 32"/>
            <p:cNvSpPr/>
            <p:nvPr/>
          </p:nvSpPr>
          <p:spPr>
            <a:xfrm>
              <a:off x="11858" y="5812"/>
              <a:ext cx="5008" cy="808"/>
            </a:xfrm>
            <a:prstGeom prst="roundRect">
              <a:avLst/>
            </a:prstGeom>
            <a:noFill/>
            <a:ln w="12700" cap="flat" cmpd="sng" algn="ctr">
              <a:solidFill>
                <a:sysClr val="window" lastClr="FFFFFF"/>
              </a:solid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0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rPr>
                <a:t> 区块链技术改变生活</a:t>
              </a:r>
              <a:endParaRPr kumimoji="0" lang="zh-CN" altLang="en-US" sz="2000" b="1" i="0" u="none" strike="noStrike" kern="0" cap="none" spc="0" normalizeH="0" baseline="0" noProof="0" dirty="0" smtClean="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spTree>
    <p:custDataLst>
      <p:tags r:id="rId2"/>
    </p:custData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nodeType="withEffect">
                                  <p:stCondLst>
                                    <p:cond delay="0"/>
                                  </p:stCondLst>
                                  <p:childTnLst>
                                    <p:set>
                                      <p:cBhvr>
                                        <p:cTn id="6" dur="1" fill="hold">
                                          <p:stCondLst>
                                            <p:cond delay="0"/>
                                          </p:stCondLst>
                                        </p:cTn>
                                        <p:tgtEl>
                                          <p:spTgt spid="91"/>
                                        </p:tgtEl>
                                        <p:attrNameLst>
                                          <p:attrName>style.visibility</p:attrName>
                                        </p:attrNameLst>
                                      </p:cBhvr>
                                      <p:to>
                                        <p:strVal val="visible"/>
                                      </p:to>
                                    </p:set>
                                    <p:anim calcmode="lin" valueType="num">
                                      <p:cBhvr additive="base">
                                        <p:cTn id="7" dur="750" fill="hold"/>
                                        <p:tgtEl>
                                          <p:spTgt spid="91"/>
                                        </p:tgtEl>
                                        <p:attrNameLst>
                                          <p:attrName>ppt_x</p:attrName>
                                        </p:attrNameLst>
                                      </p:cBhvr>
                                      <p:tavLst>
                                        <p:tav tm="0">
                                          <p:val>
                                            <p:strVal val="0-#ppt_w/2"/>
                                          </p:val>
                                        </p:tav>
                                        <p:tav tm="100000">
                                          <p:val>
                                            <p:strVal val="#ppt_x"/>
                                          </p:val>
                                        </p:tav>
                                      </p:tavLst>
                                    </p:anim>
                                    <p:anim calcmode="lin" valueType="num">
                                      <p:cBhvr additive="base">
                                        <p:cTn id="8" dur="750" fill="hold"/>
                                        <p:tgtEl>
                                          <p:spTgt spid="91"/>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9" presetClass="entr" presetSubtype="0" fill="hold" nodeType="afterEffect">
                                  <p:stCondLst>
                                    <p:cond delay="0"/>
                                  </p:stCondLst>
                                  <p:childTnLst>
                                    <p:set>
                                      <p:cBhvr>
                                        <p:cTn id="11" dur="1" fill="hold">
                                          <p:stCondLst>
                                            <p:cond delay="0"/>
                                          </p:stCondLst>
                                        </p:cTn>
                                        <p:tgtEl>
                                          <p:spTgt spid="83"/>
                                        </p:tgtEl>
                                        <p:attrNameLst>
                                          <p:attrName>style.visibility</p:attrName>
                                        </p:attrNameLst>
                                      </p:cBhvr>
                                      <p:to>
                                        <p:strVal val="visible"/>
                                      </p:to>
                                    </p:set>
                                    <p:anim calcmode="lin" valueType="num">
                                      <p:cBhvr>
                                        <p:cTn id="12" dur="500" fill="hold"/>
                                        <p:tgtEl>
                                          <p:spTgt spid="83"/>
                                        </p:tgtEl>
                                        <p:attrNameLst>
                                          <p:attrName>ppt_x</p:attrName>
                                        </p:attrNameLst>
                                      </p:cBhvr>
                                      <p:tavLst>
                                        <p:tav tm="0">
                                          <p:val>
                                            <p:strVal val="#ppt_x-.2"/>
                                          </p:val>
                                        </p:tav>
                                        <p:tav tm="100000">
                                          <p:val>
                                            <p:strVal val="#ppt_x"/>
                                          </p:val>
                                        </p:tav>
                                      </p:tavLst>
                                    </p:anim>
                                    <p:anim calcmode="lin" valueType="num">
                                      <p:cBhvr>
                                        <p:cTn id="13" dur="500" fill="hold"/>
                                        <p:tgtEl>
                                          <p:spTgt spid="83"/>
                                        </p:tgtEl>
                                        <p:attrNameLst>
                                          <p:attrName>ppt_y</p:attrName>
                                        </p:attrNameLst>
                                      </p:cBhvr>
                                      <p:tavLst>
                                        <p:tav tm="0">
                                          <p:val>
                                            <p:strVal val="#ppt_y"/>
                                          </p:val>
                                        </p:tav>
                                        <p:tav tm="100000">
                                          <p:val>
                                            <p:strVal val="#ppt_y"/>
                                          </p:val>
                                        </p:tav>
                                      </p:tavLst>
                                    </p:anim>
                                    <p:animEffect transition="in" filter="wipe(right)" prLst="gradientSize: 0.1">
                                      <p:cBhvr>
                                        <p:cTn id="14"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39"/>
          <p:cNvSpPr txBox="1"/>
          <p:nvPr/>
        </p:nvSpPr>
        <p:spPr>
          <a:xfrm>
            <a:off x="319380" y="344619"/>
            <a:ext cx="3439160" cy="58356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区块链应用：金融</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grpSp>
        <p:nvGrpSpPr>
          <p:cNvPr id="3" name="组合 2"/>
          <p:cNvGrpSpPr/>
          <p:nvPr/>
        </p:nvGrpSpPr>
        <p:grpSpPr>
          <a:xfrm>
            <a:off x="1215390" y="1466850"/>
            <a:ext cx="10219690" cy="5334635"/>
            <a:chOff x="1914" y="2310"/>
            <a:chExt cx="16094" cy="8401"/>
          </a:xfrm>
        </p:grpSpPr>
        <p:pic>
          <p:nvPicPr>
            <p:cNvPr id="15" name="图片 14"/>
            <p:cNvPicPr>
              <a:picLocks noChangeAspect="1"/>
            </p:cNvPicPr>
            <p:nvPr/>
          </p:nvPicPr>
          <p:blipFill>
            <a:blip r:embed="rId1"/>
            <a:stretch>
              <a:fillRect/>
            </a:stretch>
          </p:blipFill>
          <p:spPr>
            <a:xfrm>
              <a:off x="10448" y="2310"/>
              <a:ext cx="7442" cy="7442"/>
            </a:xfrm>
            <a:prstGeom prst="rect">
              <a:avLst/>
            </a:prstGeom>
          </p:spPr>
        </p:pic>
        <p:grpSp>
          <p:nvGrpSpPr>
            <p:cNvPr id="11" name="组合 10"/>
            <p:cNvGrpSpPr/>
            <p:nvPr/>
          </p:nvGrpSpPr>
          <p:grpSpPr>
            <a:xfrm>
              <a:off x="1922" y="2820"/>
              <a:ext cx="7280" cy="7181"/>
              <a:chOff x="1922" y="2820"/>
              <a:chExt cx="7280" cy="6618"/>
            </a:xfrm>
          </p:grpSpPr>
          <p:sp>
            <p:nvSpPr>
              <p:cNvPr id="16" name="圆角矩形 15"/>
              <p:cNvSpPr/>
              <p:nvPr/>
            </p:nvSpPr>
            <p:spPr>
              <a:xfrm>
                <a:off x="2001" y="2915"/>
                <a:ext cx="7131" cy="6293"/>
              </a:xfrm>
              <a:prstGeom prst="roundRect">
                <a:avLst>
                  <a:gd name="adj" fmla="val 0"/>
                </a:avLst>
              </a:prstGeom>
              <a:noFill/>
              <a:ln w="3175"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矩形 93"/>
              <p:cNvSpPr/>
              <p:nvPr/>
            </p:nvSpPr>
            <p:spPr>
              <a:xfrm>
                <a:off x="1922" y="2820"/>
                <a:ext cx="605" cy="605"/>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8" name="矩形 93"/>
              <p:cNvSpPr/>
              <p:nvPr/>
            </p:nvSpPr>
            <p:spPr>
              <a:xfrm rot="10800000">
                <a:off x="8597" y="8744"/>
                <a:ext cx="605" cy="605"/>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9" name="矩形 18"/>
              <p:cNvSpPr/>
              <p:nvPr/>
            </p:nvSpPr>
            <p:spPr>
              <a:xfrm>
                <a:off x="2333" y="3320"/>
                <a:ext cx="6458" cy="6118"/>
              </a:xfrm>
              <a:prstGeom prst="rect">
                <a:avLst/>
              </a:prstGeom>
            </p:spPr>
            <p:txBody>
              <a:bodyPr wrap="square">
                <a:spAutoFit/>
              </a:bodyPr>
              <a:lstStyle/>
              <a:p>
                <a:pPr indent="0" algn="just" eaLnBrk="1" fontAlgn="auto" latinLnBrk="0" hangingPunct="1">
                  <a:lnSpc>
                    <a:spcPct val="100000"/>
                  </a:lnSpc>
                  <a:spcBef>
                    <a:spcPts val="0"/>
                  </a:spcBef>
                  <a:spcAft>
                    <a:spcPts val="0"/>
                  </a:spcAft>
                  <a:defRPr/>
                </a:pPr>
                <a:r>
                  <a:rPr lang="zh-CN" altLang="en-US" sz="2400" dirty="0">
                    <a:solidFill>
                      <a:prstClr val="white"/>
                    </a:solidFill>
                    <a:latin typeface="微软雅黑" panose="020B0503020204020204" charset="-122"/>
                    <a:ea typeface="微软雅黑" panose="020B0503020204020204" charset="-122"/>
                    <a:cs typeface="+mn-ea"/>
                    <a:sym typeface="+mn-lt"/>
                  </a:rPr>
                  <a:t>迪蒙</a:t>
                </a:r>
                <a:r>
                  <a:rPr lang="en-US" altLang="zh-CN" sz="2400" dirty="0">
                    <a:solidFill>
                      <a:prstClr val="white"/>
                    </a:solidFill>
                    <a:latin typeface="微软雅黑" panose="020B0503020204020204" charset="-122"/>
                    <a:ea typeface="微软雅黑" panose="020B0503020204020204" charset="-122"/>
                    <a:cs typeface="+mn-ea"/>
                    <a:sym typeface="+mn-lt"/>
                  </a:rPr>
                  <a:t>-</a:t>
                </a:r>
                <a:r>
                  <a:rPr lang="zh-CN" altLang="en-US" sz="2400" dirty="0">
                    <a:solidFill>
                      <a:prstClr val="white"/>
                    </a:solidFill>
                    <a:latin typeface="微软雅黑" panose="020B0503020204020204" charset="-122"/>
                    <a:ea typeface="微软雅黑" panose="020B0503020204020204" charset="-122"/>
                    <a:cs typeface="+mn-ea"/>
                    <a:sym typeface="+mn-lt"/>
                  </a:rPr>
                  <a:t>创新金融无限未来</a:t>
                </a:r>
                <a:endParaRPr lang="en-US" altLang="zh-CN" sz="1600" dirty="0">
                  <a:solidFill>
                    <a:prstClr val="white"/>
                  </a:solidFill>
                  <a:latin typeface="微软雅黑" panose="020B0503020204020204" charset="-122"/>
                  <a:ea typeface="微软雅黑" panose="020B0503020204020204" charset="-122"/>
                  <a:cs typeface="+mn-ea"/>
                  <a:sym typeface="+mn-lt"/>
                </a:endParaRPr>
              </a:p>
              <a:p>
                <a:pPr indent="406400" algn="just" eaLnBrk="1" fontAlgn="auto" latinLnBrk="0" hangingPunct="1">
                  <a:lnSpc>
                    <a:spcPct val="100000"/>
                  </a:lnSpc>
                  <a:spcBef>
                    <a:spcPts val="0"/>
                  </a:spcBef>
                  <a:spcAft>
                    <a:spcPts val="0"/>
                  </a:spcAft>
                  <a:defRPr/>
                  <a:extLst>
                    <a:ext uri="{35155182-B16C-46BC-9424-99874614C6A1}">
                      <wpsdc:indentchars xmlns:wpsdc="http://www.wps.cn/officeDocument/2017/drawingmlCustomData" val="200" checksum="1740828767"/>
                    </a:ext>
                  </a:extLst>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00000"/>
                  </a:lnSpc>
                  <a:spcBef>
                    <a:spcPts val="0"/>
                  </a:spcBef>
                  <a:spcAft>
                    <a:spcPts val="0"/>
                  </a:spcAft>
                  <a:defRPr/>
                  <a:extLst>
                    <a:ext uri="{35155182-B16C-46BC-9424-99874614C6A1}">
                      <wpsdc:indentchars xmlns:wpsdc="http://www.wps.cn/officeDocument/2017/drawingmlCustomData" val="200" checksum="59296752"/>
                    </a:ext>
                  </a:extLst>
                </a:pPr>
                <a:r>
                  <a:rPr lang="en-US" altLang="zh-CN" sz="1800" dirty="0">
                    <a:solidFill>
                      <a:prstClr val="white"/>
                    </a:solidFill>
                    <a:latin typeface="微软雅黑" panose="020B0503020204020204" charset="-122"/>
                    <a:ea typeface="微软雅黑" panose="020B0503020204020204" charset="-122"/>
                    <a:cs typeface="+mn-ea"/>
                    <a:sym typeface="+mn-lt"/>
                  </a:rPr>
                  <a:t>区块链+金融借贷解决方案是迪蒙针对传统金融借贷的痛点，利用区块链前沿技术，全力打造信息、数据共享链、创建分步账薄等系列高端产品，满足金融借贷平台各种业务需求，解决金融借贷系统中用户的多头借贷、金融机构自身信贷产品无法满足大额借款的需求及信贷机构风控的风险，实现金融机构联合放贷，征信可控，减少金融的坏账风险及成本。</a:t>
                </a: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zh-CN" altLang="en-US" sz="1600" dirty="0">
                  <a:solidFill>
                    <a:prstClr val="white"/>
                  </a:solidFill>
                  <a:latin typeface="微软雅黑" panose="020B0503020204020204" charset="-122"/>
                  <a:ea typeface="微软雅黑" panose="020B0503020204020204" charset="-122"/>
                  <a:cs typeface="+mn-ea"/>
                  <a:sym typeface="+mn-lt"/>
                </a:endParaRPr>
              </a:p>
            </p:txBody>
          </p:sp>
        </p:grpSp>
        <p:pic>
          <p:nvPicPr>
            <p:cNvPr id="7" name="图片 6" descr="截屏2021-04-12 下午7.31.40"/>
            <p:cNvPicPr>
              <a:picLocks noChangeAspect="1"/>
            </p:cNvPicPr>
            <p:nvPr/>
          </p:nvPicPr>
          <p:blipFill>
            <a:blip r:embed="rId2"/>
            <a:stretch>
              <a:fillRect/>
            </a:stretch>
          </p:blipFill>
          <p:spPr>
            <a:xfrm>
              <a:off x="14606" y="6573"/>
              <a:ext cx="3402" cy="2220"/>
            </a:xfrm>
            <a:prstGeom prst="rect">
              <a:avLst/>
            </a:prstGeom>
          </p:spPr>
        </p:pic>
        <p:pic>
          <p:nvPicPr>
            <p:cNvPr id="8" name="图片 7" descr="截屏2021-04-12 下午7.30.55"/>
            <p:cNvPicPr>
              <a:picLocks noChangeAspect="1"/>
            </p:cNvPicPr>
            <p:nvPr/>
          </p:nvPicPr>
          <p:blipFill>
            <a:blip r:embed="rId3"/>
            <a:stretch>
              <a:fillRect/>
            </a:stretch>
          </p:blipFill>
          <p:spPr>
            <a:xfrm>
              <a:off x="10448" y="5945"/>
              <a:ext cx="3402" cy="2451"/>
            </a:xfrm>
            <a:prstGeom prst="rect">
              <a:avLst/>
            </a:prstGeom>
          </p:spPr>
        </p:pic>
        <p:pic>
          <p:nvPicPr>
            <p:cNvPr id="9" name="图片 8" descr="截屏2021-04-12 下午7.31.26"/>
            <p:cNvPicPr>
              <a:picLocks noChangeAspect="1"/>
            </p:cNvPicPr>
            <p:nvPr/>
          </p:nvPicPr>
          <p:blipFill>
            <a:blip r:embed="rId4"/>
            <a:stretch>
              <a:fillRect/>
            </a:stretch>
          </p:blipFill>
          <p:spPr>
            <a:xfrm>
              <a:off x="14488" y="3500"/>
              <a:ext cx="3402" cy="2445"/>
            </a:xfrm>
            <a:prstGeom prst="rect">
              <a:avLst/>
            </a:prstGeom>
          </p:spPr>
        </p:pic>
        <p:pic>
          <p:nvPicPr>
            <p:cNvPr id="10" name="图片 9" descr="截屏2021-04-12 下午7.31.14"/>
            <p:cNvPicPr>
              <a:picLocks noChangeAspect="1"/>
            </p:cNvPicPr>
            <p:nvPr/>
          </p:nvPicPr>
          <p:blipFill>
            <a:blip r:embed="rId5"/>
            <a:srcRect l="1350" r="1370"/>
            <a:stretch>
              <a:fillRect/>
            </a:stretch>
          </p:blipFill>
          <p:spPr>
            <a:xfrm>
              <a:off x="10448" y="2915"/>
              <a:ext cx="3402" cy="2463"/>
            </a:xfrm>
            <a:prstGeom prst="rect">
              <a:avLst/>
            </a:prstGeom>
          </p:spPr>
        </p:pic>
        <p:sp>
          <p:nvSpPr>
            <p:cNvPr id="2" name="文本框 1"/>
            <p:cNvSpPr txBox="1"/>
            <p:nvPr/>
          </p:nvSpPr>
          <p:spPr>
            <a:xfrm>
              <a:off x="1914" y="10131"/>
              <a:ext cx="10026" cy="580"/>
            </a:xfrm>
            <a:prstGeom prst="rect">
              <a:avLst/>
            </a:prstGeom>
            <a:noFill/>
          </p:spPr>
          <p:txBody>
            <a:bodyPr wrap="square" rtlCol="0">
              <a:spAutoFit/>
            </a:bodyPr>
            <a:p>
              <a:r>
                <a:rPr lang="zh-CN" altLang="en-US">
                  <a:solidFill>
                    <a:schemeClr val="bg1"/>
                  </a:solidFill>
                  <a:latin typeface="Heiti SC Light" panose="02000000000000000000" charset="-122"/>
                  <a:ea typeface="Heiti SC Light" panose="02000000000000000000" charset="-122"/>
                  <a:cs typeface="Heiti SC Light" panose="02000000000000000000" charset="-122"/>
                </a:rPr>
                <a:t>资料来源：http://www.dimeng.net/about/expert.html</a:t>
              </a:r>
              <a:endParaRPr lang="zh-CN" altLang="en-US">
                <a:solidFill>
                  <a:schemeClr val="bg1"/>
                </a:solidFill>
                <a:latin typeface="Heiti SC Light" panose="02000000000000000000" charset="-122"/>
                <a:ea typeface="Heiti SC Light" panose="02000000000000000000" charset="-122"/>
                <a:cs typeface="Heiti SC Light" panose="02000000000000000000"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p:tgtEl>
                                          <p:spTgt spid="3"/>
                                        </p:tgtEl>
                                        <p:attrNameLst>
                                          <p:attrName>ppt_x</p:attrName>
                                        </p:attrNameLst>
                                      </p:cBhvr>
                                      <p:tavLst>
                                        <p:tav tm="0">
                                          <p:val>
                                            <p:strVal val="#ppt_x-#ppt_w*1.125000"/>
                                          </p:val>
                                        </p:tav>
                                        <p:tav tm="100000">
                                          <p:val>
                                            <p:strVal val="#ppt_x"/>
                                          </p:val>
                                        </p:tav>
                                      </p:tavLst>
                                    </p:anim>
                                    <p:animEffect transition="in" filter="wipe(right)">
                                      <p:cBhvr>
                                        <p:cTn id="8"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39"/>
          <p:cNvSpPr txBox="1"/>
          <p:nvPr/>
        </p:nvSpPr>
        <p:spPr>
          <a:xfrm>
            <a:off x="319380" y="344619"/>
            <a:ext cx="3439160" cy="58356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区块链应用：民生</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grpSp>
        <p:nvGrpSpPr>
          <p:cNvPr id="7" name="组合 6"/>
          <p:cNvGrpSpPr/>
          <p:nvPr/>
        </p:nvGrpSpPr>
        <p:grpSpPr>
          <a:xfrm>
            <a:off x="526217" y="1790700"/>
            <a:ext cx="12756713" cy="5582920"/>
            <a:chOff x="829" y="2820"/>
            <a:chExt cx="20089" cy="8792"/>
          </a:xfrm>
        </p:grpSpPr>
        <p:grpSp>
          <p:nvGrpSpPr>
            <p:cNvPr id="11" name="组合 10"/>
            <p:cNvGrpSpPr/>
            <p:nvPr/>
          </p:nvGrpSpPr>
          <p:grpSpPr>
            <a:xfrm>
              <a:off x="829" y="2820"/>
              <a:ext cx="8789" cy="8792"/>
              <a:chOff x="1173" y="2820"/>
              <a:chExt cx="8350" cy="8792"/>
            </a:xfrm>
          </p:grpSpPr>
          <p:sp>
            <p:nvSpPr>
              <p:cNvPr id="16" name="圆角矩形 15"/>
              <p:cNvSpPr/>
              <p:nvPr/>
            </p:nvSpPr>
            <p:spPr>
              <a:xfrm>
                <a:off x="1274" y="2915"/>
                <a:ext cx="8118" cy="7437"/>
              </a:xfrm>
              <a:prstGeom prst="roundRect">
                <a:avLst>
                  <a:gd name="adj" fmla="val 0"/>
                </a:avLst>
              </a:prstGeom>
              <a:noFill/>
              <a:ln w="3175"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矩形 93"/>
              <p:cNvSpPr/>
              <p:nvPr/>
            </p:nvSpPr>
            <p:spPr>
              <a:xfrm>
                <a:off x="1173" y="2820"/>
                <a:ext cx="605" cy="605"/>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9" name="矩形 18"/>
              <p:cNvSpPr/>
              <p:nvPr/>
            </p:nvSpPr>
            <p:spPr>
              <a:xfrm>
                <a:off x="1711" y="3180"/>
                <a:ext cx="7308" cy="8432"/>
              </a:xfrm>
              <a:prstGeom prst="rect">
                <a:avLst/>
              </a:prstGeom>
            </p:spPr>
            <p:txBody>
              <a:bodyPr wrap="square">
                <a:spAutoFit/>
              </a:bodyPr>
              <a:lstStyle/>
              <a:p>
                <a:pPr indent="0" algn="just" eaLnBrk="1" fontAlgn="auto" latinLnBrk="0" hangingPunct="1">
                  <a:lnSpc>
                    <a:spcPct val="100000"/>
                  </a:lnSpc>
                  <a:spcBef>
                    <a:spcPts val="0"/>
                  </a:spcBef>
                  <a:spcAft>
                    <a:spcPts val="0"/>
                  </a:spcAft>
                  <a:defRPr/>
                </a:pPr>
                <a:r>
                  <a:rPr lang="zh-CN" altLang="en-US" sz="2400" dirty="0">
                    <a:solidFill>
                      <a:prstClr val="white"/>
                    </a:solidFill>
                    <a:latin typeface="微软雅黑" panose="020B0503020204020204" charset="-122"/>
                    <a:ea typeface="微软雅黑" panose="020B0503020204020204" charset="-122"/>
                    <a:cs typeface="+mn-ea"/>
                    <a:sym typeface="+mn-lt"/>
                  </a:rPr>
                  <a:t>腾讯</a:t>
                </a:r>
                <a:r>
                  <a:rPr lang="en-US" altLang="zh-CN" sz="2400" dirty="0">
                    <a:solidFill>
                      <a:prstClr val="white"/>
                    </a:solidFill>
                    <a:latin typeface="微软雅黑" panose="020B0503020204020204" charset="-122"/>
                    <a:ea typeface="微软雅黑" panose="020B0503020204020204" charset="-122"/>
                    <a:cs typeface="+mn-ea"/>
                    <a:sym typeface="+mn-lt"/>
                  </a:rPr>
                  <a:t>-</a:t>
                </a:r>
                <a:r>
                  <a:rPr lang="zh-CN" altLang="en-US" sz="2400" dirty="0">
                    <a:solidFill>
                      <a:prstClr val="white"/>
                    </a:solidFill>
                    <a:latin typeface="微软雅黑" panose="020B0503020204020204" charset="-122"/>
                    <a:ea typeface="微软雅黑" panose="020B0503020204020204" charset="-122"/>
                    <a:cs typeface="+mn-ea"/>
                    <a:sym typeface="+mn-lt"/>
                  </a:rPr>
                  <a:t>首张区块链电子发票</a:t>
                </a:r>
                <a:endParaRPr lang="en-US" altLang="zh-CN" sz="1600" dirty="0">
                  <a:solidFill>
                    <a:prstClr val="white"/>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00000"/>
                  </a:lnSpc>
                  <a:spcBef>
                    <a:spcPts val="0"/>
                  </a:spcBef>
                  <a:spcAft>
                    <a:spcPts val="0"/>
                  </a:spcAft>
                  <a:defRPr/>
                  <a:extLst>
                    <a:ext uri="{35155182-B16C-46BC-9424-99874614C6A1}">
                      <wpsdc:indentchars xmlns:wpsdc="http://www.wps.cn/officeDocument/2017/drawingmlCustomData" val="200" checksum="59296752"/>
                    </a:ext>
                  </a:extLst>
                </a:pPr>
                <a:r>
                  <a:rPr lang="en-US" altLang="zh-CN" sz="1800" dirty="0">
                    <a:solidFill>
                      <a:prstClr val="white"/>
                    </a:solidFill>
                    <a:latin typeface="微软雅黑" panose="020B0503020204020204" charset="-122"/>
                    <a:ea typeface="微软雅黑" panose="020B0503020204020204" charset="-122"/>
                    <a:cs typeface="+mn-ea"/>
                    <a:sym typeface="+mn-lt"/>
                  </a:rPr>
                  <a:t>2018年8月，国家税务总局深圳市税务局与腾讯联合开出全国首张区块链电子发票。11 月</a:t>
                </a:r>
                <a:r>
                  <a:rPr lang="zh-CN" altLang="en-US" sz="1800" dirty="0">
                    <a:solidFill>
                      <a:prstClr val="white"/>
                    </a:solidFill>
                    <a:latin typeface="微软雅黑" panose="020B0503020204020204" charset="-122"/>
                    <a:ea typeface="微软雅黑" panose="020B0503020204020204" charset="-122"/>
                    <a:cs typeface="+mn-ea"/>
                    <a:sym typeface="+mn-lt"/>
                  </a:rPr>
                  <a:t>，</a:t>
                </a:r>
                <a:r>
                  <a:rPr lang="en-US" altLang="zh-CN" sz="1800" dirty="0">
                    <a:solidFill>
                      <a:prstClr val="white"/>
                    </a:solidFill>
                    <a:latin typeface="微软雅黑" panose="020B0503020204020204" charset="-122"/>
                    <a:ea typeface="微软雅黑" panose="020B0503020204020204" charset="-122"/>
                    <a:cs typeface="+mn-ea"/>
                    <a:sym typeface="+mn-lt"/>
                  </a:rPr>
                  <a:t>深圳区块链电子发票正式落地全球零售企业沃尔玛。12月，微信支付商户平台正式上线区块链电子发票功能。2019年3</a:t>
                </a:r>
                <a:r>
                  <a:rPr lang="zh-CN" altLang="en-US" sz="1800" dirty="0">
                    <a:solidFill>
                      <a:prstClr val="white"/>
                    </a:solidFill>
                    <a:latin typeface="微软雅黑" panose="020B0503020204020204" charset="-122"/>
                    <a:ea typeface="微软雅黑" panose="020B0503020204020204" charset="-122"/>
                    <a:cs typeface="+mn-ea"/>
                    <a:sym typeface="+mn-lt"/>
                  </a:rPr>
                  <a:t>月</a:t>
                </a:r>
                <a:r>
                  <a:rPr lang="en-US" altLang="zh-CN" sz="1800" dirty="0">
                    <a:solidFill>
                      <a:prstClr val="white"/>
                    </a:solidFill>
                    <a:latin typeface="微软雅黑" panose="020B0503020204020204" charset="-122"/>
                    <a:ea typeface="微软雅黑" panose="020B0503020204020204" charset="-122"/>
                    <a:cs typeface="+mn-ea"/>
                    <a:sym typeface="+mn-lt"/>
                  </a:rPr>
                  <a:t>，同样是腾讯旗下产品，腾讯乘车码深圳上线了区块链电子发票功能，后者是「支付＋出行＋区块链」的组合。5月，深圳市出租车正式接入区块链电子发票功能。8月，腾讯推出「发票夹」应用，基于企业微信平台，实现电子发票电子化、移动化报销。</a:t>
                </a:r>
                <a:endParaRPr lang="en-US" altLang="zh-CN" sz="1800" dirty="0">
                  <a:solidFill>
                    <a:prstClr val="white"/>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00000"/>
                  </a:lnSpc>
                  <a:spcBef>
                    <a:spcPts val="0"/>
                  </a:spcBef>
                  <a:spcAft>
                    <a:spcPts val="0"/>
                  </a:spcAft>
                  <a:defRPr/>
                  <a:extLst>
                    <a:ext uri="{35155182-B16C-46BC-9424-99874614C6A1}">
                      <wpsdc:indentchars xmlns:wpsdc="http://www.wps.cn/officeDocument/2017/drawingmlCustomData" val="200" checksum="59296752"/>
                    </a:ext>
                  </a:extLst>
                </a:pPr>
                <a:r>
                  <a:rPr lang="en-US" altLang="zh-CN" sz="1800" dirty="0">
                    <a:solidFill>
                      <a:srgbClr val="FFFF00"/>
                    </a:solidFill>
                    <a:latin typeface="微软雅黑" panose="020B0503020204020204" charset="-122"/>
                    <a:ea typeface="微软雅黑" panose="020B0503020204020204" charset="-122"/>
                    <a:cs typeface="+mn-ea"/>
                    <a:sym typeface="+mn-lt"/>
                  </a:rPr>
                  <a:t>一年时间过去，区块链电子发票已覆盖 100 多个行业，接入企业超过 5300 家，开具区块链电子发票累计超过 600 万张，总开票金额达 40 亿元。</a:t>
                </a: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zh-CN" altLang="en-US" sz="1600" dirty="0">
                  <a:solidFill>
                    <a:prstClr val="white"/>
                  </a:solidFill>
                  <a:latin typeface="微软雅黑" panose="020B0503020204020204" charset="-122"/>
                  <a:ea typeface="微软雅黑" panose="020B0503020204020204" charset="-122"/>
                  <a:cs typeface="+mn-ea"/>
                  <a:sym typeface="+mn-lt"/>
                </a:endParaRPr>
              </a:p>
            </p:txBody>
          </p:sp>
          <p:sp>
            <p:nvSpPr>
              <p:cNvPr id="18" name="矩形 93"/>
              <p:cNvSpPr/>
              <p:nvPr/>
            </p:nvSpPr>
            <p:spPr>
              <a:xfrm rot="10800000">
                <a:off x="8918" y="9824"/>
                <a:ext cx="605" cy="605"/>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grpSp>
          <p:nvGrpSpPr>
            <p:cNvPr id="4" name="组合 3"/>
            <p:cNvGrpSpPr/>
            <p:nvPr/>
          </p:nvGrpSpPr>
          <p:grpSpPr>
            <a:xfrm>
              <a:off x="9965" y="2915"/>
              <a:ext cx="10953" cy="7486"/>
              <a:chOff x="9965" y="2915"/>
              <a:chExt cx="10953" cy="7486"/>
            </a:xfrm>
          </p:grpSpPr>
          <p:pic>
            <p:nvPicPr>
              <p:cNvPr id="2" name="图片 1" descr="发货票"/>
              <p:cNvPicPr>
                <a:picLocks noChangeAspect="1"/>
              </p:cNvPicPr>
              <p:nvPr/>
            </p:nvPicPr>
            <p:blipFill>
              <a:blip r:embed="rId1"/>
              <a:stretch>
                <a:fillRect/>
              </a:stretch>
            </p:blipFill>
            <p:spPr>
              <a:xfrm>
                <a:off x="9965" y="2915"/>
                <a:ext cx="9558" cy="6539"/>
              </a:xfrm>
              <a:prstGeom prst="rect">
                <a:avLst/>
              </a:prstGeom>
            </p:spPr>
          </p:pic>
          <p:sp>
            <p:nvSpPr>
              <p:cNvPr id="3" name="文本框 2"/>
              <p:cNvSpPr txBox="1"/>
              <p:nvPr/>
            </p:nvSpPr>
            <p:spPr>
              <a:xfrm>
                <a:off x="11879" y="9815"/>
                <a:ext cx="9039" cy="586"/>
              </a:xfrm>
              <a:prstGeom prst="rect">
                <a:avLst/>
              </a:prstGeom>
              <a:noFill/>
            </p:spPr>
            <p:txBody>
              <a:bodyPr wrap="square" rtlCol="0">
                <a:spAutoFit/>
              </a:bodyPr>
              <a:p>
                <a:r>
                  <a:rPr lang="zh-CN" altLang="en-US" sz="1800" b="1">
                    <a:solidFill>
                      <a:schemeClr val="bg1"/>
                    </a:solidFill>
                    <a:latin typeface="Heiti SC Medium" panose="02000000000000000000" charset="-122"/>
                    <a:ea typeface="Heiti SC Medium" panose="02000000000000000000" charset="-122"/>
                    <a:cs typeface="Heiti SC Medium" panose="02000000000000000000" charset="-122"/>
                  </a:rPr>
                  <a:t>上图为腾讯区块链电子发票的流程图</a:t>
                </a:r>
                <a:endParaRPr lang="zh-CN" altLang="en-US" sz="1800" b="1">
                  <a:solidFill>
                    <a:schemeClr val="bg1"/>
                  </a:solidFill>
                  <a:latin typeface="Heiti SC Medium" panose="02000000000000000000" charset="-122"/>
                  <a:ea typeface="Heiti SC Medium" panose="02000000000000000000" charset="-122"/>
                  <a:cs typeface="Heiti SC Medium" panose="02000000000000000000" charset="-122"/>
                </a:endParaRPr>
              </a:p>
            </p:txBody>
          </p:sp>
        </p:grpSp>
        <p:sp>
          <p:nvSpPr>
            <p:cNvPr id="5" name="文本框 4"/>
            <p:cNvSpPr txBox="1"/>
            <p:nvPr/>
          </p:nvSpPr>
          <p:spPr>
            <a:xfrm>
              <a:off x="935" y="10552"/>
              <a:ext cx="15189" cy="1016"/>
            </a:xfrm>
            <a:prstGeom prst="rect">
              <a:avLst/>
            </a:prstGeom>
            <a:noFill/>
          </p:spPr>
          <p:txBody>
            <a:bodyPr wrap="square" rtlCol="0">
              <a:spAutoFit/>
            </a:bodyPr>
            <a:p>
              <a:r>
                <a:rPr lang="zh-CN" altLang="en-US">
                  <a:solidFill>
                    <a:schemeClr val="bg1"/>
                  </a:solidFill>
                  <a:latin typeface="Heiti SC Light" panose="02000000000000000000" charset="-122"/>
                  <a:ea typeface="Heiti SC Light" panose="02000000000000000000" charset="-122"/>
                  <a:cs typeface="Heiti SC Light" panose="02000000000000000000" charset="-122"/>
                </a:rPr>
                <a:t>资料来源：</a:t>
              </a:r>
              <a:r>
                <a:rPr lang="zh-CN" altLang="en-US">
                  <a:solidFill>
                    <a:schemeClr val="bg1"/>
                  </a:solidFill>
                  <a:latin typeface="Heiti SC Light" panose="02000000000000000000" charset="-122"/>
                  <a:ea typeface="Heiti SC Light" panose="02000000000000000000" charset="-122"/>
                  <a:cs typeface="Heiti SC Light" panose="02000000000000000000" charset="-122"/>
                  <a:sym typeface="+mn-ea"/>
                </a:rPr>
                <a:t>https://blog.csdn.net/eostalk8181/article/details/115368256</a:t>
              </a:r>
              <a:endParaRPr lang="zh-CN" altLang="en-US">
                <a:solidFill>
                  <a:schemeClr val="bg1"/>
                </a:solidFill>
                <a:latin typeface="Heiti SC Light" panose="02000000000000000000" charset="-122"/>
                <a:ea typeface="Heiti SC Light" panose="02000000000000000000" charset="-122"/>
                <a:cs typeface="Heiti SC Light" panose="02000000000000000000" charset="-122"/>
              </a:endParaRPr>
            </a:p>
            <a:p>
              <a:endParaRPr lang="zh-CN" altLang="en-US">
                <a:solidFill>
                  <a:schemeClr val="bg1"/>
                </a:solidFill>
                <a:latin typeface="Heiti SC Light" panose="02000000000000000000" charset="-122"/>
                <a:ea typeface="Heiti SC Light" panose="02000000000000000000" charset="-122"/>
                <a:cs typeface="Heiti SC Light" panose="02000000000000000000"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000"/>
                                        <p:tgtEl>
                                          <p:spTgt spid="7"/>
                                        </p:tgtEl>
                                        <p:attrNameLst>
                                          <p:attrName>ppt_x</p:attrName>
                                        </p:attrNameLst>
                                      </p:cBhvr>
                                      <p:tavLst>
                                        <p:tav tm="0">
                                          <p:val>
                                            <p:strVal val="#ppt_x-#ppt_w*1.125000"/>
                                          </p:val>
                                        </p:tav>
                                        <p:tav tm="100000">
                                          <p:val>
                                            <p:strVal val="#ppt_x"/>
                                          </p:val>
                                        </p:tav>
                                      </p:tavLst>
                                    </p:anim>
                                    <p:animEffect transition="in" filter="wipe(right)">
                                      <p:cBhvr>
                                        <p:cTn id="8"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39"/>
          <p:cNvSpPr txBox="1"/>
          <p:nvPr/>
        </p:nvSpPr>
        <p:spPr>
          <a:xfrm>
            <a:off x="319380" y="344619"/>
            <a:ext cx="3439160" cy="58356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区块链应用：司法</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grpSp>
        <p:nvGrpSpPr>
          <p:cNvPr id="10" name="组合 9"/>
          <p:cNvGrpSpPr/>
          <p:nvPr/>
        </p:nvGrpSpPr>
        <p:grpSpPr>
          <a:xfrm>
            <a:off x="563880" y="1647190"/>
            <a:ext cx="12010390" cy="5377180"/>
            <a:chOff x="888" y="2594"/>
            <a:chExt cx="18914" cy="8468"/>
          </a:xfrm>
        </p:grpSpPr>
        <p:grpSp>
          <p:nvGrpSpPr>
            <p:cNvPr id="8" name="组合 7"/>
            <p:cNvGrpSpPr/>
            <p:nvPr/>
          </p:nvGrpSpPr>
          <p:grpSpPr>
            <a:xfrm>
              <a:off x="888" y="2594"/>
              <a:ext cx="18914" cy="8469"/>
              <a:chOff x="888" y="2820"/>
              <a:chExt cx="18914" cy="8469"/>
            </a:xfrm>
          </p:grpSpPr>
          <p:grpSp>
            <p:nvGrpSpPr>
              <p:cNvPr id="11" name="组合 10"/>
              <p:cNvGrpSpPr/>
              <p:nvPr/>
            </p:nvGrpSpPr>
            <p:grpSpPr>
              <a:xfrm>
                <a:off x="888" y="2820"/>
                <a:ext cx="7776" cy="8469"/>
                <a:chOff x="1173" y="2820"/>
                <a:chExt cx="7387" cy="8469"/>
              </a:xfrm>
            </p:grpSpPr>
            <p:sp>
              <p:nvSpPr>
                <p:cNvPr id="16" name="圆角矩形 15"/>
                <p:cNvSpPr/>
                <p:nvPr/>
              </p:nvSpPr>
              <p:spPr>
                <a:xfrm>
                  <a:off x="1274" y="2915"/>
                  <a:ext cx="7221" cy="7437"/>
                </a:xfrm>
                <a:prstGeom prst="roundRect">
                  <a:avLst>
                    <a:gd name="adj" fmla="val 0"/>
                  </a:avLst>
                </a:prstGeom>
                <a:noFill/>
                <a:ln w="3175"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矩形 93"/>
                <p:cNvSpPr/>
                <p:nvPr/>
              </p:nvSpPr>
              <p:spPr>
                <a:xfrm>
                  <a:off x="1173" y="2820"/>
                  <a:ext cx="605" cy="605"/>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9" name="矩形 18"/>
                <p:cNvSpPr/>
                <p:nvPr/>
              </p:nvSpPr>
              <p:spPr>
                <a:xfrm>
                  <a:off x="1500" y="3293"/>
                  <a:ext cx="6613" cy="7996"/>
                </a:xfrm>
                <a:prstGeom prst="rect">
                  <a:avLst/>
                </a:prstGeom>
              </p:spPr>
              <p:txBody>
                <a:bodyPr wrap="square">
                  <a:spAutoFit/>
                </a:bodyPr>
                <a:lstStyle/>
                <a:p>
                  <a:pPr indent="0" algn="just" eaLnBrk="1" fontAlgn="auto" latinLnBrk="0" hangingPunct="1">
                    <a:lnSpc>
                      <a:spcPct val="100000"/>
                    </a:lnSpc>
                    <a:spcBef>
                      <a:spcPts val="0"/>
                    </a:spcBef>
                    <a:spcAft>
                      <a:spcPts val="0"/>
                    </a:spcAft>
                    <a:defRPr/>
                  </a:pPr>
                  <a:r>
                    <a:rPr lang="zh-CN" altLang="en-US" sz="2400" dirty="0">
                      <a:solidFill>
                        <a:prstClr val="white"/>
                      </a:solidFill>
                      <a:latin typeface="微软雅黑" panose="020B0503020204020204" charset="-122"/>
                      <a:ea typeface="微软雅黑" panose="020B0503020204020204" charset="-122"/>
                      <a:cs typeface="+mn-ea"/>
                      <a:sym typeface="+mn-lt"/>
                    </a:rPr>
                    <a:t>蚂蚁集团</a:t>
                  </a:r>
                  <a:r>
                    <a:rPr lang="en-US" altLang="zh-CN" sz="2400" dirty="0">
                      <a:solidFill>
                        <a:prstClr val="white"/>
                      </a:solidFill>
                      <a:latin typeface="微软雅黑" panose="020B0503020204020204" charset="-122"/>
                      <a:ea typeface="微软雅黑" panose="020B0503020204020204" charset="-122"/>
                      <a:cs typeface="+mn-ea"/>
                      <a:sym typeface="+mn-lt"/>
                    </a:rPr>
                    <a:t>-打开司法改革新世界</a:t>
                  </a:r>
                  <a:endParaRPr lang="en-US" altLang="zh-CN" sz="2400" dirty="0">
                    <a:solidFill>
                      <a:prstClr val="white"/>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00000"/>
                    </a:lnSpc>
                    <a:spcBef>
                      <a:spcPts val="0"/>
                    </a:spcBef>
                    <a:spcAft>
                      <a:spcPts val="0"/>
                    </a:spcAft>
                    <a:defRPr/>
                    <a:extLst>
                      <a:ext uri="{35155182-B16C-46BC-9424-99874614C6A1}">
                        <wpsdc:indentchars xmlns:wpsdc="http://www.wps.cn/officeDocument/2017/drawingmlCustomData" val="200" checksum="59296752"/>
                      </a:ext>
                    </a:extLst>
                  </a:pPr>
                  <a:endParaRPr sz="1800" dirty="0">
                    <a:solidFill>
                      <a:schemeClr val="bg1"/>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00000"/>
                    </a:lnSpc>
                    <a:spcBef>
                      <a:spcPts val="0"/>
                    </a:spcBef>
                    <a:spcAft>
                      <a:spcPts val="0"/>
                    </a:spcAft>
                    <a:defRPr/>
                    <a:extLst>
                      <a:ext uri="{35155182-B16C-46BC-9424-99874614C6A1}">
                        <wpsdc:indentchars xmlns:wpsdc="http://www.wps.cn/officeDocument/2017/drawingmlCustomData" val="200" checksum="59296752"/>
                      </a:ext>
                    </a:extLst>
                  </a:pPr>
                  <a:r>
                    <a:rPr sz="1800" dirty="0">
                      <a:solidFill>
                        <a:schemeClr val="bg1"/>
                      </a:solidFill>
                      <a:latin typeface="微软雅黑" panose="020B0503020204020204" charset="-122"/>
                      <a:ea typeface="微软雅黑" panose="020B0503020204020204" charset="-122"/>
                      <a:cs typeface="+mn-ea"/>
                      <a:sym typeface="+mn-lt"/>
                    </a:rPr>
                    <a:t>区块链“牵手”司法，是为了解决电子证据的生成、存储、传输、提取和验证问题。杭州互联网法院司法区块链是全国首个跨地域、跨法院、跨层级的司法链联盟，对于深化司法体制改革，推动审判能力和审判体系现代化具有重要意义。同时，在推动长三角区域一体化发展层面上，它也实现了数据一体化、信用一体化、市场一体化和司法一体化。</a:t>
                  </a:r>
                  <a:endParaRPr sz="1800" dirty="0">
                    <a:solidFill>
                      <a:schemeClr val="bg1"/>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00000"/>
                    </a:lnSpc>
                    <a:spcBef>
                      <a:spcPts val="0"/>
                    </a:spcBef>
                    <a:spcAft>
                      <a:spcPts val="0"/>
                    </a:spcAft>
                    <a:defRPr/>
                    <a:extLst>
                      <a:ext uri="{35155182-B16C-46BC-9424-99874614C6A1}">
                        <wpsdc:indentchars xmlns:wpsdc="http://www.wps.cn/officeDocument/2017/drawingmlCustomData" val="200" checksum="59296752"/>
                      </a:ext>
                    </a:extLst>
                  </a:pPr>
                  <a:r>
                    <a:rPr sz="1800" dirty="0">
                      <a:solidFill>
                        <a:srgbClr val="FFFF00"/>
                      </a:solidFill>
                      <a:latin typeface="微软雅黑" panose="020B0503020204020204" charset="-122"/>
                      <a:ea typeface="微软雅黑" panose="020B0503020204020204" charset="-122"/>
                      <a:cs typeface="+mn-ea"/>
                      <a:sym typeface="+mn-lt"/>
                    </a:rPr>
                    <a:t>截至目前，区块链高度超过7500万，上链数据总量超过47.3亿条，通过司法区块链调取电子证据3800多条，相关案件调撤率达到98%以上。</a:t>
                  </a:r>
                  <a:endParaRPr sz="1800" dirty="0">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zh-CN" altLang="en-US" sz="1600" dirty="0">
                    <a:solidFill>
                      <a:prstClr val="white"/>
                    </a:solidFill>
                    <a:latin typeface="微软雅黑" panose="020B0503020204020204" charset="-122"/>
                    <a:ea typeface="微软雅黑" panose="020B0503020204020204" charset="-122"/>
                    <a:cs typeface="+mn-ea"/>
                    <a:sym typeface="+mn-lt"/>
                  </a:endParaRPr>
                </a:p>
              </p:txBody>
            </p:sp>
            <p:sp>
              <p:nvSpPr>
                <p:cNvPr id="18" name="矩形 93"/>
                <p:cNvSpPr/>
                <p:nvPr/>
              </p:nvSpPr>
              <p:spPr>
                <a:xfrm rot="10800000">
                  <a:off x="7955" y="9824"/>
                  <a:ext cx="605" cy="605"/>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sp>
            <p:nvSpPr>
              <p:cNvPr id="5" name="文本框 4"/>
              <p:cNvSpPr txBox="1"/>
              <p:nvPr/>
            </p:nvSpPr>
            <p:spPr>
              <a:xfrm>
                <a:off x="994" y="10631"/>
                <a:ext cx="14303" cy="580"/>
              </a:xfrm>
              <a:prstGeom prst="rect">
                <a:avLst/>
              </a:prstGeom>
              <a:noFill/>
            </p:spPr>
            <p:txBody>
              <a:bodyPr wrap="square" rtlCol="0">
                <a:spAutoFit/>
              </a:bodyPr>
              <a:p>
                <a:r>
                  <a:rPr lang="zh-CN" altLang="en-US">
                    <a:solidFill>
                      <a:schemeClr val="bg1"/>
                    </a:solidFill>
                    <a:latin typeface="+mn-ea"/>
                    <a:ea typeface="Heiti SC Light" panose="02000000000000000000" charset="-122"/>
                    <a:cs typeface="+mn-ea"/>
                  </a:rPr>
                  <a:t>资料来源：http://www.hangzhou.gov.cn/art/2020/6/8/art_812262_45418647.html</a:t>
                </a:r>
                <a:endParaRPr lang="zh-CN" altLang="en-US">
                  <a:solidFill>
                    <a:schemeClr val="bg1"/>
                  </a:solidFill>
                  <a:latin typeface="+mn-ea"/>
                  <a:ea typeface="Heiti SC Light" panose="02000000000000000000" charset="-122"/>
                  <a:cs typeface="+mn-ea"/>
                </a:endParaRPr>
              </a:p>
            </p:txBody>
          </p:sp>
          <p:pic>
            <p:nvPicPr>
              <p:cNvPr id="7" name="图片 6" descr="截屏2021-04-12 下午10.45.29"/>
              <p:cNvPicPr>
                <a:picLocks noChangeAspect="1"/>
              </p:cNvPicPr>
              <p:nvPr/>
            </p:nvPicPr>
            <p:blipFill>
              <a:blip r:embed="rId1"/>
              <a:stretch>
                <a:fillRect/>
              </a:stretch>
            </p:blipFill>
            <p:spPr>
              <a:xfrm>
                <a:off x="9315" y="2915"/>
                <a:ext cx="10487" cy="6661"/>
              </a:xfrm>
              <a:prstGeom prst="rect">
                <a:avLst/>
              </a:prstGeom>
            </p:spPr>
          </p:pic>
        </p:grpSp>
        <p:sp>
          <p:nvSpPr>
            <p:cNvPr id="9" name="文本框 8"/>
            <p:cNvSpPr txBox="1"/>
            <p:nvPr/>
          </p:nvSpPr>
          <p:spPr>
            <a:xfrm>
              <a:off x="11846" y="9630"/>
              <a:ext cx="6377" cy="580"/>
            </a:xfrm>
            <a:prstGeom prst="rect">
              <a:avLst/>
            </a:prstGeom>
            <a:noFill/>
          </p:spPr>
          <p:txBody>
            <a:bodyPr wrap="square" rtlCol="0">
              <a:spAutoFit/>
            </a:bodyPr>
            <a:p>
              <a:r>
                <a:rPr lang="zh-CN" altLang="en-US">
                  <a:solidFill>
                    <a:schemeClr val="bg1"/>
                  </a:solidFill>
                  <a:latin typeface="Heiti SC Light" panose="02000000000000000000" charset="-122"/>
                  <a:ea typeface="Heiti SC Light" panose="02000000000000000000" charset="-122"/>
                </a:rPr>
                <a:t>上图为杭州司法区块链平台首页</a:t>
              </a:r>
              <a:endParaRPr lang="zh-CN" altLang="en-US">
                <a:solidFill>
                  <a:schemeClr val="bg1"/>
                </a:solidFill>
                <a:latin typeface="Heiti SC Light" panose="02000000000000000000" charset="-122"/>
                <a:ea typeface="Heiti SC Light" panose="02000000000000000000"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1000"/>
                                        <p:tgtEl>
                                          <p:spTgt spid="10"/>
                                        </p:tgtEl>
                                        <p:attrNameLst>
                                          <p:attrName>ppt_x</p:attrName>
                                        </p:attrNameLst>
                                      </p:cBhvr>
                                      <p:tavLst>
                                        <p:tav tm="0">
                                          <p:val>
                                            <p:strVal val="#ppt_x+#ppt_w*1.125000"/>
                                          </p:val>
                                        </p:tav>
                                        <p:tav tm="100000">
                                          <p:val>
                                            <p:strVal val="#ppt_x"/>
                                          </p:val>
                                        </p:tav>
                                      </p:tavLst>
                                    </p:anim>
                                    <p:animEffect transition="in" filter="wipe(left)">
                                      <p:cBhvr>
                                        <p:cTn id="8"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39"/>
          <p:cNvSpPr txBox="1"/>
          <p:nvPr/>
        </p:nvSpPr>
        <p:spPr>
          <a:xfrm>
            <a:off x="319380" y="344619"/>
            <a:ext cx="3439160" cy="58356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区块链应用：追溯</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grpSp>
        <p:nvGrpSpPr>
          <p:cNvPr id="6" name="组合 5"/>
          <p:cNvGrpSpPr/>
          <p:nvPr/>
        </p:nvGrpSpPr>
        <p:grpSpPr>
          <a:xfrm>
            <a:off x="789940" y="1790700"/>
            <a:ext cx="11459210" cy="5170170"/>
            <a:chOff x="1244" y="2820"/>
            <a:chExt cx="18046" cy="8142"/>
          </a:xfrm>
        </p:grpSpPr>
        <p:grpSp>
          <p:nvGrpSpPr>
            <p:cNvPr id="11" name="组合 10"/>
            <p:cNvGrpSpPr/>
            <p:nvPr/>
          </p:nvGrpSpPr>
          <p:grpSpPr>
            <a:xfrm>
              <a:off x="1244" y="2820"/>
              <a:ext cx="7770" cy="7150"/>
              <a:chOff x="1922" y="2820"/>
              <a:chExt cx="7393" cy="6589"/>
            </a:xfrm>
          </p:grpSpPr>
          <p:sp>
            <p:nvSpPr>
              <p:cNvPr id="16" name="圆角矩形 15"/>
              <p:cNvSpPr/>
              <p:nvPr/>
            </p:nvSpPr>
            <p:spPr>
              <a:xfrm>
                <a:off x="2001" y="2915"/>
                <a:ext cx="7131" cy="6293"/>
              </a:xfrm>
              <a:prstGeom prst="roundRect">
                <a:avLst>
                  <a:gd name="adj" fmla="val 0"/>
                </a:avLst>
              </a:prstGeom>
              <a:noFill/>
              <a:ln w="3175"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矩形 93"/>
              <p:cNvSpPr/>
              <p:nvPr/>
            </p:nvSpPr>
            <p:spPr>
              <a:xfrm>
                <a:off x="1922" y="2820"/>
                <a:ext cx="605" cy="605"/>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8" name="矩形 93"/>
              <p:cNvSpPr/>
              <p:nvPr/>
            </p:nvSpPr>
            <p:spPr>
              <a:xfrm rot="10800000">
                <a:off x="8710" y="8744"/>
                <a:ext cx="605" cy="605"/>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9" name="矩形 18"/>
              <p:cNvSpPr/>
              <p:nvPr/>
            </p:nvSpPr>
            <p:spPr>
              <a:xfrm>
                <a:off x="2139" y="3425"/>
                <a:ext cx="6458" cy="5984"/>
              </a:xfrm>
              <a:prstGeom prst="rect">
                <a:avLst/>
              </a:prstGeom>
            </p:spPr>
            <p:txBody>
              <a:bodyPr wrap="square">
                <a:spAutoFit/>
              </a:bodyPr>
              <a:lstStyle/>
              <a:p>
                <a:pPr indent="0" algn="just" eaLnBrk="1" fontAlgn="auto" latinLnBrk="0" hangingPunct="1">
                  <a:lnSpc>
                    <a:spcPct val="100000"/>
                  </a:lnSpc>
                  <a:spcBef>
                    <a:spcPts val="0"/>
                  </a:spcBef>
                  <a:spcAft>
                    <a:spcPts val="0"/>
                  </a:spcAft>
                  <a:defRPr/>
                </a:pPr>
                <a:r>
                  <a:rPr lang="zh-CN" altLang="en-US" sz="2400" dirty="0">
                    <a:solidFill>
                      <a:prstClr val="white"/>
                    </a:solidFill>
                    <a:latin typeface="微软雅黑" panose="020B0503020204020204" charset="-122"/>
                    <a:ea typeface="微软雅黑" panose="020B0503020204020204" charset="-122"/>
                    <a:cs typeface="+mn-ea"/>
                    <a:sym typeface="+mn-lt"/>
                  </a:rPr>
                  <a:t>京东</a:t>
                </a:r>
                <a:r>
                  <a:rPr lang="en-US" altLang="zh-CN" sz="2400" dirty="0">
                    <a:solidFill>
                      <a:prstClr val="white"/>
                    </a:solidFill>
                    <a:latin typeface="微软雅黑" panose="020B0503020204020204" charset="-122"/>
                    <a:ea typeface="微软雅黑" panose="020B0503020204020204" charset="-122"/>
                    <a:cs typeface="+mn-ea"/>
                    <a:sym typeface="+mn-lt"/>
                  </a:rPr>
                  <a:t>-品质溯源防伪联盟</a:t>
                </a:r>
                <a:endParaRPr lang="en-US" altLang="zh-CN" sz="2400" dirty="0">
                  <a:solidFill>
                    <a:prstClr val="white"/>
                  </a:solidFill>
                  <a:latin typeface="微软雅黑" panose="020B0503020204020204" charset="-122"/>
                  <a:ea typeface="微软雅黑" panose="020B0503020204020204" charset="-122"/>
                  <a:cs typeface="+mn-ea"/>
                  <a:sym typeface="+mn-lt"/>
                </a:endParaRPr>
              </a:p>
              <a:p>
                <a:pPr indent="406400" algn="just" eaLnBrk="1" fontAlgn="auto" latinLnBrk="0" hangingPunct="1">
                  <a:lnSpc>
                    <a:spcPct val="100000"/>
                  </a:lnSpc>
                  <a:spcBef>
                    <a:spcPts val="0"/>
                  </a:spcBef>
                  <a:spcAft>
                    <a:spcPts val="0"/>
                  </a:spcAft>
                  <a:defRPr/>
                  <a:extLst>
                    <a:ext uri="{35155182-B16C-46BC-9424-99874614C6A1}">
                      <wpsdc:indentchars xmlns:wpsdc="http://www.wps.cn/officeDocument/2017/drawingmlCustomData" val="200" checksum="1740828767"/>
                    </a:ext>
                  </a:extLst>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00000"/>
                  </a:lnSpc>
                  <a:spcBef>
                    <a:spcPts val="0"/>
                  </a:spcBef>
                  <a:spcAft>
                    <a:spcPts val="0"/>
                  </a:spcAft>
                  <a:defRPr/>
                  <a:extLst>
                    <a:ext uri="{35155182-B16C-46BC-9424-99874614C6A1}">
                      <wpsdc:indentchars xmlns:wpsdc="http://www.wps.cn/officeDocument/2017/drawingmlCustomData" val="200" checksum="59296752"/>
                    </a:ext>
                  </a:extLst>
                </a:pPr>
                <a:r>
                  <a:rPr lang="en-US" altLang="zh-CN" sz="1800" dirty="0">
                    <a:solidFill>
                      <a:prstClr val="white"/>
                    </a:solidFill>
                    <a:latin typeface="微软雅黑" panose="020B0503020204020204" charset="-122"/>
                    <a:ea typeface="微软雅黑" panose="020B0503020204020204" charset="-122"/>
                    <a:cs typeface="+mn-ea"/>
                    <a:sym typeface="+mn-lt"/>
                  </a:rPr>
                  <a:t>“京东品质溯源防伪联盟”</a:t>
                </a:r>
                <a:r>
                  <a:rPr lang="zh-CN" altLang="en-US" sz="1800" dirty="0">
                    <a:solidFill>
                      <a:prstClr val="white"/>
                    </a:solidFill>
                    <a:latin typeface="微软雅黑" panose="020B0503020204020204" charset="-122"/>
                    <a:ea typeface="微软雅黑" panose="020B0503020204020204" charset="-122"/>
                    <a:cs typeface="+mn-ea"/>
                    <a:sym typeface="+mn-lt"/>
                  </a:rPr>
                  <a:t>成功的落地</a:t>
                </a:r>
                <a:r>
                  <a:rPr lang="en-US" altLang="zh-CN" sz="1800" dirty="0">
                    <a:solidFill>
                      <a:prstClr val="white"/>
                    </a:solidFill>
                    <a:latin typeface="微软雅黑" panose="020B0503020204020204" charset="-122"/>
                    <a:ea typeface="微软雅黑" panose="020B0503020204020204" charset="-122"/>
                    <a:cs typeface="+mn-ea"/>
                    <a:sym typeface="+mn-lt"/>
                  </a:rPr>
                  <a:t>。该区块链技术平台以京东数据基点为基础，整合了入驻品牌商数据采集、整合、信任、到达四大类支持，未来还会广泛的用于“全球购”业务，数据整合推广到我国各口岸平台，京东集团依靠区块链技术推动供应链的互通互检。</a:t>
                </a:r>
                <a:endParaRPr lang="en-US" altLang="zh-CN" sz="1800" dirty="0">
                  <a:solidFill>
                    <a:prstClr val="white"/>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00000"/>
                  </a:lnSpc>
                  <a:spcBef>
                    <a:spcPts val="0"/>
                  </a:spcBef>
                  <a:spcAft>
                    <a:spcPts val="0"/>
                  </a:spcAft>
                  <a:defRPr/>
                  <a:extLst>
                    <a:ext uri="{35155182-B16C-46BC-9424-99874614C6A1}">
                      <wpsdc:indentchars xmlns:wpsdc="http://www.wps.cn/officeDocument/2017/drawingmlCustomData" val="200" checksum="59296752"/>
                    </a:ext>
                  </a:extLst>
                </a:pPr>
                <a:r>
                  <a:rPr lang="en-US" altLang="zh-CN" sz="1800" dirty="0">
                    <a:solidFill>
                      <a:prstClr val="white"/>
                    </a:solidFill>
                    <a:latin typeface="微软雅黑" panose="020B0503020204020204" charset="-122"/>
                    <a:ea typeface="微软雅黑" panose="020B0503020204020204" charset="-122"/>
                    <a:cs typeface="+mn-ea"/>
                    <a:sym typeface="+mn-lt"/>
                  </a:rPr>
                  <a:t>京东通过区块链技术，以“追溯码”为载体，为消费者提供了更加便捷的商品追溯功能，区块链供应链平台还将推广至全球消费者。</a:t>
                </a: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zh-CN" altLang="en-US" sz="1600" dirty="0">
                  <a:solidFill>
                    <a:prstClr val="white"/>
                  </a:solidFill>
                  <a:latin typeface="微软雅黑" panose="020B0503020204020204" charset="-122"/>
                  <a:ea typeface="微软雅黑" panose="020B0503020204020204" charset="-122"/>
                  <a:cs typeface="+mn-ea"/>
                  <a:sym typeface="+mn-lt"/>
                </a:endParaRPr>
              </a:p>
            </p:txBody>
          </p:sp>
        </p:grpSp>
        <p:pic>
          <p:nvPicPr>
            <p:cNvPr id="3" name="图片 2" descr="src=http---5b0988e595225.cdn.sohucs.com-images-20190116-3ec1b270c3974da29dac1f24e41a3bdd.jpeg&amp;refer=http---5b0988e595225.cdn.sohucs.com&amp;app=2002&amp;size=f9999,10000&amp;q=a80&amp;n=0&amp;g=0n&amp;fmt=jpeg"/>
            <p:cNvPicPr>
              <a:picLocks noChangeAspect="1"/>
            </p:cNvPicPr>
            <p:nvPr/>
          </p:nvPicPr>
          <p:blipFill>
            <a:blip r:embed="rId1"/>
            <a:srcRect l="1199" t="10945" b="8654"/>
            <a:stretch>
              <a:fillRect/>
            </a:stretch>
          </p:blipFill>
          <p:spPr>
            <a:xfrm>
              <a:off x="9426" y="3036"/>
              <a:ext cx="9864" cy="6213"/>
            </a:xfrm>
            <a:prstGeom prst="rect">
              <a:avLst/>
            </a:prstGeom>
          </p:spPr>
        </p:pic>
        <p:sp>
          <p:nvSpPr>
            <p:cNvPr id="4" name="文本框 3"/>
            <p:cNvSpPr txBox="1"/>
            <p:nvPr/>
          </p:nvSpPr>
          <p:spPr>
            <a:xfrm>
              <a:off x="11535" y="9390"/>
              <a:ext cx="7147" cy="580"/>
            </a:xfrm>
            <a:prstGeom prst="rect">
              <a:avLst/>
            </a:prstGeom>
            <a:noFill/>
          </p:spPr>
          <p:txBody>
            <a:bodyPr wrap="square" rtlCol="0">
              <a:spAutoFit/>
            </a:bodyPr>
            <a:p>
              <a:r>
                <a:rPr lang="zh-CN" altLang="en-US">
                  <a:solidFill>
                    <a:schemeClr val="bg1"/>
                  </a:solidFill>
                  <a:latin typeface="Heiti SC Light" panose="02000000000000000000" charset="-122"/>
                  <a:ea typeface="Heiti SC Light" panose="02000000000000000000" charset="-122"/>
                </a:rPr>
                <a:t>上图为区块链防伪追溯流程图</a:t>
              </a:r>
              <a:endParaRPr lang="zh-CN" altLang="en-US">
                <a:solidFill>
                  <a:schemeClr val="bg1"/>
                </a:solidFill>
                <a:latin typeface="Heiti SC Light" panose="02000000000000000000" charset="-122"/>
                <a:ea typeface="Heiti SC Light" panose="02000000000000000000" charset="-122"/>
              </a:endParaRPr>
            </a:p>
          </p:txBody>
        </p:sp>
        <p:sp>
          <p:nvSpPr>
            <p:cNvPr id="5" name="文本框 4"/>
            <p:cNvSpPr txBox="1"/>
            <p:nvPr/>
          </p:nvSpPr>
          <p:spPr>
            <a:xfrm>
              <a:off x="1357" y="10382"/>
              <a:ext cx="14559" cy="580"/>
            </a:xfrm>
            <a:prstGeom prst="rect">
              <a:avLst/>
            </a:prstGeom>
            <a:noFill/>
          </p:spPr>
          <p:txBody>
            <a:bodyPr wrap="square" rtlCol="0">
              <a:spAutoFit/>
            </a:bodyPr>
            <a:p>
              <a:r>
                <a:rPr lang="zh-CN" altLang="en-US">
                  <a:solidFill>
                    <a:schemeClr val="bg1"/>
                  </a:solidFill>
                </a:rPr>
                <a:t>资料来源：http://www.cs.com.cn/ssgs/gsxw/201910/t20191031_5994683.html</a:t>
              </a:r>
              <a:endParaRPr lang="zh-CN" altLang="en-US">
                <a:solidFill>
                  <a:schemeClr val="bg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000"/>
                                        <p:tgtEl>
                                          <p:spTgt spid="6"/>
                                        </p:tgtEl>
                                        <p:attrNameLst>
                                          <p:attrName>ppt_x</p:attrName>
                                        </p:attrNameLst>
                                      </p:cBhvr>
                                      <p:tavLst>
                                        <p:tav tm="0">
                                          <p:val>
                                            <p:strVal val="#ppt_x-#ppt_w*1.125000"/>
                                          </p:val>
                                        </p:tav>
                                        <p:tav tm="100000">
                                          <p:val>
                                            <p:strVal val="#ppt_x"/>
                                          </p:val>
                                        </p:tav>
                                      </p:tavLst>
                                    </p:anim>
                                    <p:animEffect transition="in" filter="wipe(right)">
                                      <p:cBhvr>
                                        <p:cTn id="8"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52755" y="304165"/>
            <a:ext cx="3119120" cy="583565"/>
          </a:xfrm>
          <a:prstGeom prst="rect">
            <a:avLst/>
          </a:prstGeom>
          <a:noFill/>
        </p:spPr>
        <p:txBody>
          <a:bodyPr wrap="square" rtlCol="0">
            <a:spAutoFit/>
          </a:bodyPr>
          <a:p>
            <a:r>
              <a:rPr lang="zh-CN" altLang="en-US" sz="3200" b="1" dirty="0">
                <a:solidFill>
                  <a:prstClr val="white"/>
                </a:solidFill>
                <a:latin typeface="微软雅黑" panose="020B0503020204020204" charset="-122"/>
                <a:ea typeface="微软雅黑" panose="020B0503020204020204" charset="-122"/>
                <a:cs typeface="+mn-ea"/>
              </a:rPr>
              <a:t>区块链生活实例</a:t>
            </a:r>
            <a:endParaRPr lang="zh-CN" altLang="en-US" sz="3200" b="1" dirty="0">
              <a:solidFill>
                <a:prstClr val="white"/>
              </a:solidFill>
              <a:latin typeface="微软雅黑" panose="020B0503020204020204" charset="-122"/>
              <a:ea typeface="微软雅黑" panose="020B0503020204020204" charset="-122"/>
              <a:cs typeface="+mn-ea"/>
            </a:endParaRPr>
          </a:p>
        </p:txBody>
      </p:sp>
      <p:pic>
        <p:nvPicPr>
          <p:cNvPr id="3" name="图片 2" descr="区块链生活实例"/>
          <p:cNvPicPr>
            <a:picLocks noChangeAspect="1"/>
          </p:cNvPicPr>
          <p:nvPr/>
        </p:nvPicPr>
        <p:blipFill>
          <a:blip r:embed="rId1"/>
          <a:srcRect l="4915" t="32386" r="5276" b="24559"/>
          <a:stretch>
            <a:fillRect/>
          </a:stretch>
        </p:blipFill>
        <p:spPr>
          <a:xfrm>
            <a:off x="452755" y="1311910"/>
            <a:ext cx="5534660" cy="4441825"/>
          </a:xfrm>
          <a:prstGeom prst="rect">
            <a:avLst/>
          </a:prstGeom>
        </p:spPr>
      </p:pic>
      <p:grpSp>
        <p:nvGrpSpPr>
          <p:cNvPr id="10" name="组合 9"/>
          <p:cNvGrpSpPr/>
          <p:nvPr/>
        </p:nvGrpSpPr>
        <p:grpSpPr>
          <a:xfrm>
            <a:off x="6861810" y="1168400"/>
            <a:ext cx="5621020" cy="1125220"/>
            <a:chOff x="10090" y="5496"/>
            <a:chExt cx="8852" cy="1772"/>
          </a:xfrm>
        </p:grpSpPr>
        <p:sp>
          <p:nvSpPr>
            <p:cNvPr id="7" name="矩形 6"/>
            <p:cNvSpPr/>
            <p:nvPr/>
          </p:nvSpPr>
          <p:spPr>
            <a:xfrm>
              <a:off x="12393" y="6375"/>
              <a:ext cx="4063" cy="628"/>
            </a:xfrm>
            <a:prstGeom prst="rect">
              <a:avLst/>
            </a:prstGeom>
          </p:spPr>
          <p:txBody>
            <a:bodyPr wrap="square">
              <a:spAutoFit/>
            </a:bodyPr>
            <a:p>
              <a:pPr indent="508000" algn="just" eaLnBrk="1" fontAlgn="auto" latinLnBrk="0" hangingPunct="1">
                <a:lnSpc>
                  <a:spcPct val="100000"/>
                </a:lnSpc>
                <a:spcBef>
                  <a:spcPts val="0"/>
                </a:spcBef>
                <a:spcAft>
                  <a:spcPts val="0"/>
                </a:spcAft>
                <a:extLst>
                  <a:ext uri="{35155182-B16C-46BC-9424-99874614C6A1}">
                    <wpsdc:indentchars xmlns:wpsdc="http://www.wps.cn/officeDocument/2017/drawingmlCustomData" val="200" checksum="282533468"/>
                  </a:ext>
                </a:extLst>
              </a:pPr>
              <a:r>
                <a:rPr lang="zh-CN" altLang="en-US" sz="2000" dirty="0">
                  <a:solidFill>
                    <a:prstClr val="white"/>
                  </a:solidFill>
                  <a:latin typeface="微软雅黑" panose="020B0503020204020204" charset="-122"/>
                  <a:ea typeface="微软雅黑" panose="020B0503020204020204" charset="-122"/>
                  <a:cs typeface="+mn-ea"/>
                  <a:sym typeface="+mn-lt"/>
                </a:rPr>
                <a:t>不需要统一管理</a:t>
              </a:r>
              <a:endParaRPr lang="zh-CN" altLang="en-US" sz="2000" dirty="0">
                <a:solidFill>
                  <a:prstClr val="white"/>
                </a:solidFill>
                <a:latin typeface="微软雅黑" panose="020B0503020204020204" charset="-122"/>
                <a:ea typeface="微软雅黑" panose="020B0503020204020204" charset="-122"/>
                <a:cs typeface="+mn-ea"/>
                <a:sym typeface="+mn-lt"/>
              </a:endParaRPr>
            </a:p>
          </p:txBody>
        </p:sp>
        <p:grpSp>
          <p:nvGrpSpPr>
            <p:cNvPr id="9" name="组合 8"/>
            <p:cNvGrpSpPr/>
            <p:nvPr/>
          </p:nvGrpSpPr>
          <p:grpSpPr>
            <a:xfrm>
              <a:off x="10090" y="5496"/>
              <a:ext cx="8852" cy="1772"/>
              <a:chOff x="10090" y="6852"/>
              <a:chExt cx="8852" cy="1772"/>
            </a:xfrm>
          </p:grpSpPr>
          <p:sp>
            <p:nvSpPr>
              <p:cNvPr id="36" name="任意多边形: 形状 46"/>
              <p:cNvSpPr/>
              <p:nvPr/>
            </p:nvSpPr>
            <p:spPr bwMode="auto">
              <a:xfrm>
                <a:off x="10090" y="6852"/>
                <a:ext cx="7504" cy="1772"/>
              </a:xfrm>
              <a:custGeom>
                <a:avLst/>
                <a:gdLst>
                  <a:gd name="connsiteX0" fmla="*/ 0 w 7495582"/>
                  <a:gd name="connsiteY0" fmla="*/ 0 h 1179513"/>
                  <a:gd name="connsiteX1" fmla="*/ 2394338 w 7495582"/>
                  <a:gd name="connsiteY1" fmla="*/ 0 h 1179513"/>
                  <a:gd name="connsiteX2" fmla="*/ 4152732 w 7495582"/>
                  <a:gd name="connsiteY2" fmla="*/ 0 h 1179513"/>
                  <a:gd name="connsiteX3" fmla="*/ 6547070 w 7495582"/>
                  <a:gd name="connsiteY3" fmla="*/ 0 h 1179513"/>
                  <a:gd name="connsiteX4" fmla="*/ 7069150 w 7495582"/>
                  <a:gd name="connsiteY4" fmla="*/ 582613 h 1179513"/>
                  <a:gd name="connsiteX5" fmla="*/ 7487612 w 7495582"/>
                  <a:gd name="connsiteY5" fmla="*/ 469900 h 1179513"/>
                  <a:gd name="connsiteX6" fmla="*/ 7495582 w 7495582"/>
                  <a:gd name="connsiteY6" fmla="*/ 477838 h 1179513"/>
                  <a:gd name="connsiteX7" fmla="*/ 7079114 w 7495582"/>
                  <a:gd name="connsiteY7" fmla="*/ 590550 h 1179513"/>
                  <a:gd name="connsiteX8" fmla="*/ 7495582 w 7495582"/>
                  <a:gd name="connsiteY8" fmla="*/ 703263 h 1179513"/>
                  <a:gd name="connsiteX9" fmla="*/ 7487612 w 7495582"/>
                  <a:gd name="connsiteY9" fmla="*/ 709613 h 1179513"/>
                  <a:gd name="connsiteX10" fmla="*/ 7069150 w 7495582"/>
                  <a:gd name="connsiteY10" fmla="*/ 596900 h 1179513"/>
                  <a:gd name="connsiteX11" fmla="*/ 6547070 w 7495582"/>
                  <a:gd name="connsiteY11" fmla="*/ 1179513 h 1179513"/>
                  <a:gd name="connsiteX12" fmla="*/ 4152732 w 7495582"/>
                  <a:gd name="connsiteY12" fmla="*/ 1179513 h 1179513"/>
                  <a:gd name="connsiteX13" fmla="*/ 2394338 w 7495582"/>
                  <a:gd name="connsiteY13" fmla="*/ 1179513 h 1179513"/>
                  <a:gd name="connsiteX14" fmla="*/ 0 w 7495582"/>
                  <a:gd name="connsiteY14" fmla="*/ 1179513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495582" h="1179513">
                    <a:moveTo>
                      <a:pt x="0" y="0"/>
                    </a:moveTo>
                    <a:lnTo>
                      <a:pt x="2394338" y="0"/>
                    </a:lnTo>
                    <a:lnTo>
                      <a:pt x="4152732" y="0"/>
                    </a:lnTo>
                    <a:lnTo>
                      <a:pt x="6547070" y="0"/>
                    </a:lnTo>
                    <a:lnTo>
                      <a:pt x="7069150" y="582613"/>
                    </a:lnTo>
                    <a:lnTo>
                      <a:pt x="7487612" y="469900"/>
                    </a:lnTo>
                    <a:lnTo>
                      <a:pt x="7495582" y="477838"/>
                    </a:lnTo>
                    <a:lnTo>
                      <a:pt x="7079114" y="590550"/>
                    </a:lnTo>
                    <a:lnTo>
                      <a:pt x="7495582" y="703263"/>
                    </a:lnTo>
                    <a:lnTo>
                      <a:pt x="7487612" y="709613"/>
                    </a:lnTo>
                    <a:lnTo>
                      <a:pt x="7069150" y="596900"/>
                    </a:lnTo>
                    <a:lnTo>
                      <a:pt x="6547070" y="1179513"/>
                    </a:lnTo>
                    <a:lnTo>
                      <a:pt x="4152732" y="1179513"/>
                    </a:lnTo>
                    <a:lnTo>
                      <a:pt x="2394338" y="1179513"/>
                    </a:lnTo>
                    <a:lnTo>
                      <a:pt x="0" y="1179513"/>
                    </a:lnTo>
                    <a:close/>
                  </a:path>
                </a:pathLst>
              </a:custGeom>
              <a:solidFill>
                <a:sysClr val="window" lastClr="FFFFFF">
                  <a:alpha val="50000"/>
                </a:sysClr>
              </a:solidFill>
              <a:ln>
                <a:noFill/>
              </a:ln>
            </p:spPr>
            <p:txBody>
              <a:bodyPr wrap="square" anchor="ctr">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38" name="Freeform: Shape 11"/>
              <p:cNvSpPr/>
              <p:nvPr/>
            </p:nvSpPr>
            <p:spPr bwMode="auto">
              <a:xfrm>
                <a:off x="17594" y="6886"/>
                <a:ext cx="1348" cy="1738"/>
              </a:xfrm>
              <a:custGeom>
                <a:avLst/>
                <a:gdLst>
                  <a:gd name="T0" fmla="*/ 598 w 598"/>
                  <a:gd name="T1" fmla="*/ 378 h 760"/>
                  <a:gd name="T2" fmla="*/ 594 w 598"/>
                  <a:gd name="T3" fmla="*/ 374 h 760"/>
                  <a:gd name="T4" fmla="*/ 593 w 598"/>
                  <a:gd name="T5" fmla="*/ 375 h 760"/>
                  <a:gd name="T6" fmla="*/ 588 w 598"/>
                  <a:gd name="T7" fmla="*/ 371 h 760"/>
                  <a:gd name="T8" fmla="*/ 585 w 598"/>
                  <a:gd name="T9" fmla="*/ 373 h 760"/>
                  <a:gd name="T10" fmla="*/ 582 w 598"/>
                  <a:gd name="T11" fmla="*/ 369 h 760"/>
                  <a:gd name="T12" fmla="*/ 592 w 598"/>
                  <a:gd name="T13" fmla="*/ 320 h 760"/>
                  <a:gd name="T14" fmla="*/ 569 w 598"/>
                  <a:gd name="T15" fmla="*/ 308 h 760"/>
                  <a:gd name="T16" fmla="*/ 566 w 598"/>
                  <a:gd name="T17" fmla="*/ 360 h 760"/>
                  <a:gd name="T18" fmla="*/ 561 w 598"/>
                  <a:gd name="T19" fmla="*/ 361 h 760"/>
                  <a:gd name="T20" fmla="*/ 547 w 598"/>
                  <a:gd name="T21" fmla="*/ 331 h 760"/>
                  <a:gd name="T22" fmla="*/ 446 w 598"/>
                  <a:gd name="T23" fmla="*/ 333 h 760"/>
                  <a:gd name="T24" fmla="*/ 445 w 598"/>
                  <a:gd name="T25" fmla="*/ 325 h 760"/>
                  <a:gd name="T26" fmla="*/ 455 w 598"/>
                  <a:gd name="T27" fmla="*/ 316 h 760"/>
                  <a:gd name="T28" fmla="*/ 470 w 598"/>
                  <a:gd name="T29" fmla="*/ 316 h 760"/>
                  <a:gd name="T30" fmla="*/ 492 w 598"/>
                  <a:gd name="T31" fmla="*/ 304 h 760"/>
                  <a:gd name="T32" fmla="*/ 467 w 598"/>
                  <a:gd name="T33" fmla="*/ 297 h 760"/>
                  <a:gd name="T34" fmla="*/ 444 w 598"/>
                  <a:gd name="T35" fmla="*/ 299 h 760"/>
                  <a:gd name="T36" fmla="*/ 428 w 598"/>
                  <a:gd name="T37" fmla="*/ 8 h 760"/>
                  <a:gd name="T38" fmla="*/ 347 w 598"/>
                  <a:gd name="T39" fmla="*/ 4 h 760"/>
                  <a:gd name="T40" fmla="*/ 332 w 598"/>
                  <a:gd name="T41" fmla="*/ 47 h 760"/>
                  <a:gd name="T42" fmla="*/ 342 w 598"/>
                  <a:gd name="T43" fmla="*/ 47 h 760"/>
                  <a:gd name="T44" fmla="*/ 337 w 598"/>
                  <a:gd name="T45" fmla="*/ 97 h 760"/>
                  <a:gd name="T46" fmla="*/ 324 w 598"/>
                  <a:gd name="T47" fmla="*/ 105 h 760"/>
                  <a:gd name="T48" fmla="*/ 287 w 598"/>
                  <a:gd name="T49" fmla="*/ 341 h 760"/>
                  <a:gd name="T50" fmla="*/ 213 w 598"/>
                  <a:gd name="T51" fmla="*/ 352 h 760"/>
                  <a:gd name="T52" fmla="*/ 85 w 598"/>
                  <a:gd name="T53" fmla="*/ 368 h 760"/>
                  <a:gd name="T54" fmla="*/ 64 w 598"/>
                  <a:gd name="T55" fmla="*/ 242 h 760"/>
                  <a:gd name="T56" fmla="*/ 9 w 598"/>
                  <a:gd name="T57" fmla="*/ 242 h 760"/>
                  <a:gd name="T58" fmla="*/ 0 w 598"/>
                  <a:gd name="T59" fmla="*/ 376 h 760"/>
                  <a:gd name="T60" fmla="*/ 4 w 598"/>
                  <a:gd name="T61" fmla="*/ 378 h 760"/>
                  <a:gd name="T62" fmla="*/ 4 w 598"/>
                  <a:gd name="T63" fmla="*/ 382 h 760"/>
                  <a:gd name="T64" fmla="*/ 0 w 598"/>
                  <a:gd name="T65" fmla="*/ 384 h 760"/>
                  <a:gd name="T66" fmla="*/ 9 w 598"/>
                  <a:gd name="T67" fmla="*/ 518 h 760"/>
                  <a:gd name="T68" fmla="*/ 64 w 598"/>
                  <a:gd name="T69" fmla="*/ 518 h 760"/>
                  <a:gd name="T70" fmla="*/ 85 w 598"/>
                  <a:gd name="T71" fmla="*/ 392 h 760"/>
                  <a:gd name="T72" fmla="*/ 213 w 598"/>
                  <a:gd name="T73" fmla="*/ 408 h 760"/>
                  <a:gd name="T74" fmla="*/ 287 w 598"/>
                  <a:gd name="T75" fmla="*/ 419 h 760"/>
                  <a:gd name="T76" fmla="*/ 324 w 598"/>
                  <a:gd name="T77" fmla="*/ 655 h 760"/>
                  <a:gd name="T78" fmla="*/ 337 w 598"/>
                  <a:gd name="T79" fmla="*/ 663 h 760"/>
                  <a:gd name="T80" fmla="*/ 342 w 598"/>
                  <a:gd name="T81" fmla="*/ 713 h 760"/>
                  <a:gd name="T82" fmla="*/ 332 w 598"/>
                  <a:gd name="T83" fmla="*/ 713 h 760"/>
                  <a:gd name="T84" fmla="*/ 347 w 598"/>
                  <a:gd name="T85" fmla="*/ 756 h 760"/>
                  <a:gd name="T86" fmla="*/ 428 w 598"/>
                  <a:gd name="T87" fmla="*/ 752 h 760"/>
                  <a:gd name="T88" fmla="*/ 444 w 598"/>
                  <a:gd name="T89" fmla="*/ 461 h 760"/>
                  <a:gd name="T90" fmla="*/ 467 w 598"/>
                  <a:gd name="T91" fmla="*/ 463 h 760"/>
                  <a:gd name="T92" fmla="*/ 492 w 598"/>
                  <a:gd name="T93" fmla="*/ 456 h 760"/>
                  <a:gd name="T94" fmla="*/ 470 w 598"/>
                  <a:gd name="T95" fmla="*/ 444 h 760"/>
                  <a:gd name="T96" fmla="*/ 455 w 598"/>
                  <a:gd name="T97" fmla="*/ 444 h 760"/>
                  <a:gd name="T98" fmla="*/ 445 w 598"/>
                  <a:gd name="T99" fmla="*/ 435 h 760"/>
                  <a:gd name="T100" fmla="*/ 446 w 598"/>
                  <a:gd name="T101" fmla="*/ 427 h 760"/>
                  <a:gd name="T102" fmla="*/ 547 w 598"/>
                  <a:gd name="T103" fmla="*/ 429 h 760"/>
                  <a:gd name="T104" fmla="*/ 561 w 598"/>
                  <a:gd name="T105" fmla="*/ 399 h 760"/>
                  <a:gd name="T106" fmla="*/ 566 w 598"/>
                  <a:gd name="T107" fmla="*/ 400 h 760"/>
                  <a:gd name="T108" fmla="*/ 569 w 598"/>
                  <a:gd name="T109" fmla="*/ 452 h 760"/>
                  <a:gd name="T110" fmla="*/ 592 w 598"/>
                  <a:gd name="T111" fmla="*/ 440 h 760"/>
                  <a:gd name="T112" fmla="*/ 582 w 598"/>
                  <a:gd name="T113" fmla="*/ 391 h 760"/>
                  <a:gd name="T114" fmla="*/ 585 w 598"/>
                  <a:gd name="T115" fmla="*/ 387 h 760"/>
                  <a:gd name="T116" fmla="*/ 588 w 598"/>
                  <a:gd name="T117" fmla="*/ 389 h 760"/>
                  <a:gd name="T118" fmla="*/ 593 w 598"/>
                  <a:gd name="T119" fmla="*/ 385 h 760"/>
                  <a:gd name="T120" fmla="*/ 594 w 598"/>
                  <a:gd name="T121" fmla="*/ 386 h 760"/>
                  <a:gd name="T122" fmla="*/ 598 w 598"/>
                  <a:gd name="T123" fmla="*/ 382 h 760"/>
                  <a:gd name="T124" fmla="*/ 598 w 598"/>
                  <a:gd name="T125" fmla="*/ 37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8" h="760">
                    <a:moveTo>
                      <a:pt x="598" y="378"/>
                    </a:moveTo>
                    <a:cubicBezTo>
                      <a:pt x="598" y="376"/>
                      <a:pt x="596" y="374"/>
                      <a:pt x="594" y="374"/>
                    </a:cubicBezTo>
                    <a:cubicBezTo>
                      <a:pt x="594" y="374"/>
                      <a:pt x="593" y="374"/>
                      <a:pt x="593" y="375"/>
                    </a:cubicBezTo>
                    <a:cubicBezTo>
                      <a:pt x="592" y="373"/>
                      <a:pt x="590" y="371"/>
                      <a:pt x="588" y="371"/>
                    </a:cubicBezTo>
                    <a:cubicBezTo>
                      <a:pt x="587" y="371"/>
                      <a:pt x="586" y="372"/>
                      <a:pt x="585" y="373"/>
                    </a:cubicBezTo>
                    <a:cubicBezTo>
                      <a:pt x="584" y="371"/>
                      <a:pt x="583" y="370"/>
                      <a:pt x="582" y="369"/>
                    </a:cubicBezTo>
                    <a:cubicBezTo>
                      <a:pt x="588" y="356"/>
                      <a:pt x="598" y="330"/>
                      <a:pt x="592" y="320"/>
                    </a:cubicBezTo>
                    <a:cubicBezTo>
                      <a:pt x="584" y="307"/>
                      <a:pt x="579" y="301"/>
                      <a:pt x="569" y="308"/>
                    </a:cubicBezTo>
                    <a:cubicBezTo>
                      <a:pt x="563" y="312"/>
                      <a:pt x="564" y="341"/>
                      <a:pt x="566" y="360"/>
                    </a:cubicBezTo>
                    <a:cubicBezTo>
                      <a:pt x="564" y="360"/>
                      <a:pt x="563" y="361"/>
                      <a:pt x="561" y="361"/>
                    </a:cubicBezTo>
                    <a:cubicBezTo>
                      <a:pt x="562" y="347"/>
                      <a:pt x="559" y="331"/>
                      <a:pt x="547" y="331"/>
                    </a:cubicBezTo>
                    <a:cubicBezTo>
                      <a:pt x="526" y="332"/>
                      <a:pt x="446" y="333"/>
                      <a:pt x="446" y="333"/>
                    </a:cubicBezTo>
                    <a:cubicBezTo>
                      <a:pt x="446" y="333"/>
                      <a:pt x="446" y="330"/>
                      <a:pt x="445" y="325"/>
                    </a:cubicBezTo>
                    <a:cubicBezTo>
                      <a:pt x="455" y="316"/>
                      <a:pt x="455" y="316"/>
                      <a:pt x="455" y="316"/>
                    </a:cubicBezTo>
                    <a:cubicBezTo>
                      <a:pt x="470" y="316"/>
                      <a:pt x="470" y="316"/>
                      <a:pt x="470" y="316"/>
                    </a:cubicBezTo>
                    <a:cubicBezTo>
                      <a:pt x="479" y="316"/>
                      <a:pt x="492" y="311"/>
                      <a:pt x="492" y="304"/>
                    </a:cubicBezTo>
                    <a:cubicBezTo>
                      <a:pt x="492" y="297"/>
                      <a:pt x="481" y="297"/>
                      <a:pt x="467" y="297"/>
                    </a:cubicBezTo>
                    <a:cubicBezTo>
                      <a:pt x="460" y="297"/>
                      <a:pt x="451" y="298"/>
                      <a:pt x="444" y="299"/>
                    </a:cubicBezTo>
                    <a:cubicBezTo>
                      <a:pt x="441" y="217"/>
                      <a:pt x="431" y="14"/>
                      <a:pt x="428" y="8"/>
                    </a:cubicBezTo>
                    <a:cubicBezTo>
                      <a:pt x="423" y="1"/>
                      <a:pt x="355" y="0"/>
                      <a:pt x="347" y="4"/>
                    </a:cubicBezTo>
                    <a:cubicBezTo>
                      <a:pt x="339" y="9"/>
                      <a:pt x="332" y="47"/>
                      <a:pt x="332" y="47"/>
                    </a:cubicBezTo>
                    <a:cubicBezTo>
                      <a:pt x="342" y="47"/>
                      <a:pt x="342" y="47"/>
                      <a:pt x="342" y="47"/>
                    </a:cubicBezTo>
                    <a:cubicBezTo>
                      <a:pt x="337" y="97"/>
                      <a:pt x="337" y="97"/>
                      <a:pt x="337" y="97"/>
                    </a:cubicBezTo>
                    <a:cubicBezTo>
                      <a:pt x="324" y="105"/>
                      <a:pt x="324" y="105"/>
                      <a:pt x="324" y="105"/>
                    </a:cubicBezTo>
                    <a:cubicBezTo>
                      <a:pt x="287" y="341"/>
                      <a:pt x="287" y="341"/>
                      <a:pt x="287" y="341"/>
                    </a:cubicBezTo>
                    <a:cubicBezTo>
                      <a:pt x="287" y="341"/>
                      <a:pt x="258" y="344"/>
                      <a:pt x="213" y="352"/>
                    </a:cubicBezTo>
                    <a:cubicBezTo>
                      <a:pt x="191" y="355"/>
                      <a:pt x="136" y="362"/>
                      <a:pt x="85" y="368"/>
                    </a:cubicBezTo>
                    <a:cubicBezTo>
                      <a:pt x="64" y="242"/>
                      <a:pt x="64" y="242"/>
                      <a:pt x="64" y="242"/>
                    </a:cubicBezTo>
                    <a:cubicBezTo>
                      <a:pt x="9" y="242"/>
                      <a:pt x="9" y="242"/>
                      <a:pt x="9" y="242"/>
                    </a:cubicBezTo>
                    <a:cubicBezTo>
                      <a:pt x="0" y="376"/>
                      <a:pt x="0" y="376"/>
                      <a:pt x="0" y="376"/>
                    </a:cubicBezTo>
                    <a:cubicBezTo>
                      <a:pt x="4" y="378"/>
                      <a:pt x="4" y="378"/>
                      <a:pt x="4" y="378"/>
                    </a:cubicBezTo>
                    <a:cubicBezTo>
                      <a:pt x="4" y="382"/>
                      <a:pt x="4" y="382"/>
                      <a:pt x="4" y="382"/>
                    </a:cubicBezTo>
                    <a:cubicBezTo>
                      <a:pt x="0" y="384"/>
                      <a:pt x="0" y="384"/>
                      <a:pt x="0" y="384"/>
                    </a:cubicBezTo>
                    <a:cubicBezTo>
                      <a:pt x="9" y="518"/>
                      <a:pt x="9" y="518"/>
                      <a:pt x="9" y="518"/>
                    </a:cubicBezTo>
                    <a:cubicBezTo>
                      <a:pt x="64" y="518"/>
                      <a:pt x="64" y="518"/>
                      <a:pt x="64" y="518"/>
                    </a:cubicBezTo>
                    <a:cubicBezTo>
                      <a:pt x="85" y="392"/>
                      <a:pt x="85" y="392"/>
                      <a:pt x="85" y="392"/>
                    </a:cubicBezTo>
                    <a:cubicBezTo>
                      <a:pt x="136" y="398"/>
                      <a:pt x="191" y="405"/>
                      <a:pt x="213" y="408"/>
                    </a:cubicBezTo>
                    <a:cubicBezTo>
                      <a:pt x="258" y="416"/>
                      <a:pt x="287" y="419"/>
                      <a:pt x="287" y="419"/>
                    </a:cubicBezTo>
                    <a:cubicBezTo>
                      <a:pt x="324" y="655"/>
                      <a:pt x="324" y="655"/>
                      <a:pt x="324" y="655"/>
                    </a:cubicBezTo>
                    <a:cubicBezTo>
                      <a:pt x="337" y="663"/>
                      <a:pt x="337" y="663"/>
                      <a:pt x="337" y="663"/>
                    </a:cubicBezTo>
                    <a:cubicBezTo>
                      <a:pt x="342" y="713"/>
                      <a:pt x="342" y="713"/>
                      <a:pt x="342" y="713"/>
                    </a:cubicBezTo>
                    <a:cubicBezTo>
                      <a:pt x="332" y="713"/>
                      <a:pt x="332" y="713"/>
                      <a:pt x="332" y="713"/>
                    </a:cubicBezTo>
                    <a:cubicBezTo>
                      <a:pt x="332" y="713"/>
                      <a:pt x="339" y="751"/>
                      <a:pt x="347" y="756"/>
                    </a:cubicBezTo>
                    <a:cubicBezTo>
                      <a:pt x="355" y="760"/>
                      <a:pt x="423" y="759"/>
                      <a:pt x="428" y="752"/>
                    </a:cubicBezTo>
                    <a:cubicBezTo>
                      <a:pt x="431" y="746"/>
                      <a:pt x="441" y="543"/>
                      <a:pt x="444" y="461"/>
                    </a:cubicBezTo>
                    <a:cubicBezTo>
                      <a:pt x="451" y="462"/>
                      <a:pt x="460" y="463"/>
                      <a:pt x="467" y="463"/>
                    </a:cubicBezTo>
                    <a:cubicBezTo>
                      <a:pt x="481" y="463"/>
                      <a:pt x="492" y="463"/>
                      <a:pt x="492" y="456"/>
                    </a:cubicBezTo>
                    <a:cubicBezTo>
                      <a:pt x="492" y="449"/>
                      <a:pt x="479" y="444"/>
                      <a:pt x="470" y="444"/>
                    </a:cubicBezTo>
                    <a:cubicBezTo>
                      <a:pt x="462" y="444"/>
                      <a:pt x="455" y="444"/>
                      <a:pt x="455" y="444"/>
                    </a:cubicBezTo>
                    <a:cubicBezTo>
                      <a:pt x="445" y="435"/>
                      <a:pt x="445" y="435"/>
                      <a:pt x="445" y="435"/>
                    </a:cubicBezTo>
                    <a:cubicBezTo>
                      <a:pt x="446" y="430"/>
                      <a:pt x="446" y="427"/>
                      <a:pt x="446" y="427"/>
                    </a:cubicBezTo>
                    <a:cubicBezTo>
                      <a:pt x="446" y="427"/>
                      <a:pt x="526" y="428"/>
                      <a:pt x="547" y="429"/>
                    </a:cubicBezTo>
                    <a:cubicBezTo>
                      <a:pt x="559" y="429"/>
                      <a:pt x="562" y="413"/>
                      <a:pt x="561" y="399"/>
                    </a:cubicBezTo>
                    <a:cubicBezTo>
                      <a:pt x="563" y="399"/>
                      <a:pt x="564" y="400"/>
                      <a:pt x="566" y="400"/>
                    </a:cubicBezTo>
                    <a:cubicBezTo>
                      <a:pt x="564" y="419"/>
                      <a:pt x="563" y="448"/>
                      <a:pt x="569" y="452"/>
                    </a:cubicBezTo>
                    <a:cubicBezTo>
                      <a:pt x="579" y="459"/>
                      <a:pt x="584" y="453"/>
                      <a:pt x="592" y="440"/>
                    </a:cubicBezTo>
                    <a:cubicBezTo>
                      <a:pt x="598" y="430"/>
                      <a:pt x="588" y="404"/>
                      <a:pt x="582" y="391"/>
                    </a:cubicBezTo>
                    <a:cubicBezTo>
                      <a:pt x="583" y="390"/>
                      <a:pt x="584" y="389"/>
                      <a:pt x="585" y="387"/>
                    </a:cubicBezTo>
                    <a:cubicBezTo>
                      <a:pt x="586" y="388"/>
                      <a:pt x="587" y="389"/>
                      <a:pt x="588" y="389"/>
                    </a:cubicBezTo>
                    <a:cubicBezTo>
                      <a:pt x="590" y="389"/>
                      <a:pt x="592" y="387"/>
                      <a:pt x="593" y="385"/>
                    </a:cubicBezTo>
                    <a:cubicBezTo>
                      <a:pt x="593" y="386"/>
                      <a:pt x="594" y="386"/>
                      <a:pt x="594" y="386"/>
                    </a:cubicBezTo>
                    <a:cubicBezTo>
                      <a:pt x="596" y="386"/>
                      <a:pt x="598" y="384"/>
                      <a:pt x="598" y="382"/>
                    </a:cubicBezTo>
                    <a:lnTo>
                      <a:pt x="598" y="378"/>
                    </a:lnTo>
                    <a:close/>
                  </a:path>
                </a:pathLst>
              </a:custGeom>
              <a:solidFill>
                <a:sysClr val="window" lastClr="FFFFFF">
                  <a:alpha val="50000"/>
                </a:sysClr>
              </a:solidFill>
              <a:ln>
                <a:noFill/>
              </a:ln>
              <a:extLst>
                <a:ext uri="{91240B29-F687-4F45-9708-019B960494DF}">
                  <a14:hiddenLine xmlns:a14="http://schemas.microsoft.com/office/drawing/2010/main" w="9525">
                    <a:solidFill>
                      <a:srgbClr val="000000"/>
                    </a:solidFill>
                    <a:round/>
                  </a14:hiddenLine>
                </a:ext>
              </a:ex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39" name="Oval 12"/>
              <p:cNvSpPr/>
              <p:nvPr/>
            </p:nvSpPr>
            <p:spPr bwMode="auto">
              <a:xfrm>
                <a:off x="18278" y="7609"/>
                <a:ext cx="291" cy="292"/>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6" name="statistics-on-laptop_82095"/>
              <p:cNvSpPr>
                <a:spLocks noChangeAspect="1"/>
              </p:cNvSpPr>
              <p:nvPr/>
            </p:nvSpPr>
            <p:spPr bwMode="auto">
              <a:xfrm>
                <a:off x="10579" y="7252"/>
                <a:ext cx="850" cy="1011"/>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ysClr val="window" lastClr="FFFFFF"/>
              </a:solidFill>
              <a:ln>
                <a:noFill/>
              </a:ln>
            </p:spPr>
            <p:txBody>
              <a:bodyPr/>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8" name="矩形 7"/>
              <p:cNvSpPr/>
              <p:nvPr/>
            </p:nvSpPr>
            <p:spPr>
              <a:xfrm>
                <a:off x="11713" y="6979"/>
                <a:ext cx="3718" cy="822"/>
              </a:xfrm>
              <a:prstGeom prst="rect">
                <a:avLst/>
              </a:prstGeom>
            </p:spPr>
            <p:txBody>
              <a:bodyPr wrap="square">
                <a:spAutoFit/>
              </a:bodyPr>
              <a:p>
                <a:pPr fontAlgn="auto">
                  <a:spcBef>
                    <a:spcPts val="0"/>
                  </a:spcBef>
                  <a:spcAft>
                    <a:spcPts val="0"/>
                  </a:spcAft>
                </a:pPr>
                <a:r>
                  <a:rPr lang="zh-CN" altLang="en-US" sz="2800" b="1" dirty="0">
                    <a:solidFill>
                      <a:prstClr val="white"/>
                    </a:solidFill>
                    <a:latin typeface="微软雅黑" panose="020B0503020204020204" charset="-122"/>
                    <a:ea typeface="微软雅黑" panose="020B0503020204020204" charset="-122"/>
                    <a:cs typeface="+mn-ea"/>
                    <a:sym typeface="+mn-lt"/>
                  </a:rPr>
                  <a:t>去中心化</a:t>
                </a:r>
                <a:endParaRPr lang="zh-CN" altLang="en-US" sz="2800" b="1" dirty="0">
                  <a:solidFill>
                    <a:prstClr val="white"/>
                  </a:solidFill>
                  <a:latin typeface="微软雅黑" panose="020B0503020204020204" charset="-122"/>
                  <a:ea typeface="微软雅黑" panose="020B0503020204020204" charset="-122"/>
                  <a:cs typeface="+mn-ea"/>
                  <a:sym typeface="+mn-lt"/>
                </a:endParaRPr>
              </a:p>
            </p:txBody>
          </p:sp>
        </p:grpSp>
      </p:grpSp>
      <p:grpSp>
        <p:nvGrpSpPr>
          <p:cNvPr id="20" name="组合 19"/>
          <p:cNvGrpSpPr/>
          <p:nvPr/>
        </p:nvGrpSpPr>
        <p:grpSpPr>
          <a:xfrm>
            <a:off x="6861810" y="4696460"/>
            <a:ext cx="5476875" cy="1125220"/>
            <a:chOff x="10589" y="7623"/>
            <a:chExt cx="8625" cy="1772"/>
          </a:xfrm>
        </p:grpSpPr>
        <p:sp>
          <p:nvSpPr>
            <p:cNvPr id="47" name="statistics-on-laptop_82095"/>
            <p:cNvSpPr>
              <a:spLocks noChangeAspect="1"/>
            </p:cNvSpPr>
            <p:nvPr/>
          </p:nvSpPr>
          <p:spPr bwMode="auto">
            <a:xfrm>
              <a:off x="10721" y="8113"/>
              <a:ext cx="879" cy="1011"/>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ysClr val="window" lastClr="FFFFFF"/>
            </a:solidFill>
            <a:ln>
              <a:noFill/>
            </a:ln>
          </p:spPr>
          <p:txBody>
            <a:bodyPr/>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12" name="矩形 11"/>
            <p:cNvSpPr/>
            <p:nvPr/>
          </p:nvSpPr>
          <p:spPr>
            <a:xfrm>
              <a:off x="12593" y="8496"/>
              <a:ext cx="4063" cy="628"/>
            </a:xfrm>
            <a:prstGeom prst="rect">
              <a:avLst/>
            </a:prstGeom>
          </p:spPr>
          <p:txBody>
            <a:bodyPr wrap="square">
              <a:spAutoFit/>
            </a:bodyPr>
            <a:p>
              <a:pPr indent="508000" algn="just" eaLnBrk="1" fontAlgn="auto" latinLnBrk="0" hangingPunct="1">
                <a:lnSpc>
                  <a:spcPct val="100000"/>
                </a:lnSpc>
                <a:spcBef>
                  <a:spcPts val="0"/>
                </a:spcBef>
                <a:spcAft>
                  <a:spcPts val="0"/>
                </a:spcAft>
                <a:extLst>
                  <a:ext uri="{35155182-B16C-46BC-9424-99874614C6A1}">
                    <wpsdc:indentchars xmlns:wpsdc="http://www.wps.cn/officeDocument/2017/drawingmlCustomData" val="200" checksum="282533468"/>
                  </a:ext>
                </a:extLst>
              </a:pPr>
              <a:r>
                <a:rPr lang="zh-CN" altLang="en-US" sz="2000" dirty="0">
                  <a:solidFill>
                    <a:prstClr val="white"/>
                  </a:solidFill>
                  <a:latin typeface="微软雅黑" panose="020B0503020204020204" charset="-122"/>
                  <a:ea typeface="微软雅黑" panose="020B0503020204020204" charset="-122"/>
                  <a:cs typeface="+mn-ea"/>
                  <a:sym typeface="+mn-lt"/>
                </a:rPr>
                <a:t>一人一锁一钥匙</a:t>
              </a:r>
              <a:endParaRPr lang="zh-CN" altLang="en-US" sz="2000" dirty="0">
                <a:solidFill>
                  <a:prstClr val="white"/>
                </a:solidFill>
                <a:latin typeface="微软雅黑" panose="020B0503020204020204" charset="-122"/>
                <a:ea typeface="微软雅黑" panose="020B0503020204020204" charset="-122"/>
                <a:cs typeface="+mn-ea"/>
                <a:sym typeface="+mn-lt"/>
              </a:endParaRPr>
            </a:p>
          </p:txBody>
        </p:sp>
        <p:sp>
          <p:nvSpPr>
            <p:cNvPr id="14" name="任意多边形: 形状 46"/>
            <p:cNvSpPr/>
            <p:nvPr/>
          </p:nvSpPr>
          <p:spPr bwMode="auto">
            <a:xfrm>
              <a:off x="10589" y="7623"/>
              <a:ext cx="7504" cy="1772"/>
            </a:xfrm>
            <a:custGeom>
              <a:avLst/>
              <a:gdLst>
                <a:gd name="connsiteX0" fmla="*/ 0 w 7495582"/>
                <a:gd name="connsiteY0" fmla="*/ 0 h 1179513"/>
                <a:gd name="connsiteX1" fmla="*/ 2394338 w 7495582"/>
                <a:gd name="connsiteY1" fmla="*/ 0 h 1179513"/>
                <a:gd name="connsiteX2" fmla="*/ 4152732 w 7495582"/>
                <a:gd name="connsiteY2" fmla="*/ 0 h 1179513"/>
                <a:gd name="connsiteX3" fmla="*/ 6547070 w 7495582"/>
                <a:gd name="connsiteY3" fmla="*/ 0 h 1179513"/>
                <a:gd name="connsiteX4" fmla="*/ 7069150 w 7495582"/>
                <a:gd name="connsiteY4" fmla="*/ 582613 h 1179513"/>
                <a:gd name="connsiteX5" fmla="*/ 7487612 w 7495582"/>
                <a:gd name="connsiteY5" fmla="*/ 469900 h 1179513"/>
                <a:gd name="connsiteX6" fmla="*/ 7495582 w 7495582"/>
                <a:gd name="connsiteY6" fmla="*/ 477838 h 1179513"/>
                <a:gd name="connsiteX7" fmla="*/ 7079114 w 7495582"/>
                <a:gd name="connsiteY7" fmla="*/ 590550 h 1179513"/>
                <a:gd name="connsiteX8" fmla="*/ 7495582 w 7495582"/>
                <a:gd name="connsiteY8" fmla="*/ 703263 h 1179513"/>
                <a:gd name="connsiteX9" fmla="*/ 7487612 w 7495582"/>
                <a:gd name="connsiteY9" fmla="*/ 709613 h 1179513"/>
                <a:gd name="connsiteX10" fmla="*/ 7069150 w 7495582"/>
                <a:gd name="connsiteY10" fmla="*/ 596900 h 1179513"/>
                <a:gd name="connsiteX11" fmla="*/ 6547070 w 7495582"/>
                <a:gd name="connsiteY11" fmla="*/ 1179513 h 1179513"/>
                <a:gd name="connsiteX12" fmla="*/ 4152732 w 7495582"/>
                <a:gd name="connsiteY12" fmla="*/ 1179513 h 1179513"/>
                <a:gd name="connsiteX13" fmla="*/ 2394338 w 7495582"/>
                <a:gd name="connsiteY13" fmla="*/ 1179513 h 1179513"/>
                <a:gd name="connsiteX14" fmla="*/ 0 w 7495582"/>
                <a:gd name="connsiteY14" fmla="*/ 1179513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495582" h="1179513">
                  <a:moveTo>
                    <a:pt x="0" y="0"/>
                  </a:moveTo>
                  <a:lnTo>
                    <a:pt x="2394338" y="0"/>
                  </a:lnTo>
                  <a:lnTo>
                    <a:pt x="4152732" y="0"/>
                  </a:lnTo>
                  <a:lnTo>
                    <a:pt x="6547070" y="0"/>
                  </a:lnTo>
                  <a:lnTo>
                    <a:pt x="7069150" y="582613"/>
                  </a:lnTo>
                  <a:lnTo>
                    <a:pt x="7487612" y="469900"/>
                  </a:lnTo>
                  <a:lnTo>
                    <a:pt x="7495582" y="477838"/>
                  </a:lnTo>
                  <a:lnTo>
                    <a:pt x="7079114" y="590550"/>
                  </a:lnTo>
                  <a:lnTo>
                    <a:pt x="7495582" y="703263"/>
                  </a:lnTo>
                  <a:lnTo>
                    <a:pt x="7487612" y="709613"/>
                  </a:lnTo>
                  <a:lnTo>
                    <a:pt x="7069150" y="596900"/>
                  </a:lnTo>
                  <a:lnTo>
                    <a:pt x="6547070" y="1179513"/>
                  </a:lnTo>
                  <a:lnTo>
                    <a:pt x="4152732" y="1179513"/>
                  </a:lnTo>
                  <a:lnTo>
                    <a:pt x="2394338" y="1179513"/>
                  </a:lnTo>
                  <a:lnTo>
                    <a:pt x="0" y="1179513"/>
                  </a:lnTo>
                  <a:close/>
                </a:path>
              </a:pathLst>
            </a:custGeom>
            <a:solidFill>
              <a:sysClr val="window" lastClr="FFFFFF">
                <a:alpha val="50000"/>
              </a:sysClr>
            </a:solidFill>
            <a:ln>
              <a:noFill/>
            </a:ln>
          </p:spPr>
          <p:txBody>
            <a:bodyPr wrap="square" anchor="ctr">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15" name="Freeform: Shape 11"/>
            <p:cNvSpPr/>
            <p:nvPr/>
          </p:nvSpPr>
          <p:spPr bwMode="auto">
            <a:xfrm>
              <a:off x="17866" y="7657"/>
              <a:ext cx="1348" cy="1738"/>
            </a:xfrm>
            <a:custGeom>
              <a:avLst/>
              <a:gdLst>
                <a:gd name="T0" fmla="*/ 598 w 598"/>
                <a:gd name="T1" fmla="*/ 378 h 760"/>
                <a:gd name="T2" fmla="*/ 594 w 598"/>
                <a:gd name="T3" fmla="*/ 374 h 760"/>
                <a:gd name="T4" fmla="*/ 593 w 598"/>
                <a:gd name="T5" fmla="*/ 375 h 760"/>
                <a:gd name="T6" fmla="*/ 588 w 598"/>
                <a:gd name="T7" fmla="*/ 371 h 760"/>
                <a:gd name="T8" fmla="*/ 585 w 598"/>
                <a:gd name="T9" fmla="*/ 373 h 760"/>
                <a:gd name="T10" fmla="*/ 582 w 598"/>
                <a:gd name="T11" fmla="*/ 369 h 760"/>
                <a:gd name="T12" fmla="*/ 592 w 598"/>
                <a:gd name="T13" fmla="*/ 320 h 760"/>
                <a:gd name="T14" fmla="*/ 569 w 598"/>
                <a:gd name="T15" fmla="*/ 308 h 760"/>
                <a:gd name="T16" fmla="*/ 566 w 598"/>
                <a:gd name="T17" fmla="*/ 360 h 760"/>
                <a:gd name="T18" fmla="*/ 561 w 598"/>
                <a:gd name="T19" fmla="*/ 361 h 760"/>
                <a:gd name="T20" fmla="*/ 547 w 598"/>
                <a:gd name="T21" fmla="*/ 331 h 760"/>
                <a:gd name="T22" fmla="*/ 446 w 598"/>
                <a:gd name="T23" fmla="*/ 333 h 760"/>
                <a:gd name="T24" fmla="*/ 445 w 598"/>
                <a:gd name="T25" fmla="*/ 325 h 760"/>
                <a:gd name="T26" fmla="*/ 455 w 598"/>
                <a:gd name="T27" fmla="*/ 316 h 760"/>
                <a:gd name="T28" fmla="*/ 470 w 598"/>
                <a:gd name="T29" fmla="*/ 316 h 760"/>
                <a:gd name="T30" fmla="*/ 492 w 598"/>
                <a:gd name="T31" fmla="*/ 304 h 760"/>
                <a:gd name="T32" fmla="*/ 467 w 598"/>
                <a:gd name="T33" fmla="*/ 297 h 760"/>
                <a:gd name="T34" fmla="*/ 444 w 598"/>
                <a:gd name="T35" fmla="*/ 299 h 760"/>
                <a:gd name="T36" fmla="*/ 428 w 598"/>
                <a:gd name="T37" fmla="*/ 8 h 760"/>
                <a:gd name="T38" fmla="*/ 347 w 598"/>
                <a:gd name="T39" fmla="*/ 4 h 760"/>
                <a:gd name="T40" fmla="*/ 332 w 598"/>
                <a:gd name="T41" fmla="*/ 47 h 760"/>
                <a:gd name="T42" fmla="*/ 342 w 598"/>
                <a:gd name="T43" fmla="*/ 47 h 760"/>
                <a:gd name="T44" fmla="*/ 337 w 598"/>
                <a:gd name="T45" fmla="*/ 97 h 760"/>
                <a:gd name="T46" fmla="*/ 324 w 598"/>
                <a:gd name="T47" fmla="*/ 105 h 760"/>
                <a:gd name="T48" fmla="*/ 287 w 598"/>
                <a:gd name="T49" fmla="*/ 341 h 760"/>
                <a:gd name="T50" fmla="*/ 213 w 598"/>
                <a:gd name="T51" fmla="*/ 352 h 760"/>
                <a:gd name="T52" fmla="*/ 85 w 598"/>
                <a:gd name="T53" fmla="*/ 368 h 760"/>
                <a:gd name="T54" fmla="*/ 64 w 598"/>
                <a:gd name="T55" fmla="*/ 242 h 760"/>
                <a:gd name="T56" fmla="*/ 9 w 598"/>
                <a:gd name="T57" fmla="*/ 242 h 760"/>
                <a:gd name="T58" fmla="*/ 0 w 598"/>
                <a:gd name="T59" fmla="*/ 376 h 760"/>
                <a:gd name="T60" fmla="*/ 4 w 598"/>
                <a:gd name="T61" fmla="*/ 378 h 760"/>
                <a:gd name="T62" fmla="*/ 4 w 598"/>
                <a:gd name="T63" fmla="*/ 382 h 760"/>
                <a:gd name="T64" fmla="*/ 0 w 598"/>
                <a:gd name="T65" fmla="*/ 384 h 760"/>
                <a:gd name="T66" fmla="*/ 9 w 598"/>
                <a:gd name="T67" fmla="*/ 518 h 760"/>
                <a:gd name="T68" fmla="*/ 64 w 598"/>
                <a:gd name="T69" fmla="*/ 518 h 760"/>
                <a:gd name="T70" fmla="*/ 85 w 598"/>
                <a:gd name="T71" fmla="*/ 392 h 760"/>
                <a:gd name="T72" fmla="*/ 213 w 598"/>
                <a:gd name="T73" fmla="*/ 408 h 760"/>
                <a:gd name="T74" fmla="*/ 287 w 598"/>
                <a:gd name="T75" fmla="*/ 419 h 760"/>
                <a:gd name="T76" fmla="*/ 324 w 598"/>
                <a:gd name="T77" fmla="*/ 655 h 760"/>
                <a:gd name="T78" fmla="*/ 337 w 598"/>
                <a:gd name="T79" fmla="*/ 663 h 760"/>
                <a:gd name="T80" fmla="*/ 342 w 598"/>
                <a:gd name="T81" fmla="*/ 713 h 760"/>
                <a:gd name="T82" fmla="*/ 332 w 598"/>
                <a:gd name="T83" fmla="*/ 713 h 760"/>
                <a:gd name="T84" fmla="*/ 347 w 598"/>
                <a:gd name="T85" fmla="*/ 756 h 760"/>
                <a:gd name="T86" fmla="*/ 428 w 598"/>
                <a:gd name="T87" fmla="*/ 752 h 760"/>
                <a:gd name="T88" fmla="*/ 444 w 598"/>
                <a:gd name="T89" fmla="*/ 461 h 760"/>
                <a:gd name="T90" fmla="*/ 467 w 598"/>
                <a:gd name="T91" fmla="*/ 463 h 760"/>
                <a:gd name="T92" fmla="*/ 492 w 598"/>
                <a:gd name="T93" fmla="*/ 456 h 760"/>
                <a:gd name="T94" fmla="*/ 470 w 598"/>
                <a:gd name="T95" fmla="*/ 444 h 760"/>
                <a:gd name="T96" fmla="*/ 455 w 598"/>
                <a:gd name="T97" fmla="*/ 444 h 760"/>
                <a:gd name="T98" fmla="*/ 445 w 598"/>
                <a:gd name="T99" fmla="*/ 435 h 760"/>
                <a:gd name="T100" fmla="*/ 446 w 598"/>
                <a:gd name="T101" fmla="*/ 427 h 760"/>
                <a:gd name="T102" fmla="*/ 547 w 598"/>
                <a:gd name="T103" fmla="*/ 429 h 760"/>
                <a:gd name="T104" fmla="*/ 561 w 598"/>
                <a:gd name="T105" fmla="*/ 399 h 760"/>
                <a:gd name="T106" fmla="*/ 566 w 598"/>
                <a:gd name="T107" fmla="*/ 400 h 760"/>
                <a:gd name="T108" fmla="*/ 569 w 598"/>
                <a:gd name="T109" fmla="*/ 452 h 760"/>
                <a:gd name="T110" fmla="*/ 592 w 598"/>
                <a:gd name="T111" fmla="*/ 440 h 760"/>
                <a:gd name="T112" fmla="*/ 582 w 598"/>
                <a:gd name="T113" fmla="*/ 391 h 760"/>
                <a:gd name="T114" fmla="*/ 585 w 598"/>
                <a:gd name="T115" fmla="*/ 387 h 760"/>
                <a:gd name="T116" fmla="*/ 588 w 598"/>
                <a:gd name="T117" fmla="*/ 389 h 760"/>
                <a:gd name="T118" fmla="*/ 593 w 598"/>
                <a:gd name="T119" fmla="*/ 385 h 760"/>
                <a:gd name="T120" fmla="*/ 594 w 598"/>
                <a:gd name="T121" fmla="*/ 386 h 760"/>
                <a:gd name="T122" fmla="*/ 598 w 598"/>
                <a:gd name="T123" fmla="*/ 382 h 760"/>
                <a:gd name="T124" fmla="*/ 598 w 598"/>
                <a:gd name="T125" fmla="*/ 37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8" h="760">
                  <a:moveTo>
                    <a:pt x="598" y="378"/>
                  </a:moveTo>
                  <a:cubicBezTo>
                    <a:pt x="598" y="376"/>
                    <a:pt x="596" y="374"/>
                    <a:pt x="594" y="374"/>
                  </a:cubicBezTo>
                  <a:cubicBezTo>
                    <a:pt x="594" y="374"/>
                    <a:pt x="593" y="374"/>
                    <a:pt x="593" y="375"/>
                  </a:cubicBezTo>
                  <a:cubicBezTo>
                    <a:pt x="592" y="373"/>
                    <a:pt x="590" y="371"/>
                    <a:pt x="588" y="371"/>
                  </a:cubicBezTo>
                  <a:cubicBezTo>
                    <a:pt x="587" y="371"/>
                    <a:pt x="586" y="372"/>
                    <a:pt x="585" y="373"/>
                  </a:cubicBezTo>
                  <a:cubicBezTo>
                    <a:pt x="584" y="371"/>
                    <a:pt x="583" y="370"/>
                    <a:pt x="582" y="369"/>
                  </a:cubicBezTo>
                  <a:cubicBezTo>
                    <a:pt x="588" y="356"/>
                    <a:pt x="598" y="330"/>
                    <a:pt x="592" y="320"/>
                  </a:cubicBezTo>
                  <a:cubicBezTo>
                    <a:pt x="584" y="307"/>
                    <a:pt x="579" y="301"/>
                    <a:pt x="569" y="308"/>
                  </a:cubicBezTo>
                  <a:cubicBezTo>
                    <a:pt x="563" y="312"/>
                    <a:pt x="564" y="341"/>
                    <a:pt x="566" y="360"/>
                  </a:cubicBezTo>
                  <a:cubicBezTo>
                    <a:pt x="564" y="360"/>
                    <a:pt x="563" y="361"/>
                    <a:pt x="561" y="361"/>
                  </a:cubicBezTo>
                  <a:cubicBezTo>
                    <a:pt x="562" y="347"/>
                    <a:pt x="559" y="331"/>
                    <a:pt x="547" y="331"/>
                  </a:cubicBezTo>
                  <a:cubicBezTo>
                    <a:pt x="526" y="332"/>
                    <a:pt x="446" y="333"/>
                    <a:pt x="446" y="333"/>
                  </a:cubicBezTo>
                  <a:cubicBezTo>
                    <a:pt x="446" y="333"/>
                    <a:pt x="446" y="330"/>
                    <a:pt x="445" y="325"/>
                  </a:cubicBezTo>
                  <a:cubicBezTo>
                    <a:pt x="455" y="316"/>
                    <a:pt x="455" y="316"/>
                    <a:pt x="455" y="316"/>
                  </a:cubicBezTo>
                  <a:cubicBezTo>
                    <a:pt x="470" y="316"/>
                    <a:pt x="470" y="316"/>
                    <a:pt x="470" y="316"/>
                  </a:cubicBezTo>
                  <a:cubicBezTo>
                    <a:pt x="479" y="316"/>
                    <a:pt x="492" y="311"/>
                    <a:pt x="492" y="304"/>
                  </a:cubicBezTo>
                  <a:cubicBezTo>
                    <a:pt x="492" y="297"/>
                    <a:pt x="481" y="297"/>
                    <a:pt x="467" y="297"/>
                  </a:cubicBezTo>
                  <a:cubicBezTo>
                    <a:pt x="460" y="297"/>
                    <a:pt x="451" y="298"/>
                    <a:pt x="444" y="299"/>
                  </a:cubicBezTo>
                  <a:cubicBezTo>
                    <a:pt x="441" y="217"/>
                    <a:pt x="431" y="14"/>
                    <a:pt x="428" y="8"/>
                  </a:cubicBezTo>
                  <a:cubicBezTo>
                    <a:pt x="423" y="1"/>
                    <a:pt x="355" y="0"/>
                    <a:pt x="347" y="4"/>
                  </a:cubicBezTo>
                  <a:cubicBezTo>
                    <a:pt x="339" y="9"/>
                    <a:pt x="332" y="47"/>
                    <a:pt x="332" y="47"/>
                  </a:cubicBezTo>
                  <a:cubicBezTo>
                    <a:pt x="342" y="47"/>
                    <a:pt x="342" y="47"/>
                    <a:pt x="342" y="47"/>
                  </a:cubicBezTo>
                  <a:cubicBezTo>
                    <a:pt x="337" y="97"/>
                    <a:pt x="337" y="97"/>
                    <a:pt x="337" y="97"/>
                  </a:cubicBezTo>
                  <a:cubicBezTo>
                    <a:pt x="324" y="105"/>
                    <a:pt x="324" y="105"/>
                    <a:pt x="324" y="105"/>
                  </a:cubicBezTo>
                  <a:cubicBezTo>
                    <a:pt x="287" y="341"/>
                    <a:pt x="287" y="341"/>
                    <a:pt x="287" y="341"/>
                  </a:cubicBezTo>
                  <a:cubicBezTo>
                    <a:pt x="287" y="341"/>
                    <a:pt x="258" y="344"/>
                    <a:pt x="213" y="352"/>
                  </a:cubicBezTo>
                  <a:cubicBezTo>
                    <a:pt x="191" y="355"/>
                    <a:pt x="136" y="362"/>
                    <a:pt x="85" y="368"/>
                  </a:cubicBezTo>
                  <a:cubicBezTo>
                    <a:pt x="64" y="242"/>
                    <a:pt x="64" y="242"/>
                    <a:pt x="64" y="242"/>
                  </a:cubicBezTo>
                  <a:cubicBezTo>
                    <a:pt x="9" y="242"/>
                    <a:pt x="9" y="242"/>
                    <a:pt x="9" y="242"/>
                  </a:cubicBezTo>
                  <a:cubicBezTo>
                    <a:pt x="0" y="376"/>
                    <a:pt x="0" y="376"/>
                    <a:pt x="0" y="376"/>
                  </a:cubicBezTo>
                  <a:cubicBezTo>
                    <a:pt x="4" y="378"/>
                    <a:pt x="4" y="378"/>
                    <a:pt x="4" y="378"/>
                  </a:cubicBezTo>
                  <a:cubicBezTo>
                    <a:pt x="4" y="382"/>
                    <a:pt x="4" y="382"/>
                    <a:pt x="4" y="382"/>
                  </a:cubicBezTo>
                  <a:cubicBezTo>
                    <a:pt x="0" y="384"/>
                    <a:pt x="0" y="384"/>
                    <a:pt x="0" y="384"/>
                  </a:cubicBezTo>
                  <a:cubicBezTo>
                    <a:pt x="9" y="518"/>
                    <a:pt x="9" y="518"/>
                    <a:pt x="9" y="518"/>
                  </a:cubicBezTo>
                  <a:cubicBezTo>
                    <a:pt x="64" y="518"/>
                    <a:pt x="64" y="518"/>
                    <a:pt x="64" y="518"/>
                  </a:cubicBezTo>
                  <a:cubicBezTo>
                    <a:pt x="85" y="392"/>
                    <a:pt x="85" y="392"/>
                    <a:pt x="85" y="392"/>
                  </a:cubicBezTo>
                  <a:cubicBezTo>
                    <a:pt x="136" y="398"/>
                    <a:pt x="191" y="405"/>
                    <a:pt x="213" y="408"/>
                  </a:cubicBezTo>
                  <a:cubicBezTo>
                    <a:pt x="258" y="416"/>
                    <a:pt x="287" y="419"/>
                    <a:pt x="287" y="419"/>
                  </a:cubicBezTo>
                  <a:cubicBezTo>
                    <a:pt x="324" y="655"/>
                    <a:pt x="324" y="655"/>
                    <a:pt x="324" y="655"/>
                  </a:cubicBezTo>
                  <a:cubicBezTo>
                    <a:pt x="337" y="663"/>
                    <a:pt x="337" y="663"/>
                    <a:pt x="337" y="663"/>
                  </a:cubicBezTo>
                  <a:cubicBezTo>
                    <a:pt x="342" y="713"/>
                    <a:pt x="342" y="713"/>
                    <a:pt x="342" y="713"/>
                  </a:cubicBezTo>
                  <a:cubicBezTo>
                    <a:pt x="332" y="713"/>
                    <a:pt x="332" y="713"/>
                    <a:pt x="332" y="713"/>
                  </a:cubicBezTo>
                  <a:cubicBezTo>
                    <a:pt x="332" y="713"/>
                    <a:pt x="339" y="751"/>
                    <a:pt x="347" y="756"/>
                  </a:cubicBezTo>
                  <a:cubicBezTo>
                    <a:pt x="355" y="760"/>
                    <a:pt x="423" y="759"/>
                    <a:pt x="428" y="752"/>
                  </a:cubicBezTo>
                  <a:cubicBezTo>
                    <a:pt x="431" y="746"/>
                    <a:pt x="441" y="543"/>
                    <a:pt x="444" y="461"/>
                  </a:cubicBezTo>
                  <a:cubicBezTo>
                    <a:pt x="451" y="462"/>
                    <a:pt x="460" y="463"/>
                    <a:pt x="467" y="463"/>
                  </a:cubicBezTo>
                  <a:cubicBezTo>
                    <a:pt x="481" y="463"/>
                    <a:pt x="492" y="463"/>
                    <a:pt x="492" y="456"/>
                  </a:cubicBezTo>
                  <a:cubicBezTo>
                    <a:pt x="492" y="449"/>
                    <a:pt x="479" y="444"/>
                    <a:pt x="470" y="444"/>
                  </a:cubicBezTo>
                  <a:cubicBezTo>
                    <a:pt x="462" y="444"/>
                    <a:pt x="455" y="444"/>
                    <a:pt x="455" y="444"/>
                  </a:cubicBezTo>
                  <a:cubicBezTo>
                    <a:pt x="445" y="435"/>
                    <a:pt x="445" y="435"/>
                    <a:pt x="445" y="435"/>
                  </a:cubicBezTo>
                  <a:cubicBezTo>
                    <a:pt x="446" y="430"/>
                    <a:pt x="446" y="427"/>
                    <a:pt x="446" y="427"/>
                  </a:cubicBezTo>
                  <a:cubicBezTo>
                    <a:pt x="446" y="427"/>
                    <a:pt x="526" y="428"/>
                    <a:pt x="547" y="429"/>
                  </a:cubicBezTo>
                  <a:cubicBezTo>
                    <a:pt x="559" y="429"/>
                    <a:pt x="562" y="413"/>
                    <a:pt x="561" y="399"/>
                  </a:cubicBezTo>
                  <a:cubicBezTo>
                    <a:pt x="563" y="399"/>
                    <a:pt x="564" y="400"/>
                    <a:pt x="566" y="400"/>
                  </a:cubicBezTo>
                  <a:cubicBezTo>
                    <a:pt x="564" y="419"/>
                    <a:pt x="563" y="448"/>
                    <a:pt x="569" y="452"/>
                  </a:cubicBezTo>
                  <a:cubicBezTo>
                    <a:pt x="579" y="459"/>
                    <a:pt x="584" y="453"/>
                    <a:pt x="592" y="440"/>
                  </a:cubicBezTo>
                  <a:cubicBezTo>
                    <a:pt x="598" y="430"/>
                    <a:pt x="588" y="404"/>
                    <a:pt x="582" y="391"/>
                  </a:cubicBezTo>
                  <a:cubicBezTo>
                    <a:pt x="583" y="390"/>
                    <a:pt x="584" y="389"/>
                    <a:pt x="585" y="387"/>
                  </a:cubicBezTo>
                  <a:cubicBezTo>
                    <a:pt x="586" y="388"/>
                    <a:pt x="587" y="389"/>
                    <a:pt x="588" y="389"/>
                  </a:cubicBezTo>
                  <a:cubicBezTo>
                    <a:pt x="590" y="389"/>
                    <a:pt x="592" y="387"/>
                    <a:pt x="593" y="385"/>
                  </a:cubicBezTo>
                  <a:cubicBezTo>
                    <a:pt x="593" y="386"/>
                    <a:pt x="594" y="386"/>
                    <a:pt x="594" y="386"/>
                  </a:cubicBezTo>
                  <a:cubicBezTo>
                    <a:pt x="596" y="386"/>
                    <a:pt x="598" y="384"/>
                    <a:pt x="598" y="382"/>
                  </a:cubicBezTo>
                  <a:lnTo>
                    <a:pt x="598" y="378"/>
                  </a:lnTo>
                  <a:close/>
                </a:path>
              </a:pathLst>
            </a:custGeom>
            <a:solidFill>
              <a:sysClr val="window" lastClr="FFFFFF">
                <a:alpha val="50000"/>
              </a:sysClr>
            </a:solidFill>
            <a:ln>
              <a:noFill/>
            </a:ln>
            <a:extLst>
              <a:ext uri="{91240B29-F687-4F45-9708-019B960494DF}">
                <a14:hiddenLine xmlns:a14="http://schemas.microsoft.com/office/drawing/2010/main" w="9525">
                  <a:solidFill>
                    <a:srgbClr val="000000"/>
                  </a:solidFill>
                  <a:round/>
                </a14:hiddenLine>
              </a:ext>
            </a:ex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16" name="Oval 12"/>
            <p:cNvSpPr/>
            <p:nvPr/>
          </p:nvSpPr>
          <p:spPr bwMode="auto">
            <a:xfrm>
              <a:off x="18550" y="8380"/>
              <a:ext cx="291" cy="292"/>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18" name="矩形 17"/>
            <p:cNvSpPr/>
            <p:nvPr/>
          </p:nvSpPr>
          <p:spPr>
            <a:xfrm>
              <a:off x="11826" y="7657"/>
              <a:ext cx="3718" cy="822"/>
            </a:xfrm>
            <a:prstGeom prst="rect">
              <a:avLst/>
            </a:prstGeom>
          </p:spPr>
          <p:txBody>
            <a:bodyPr wrap="square">
              <a:spAutoFit/>
            </a:bodyPr>
            <a:p>
              <a:pPr fontAlgn="auto">
                <a:spcBef>
                  <a:spcPts val="0"/>
                </a:spcBef>
                <a:spcAft>
                  <a:spcPts val="0"/>
                </a:spcAft>
              </a:pPr>
              <a:r>
                <a:rPr lang="zh-CN" altLang="en-US" sz="2800" b="1" dirty="0">
                  <a:solidFill>
                    <a:prstClr val="white"/>
                  </a:solidFill>
                  <a:latin typeface="微软雅黑" panose="020B0503020204020204" charset="-122"/>
                  <a:ea typeface="微软雅黑" panose="020B0503020204020204" charset="-122"/>
                  <a:cs typeface="+mn-ea"/>
                  <a:sym typeface="+mn-lt"/>
                </a:rPr>
                <a:t>不可篡改性</a:t>
              </a:r>
              <a:endParaRPr lang="zh-CN" altLang="en-US" sz="2800" b="1" dirty="0">
                <a:solidFill>
                  <a:prstClr val="white"/>
                </a:solidFill>
                <a:latin typeface="微软雅黑" panose="020B0503020204020204" charset="-122"/>
                <a:ea typeface="微软雅黑" panose="020B0503020204020204" charset="-122"/>
                <a:cs typeface="+mn-ea"/>
                <a:sym typeface="+mn-lt"/>
              </a:endParaRPr>
            </a:p>
          </p:txBody>
        </p:sp>
      </p:grpSp>
      <p:grpSp>
        <p:nvGrpSpPr>
          <p:cNvPr id="29" name="组合 28"/>
          <p:cNvGrpSpPr/>
          <p:nvPr/>
        </p:nvGrpSpPr>
        <p:grpSpPr>
          <a:xfrm>
            <a:off x="6861810" y="2873375"/>
            <a:ext cx="5621020" cy="1125220"/>
            <a:chOff x="10806" y="1970"/>
            <a:chExt cx="8852" cy="1772"/>
          </a:xfrm>
        </p:grpSpPr>
        <p:sp>
          <p:nvSpPr>
            <p:cNvPr id="22" name="矩形 21"/>
            <p:cNvSpPr/>
            <p:nvPr/>
          </p:nvSpPr>
          <p:spPr>
            <a:xfrm>
              <a:off x="13109" y="2832"/>
              <a:ext cx="4063" cy="628"/>
            </a:xfrm>
            <a:prstGeom prst="rect">
              <a:avLst/>
            </a:prstGeom>
          </p:spPr>
          <p:txBody>
            <a:bodyPr wrap="square">
              <a:spAutoFit/>
            </a:bodyPr>
            <a:p>
              <a:pPr indent="508000" algn="just" eaLnBrk="1" fontAlgn="auto" latinLnBrk="0" hangingPunct="1">
                <a:lnSpc>
                  <a:spcPct val="100000"/>
                </a:lnSpc>
                <a:spcBef>
                  <a:spcPts val="0"/>
                </a:spcBef>
                <a:spcAft>
                  <a:spcPts val="0"/>
                </a:spcAft>
                <a:extLst>
                  <a:ext uri="{35155182-B16C-46BC-9424-99874614C6A1}">
                    <wpsdc:indentchars xmlns:wpsdc="http://www.wps.cn/officeDocument/2017/drawingmlCustomData" val="200" checksum="282533468"/>
                  </a:ext>
                </a:extLst>
              </a:pPr>
              <a:r>
                <a:rPr lang="zh-CN" altLang="en-US" sz="2000" dirty="0">
                  <a:solidFill>
                    <a:prstClr val="white"/>
                  </a:solidFill>
                  <a:latin typeface="微软雅黑" panose="020B0503020204020204" charset="-122"/>
                  <a:ea typeface="微软雅黑" panose="020B0503020204020204" charset="-122"/>
                  <a:cs typeface="+mn-ea"/>
                  <a:sym typeface="+mn-lt"/>
                </a:rPr>
                <a:t>谁没锁找谁</a:t>
              </a:r>
              <a:endParaRPr lang="zh-CN" altLang="en-US" sz="2000" dirty="0">
                <a:solidFill>
                  <a:prstClr val="white"/>
                </a:solidFill>
                <a:latin typeface="微软雅黑" panose="020B0503020204020204" charset="-122"/>
                <a:ea typeface="微软雅黑" panose="020B0503020204020204" charset="-122"/>
                <a:cs typeface="+mn-ea"/>
                <a:sym typeface="+mn-lt"/>
              </a:endParaRPr>
            </a:p>
          </p:txBody>
        </p:sp>
        <p:grpSp>
          <p:nvGrpSpPr>
            <p:cNvPr id="23" name="组合 22"/>
            <p:cNvGrpSpPr/>
            <p:nvPr/>
          </p:nvGrpSpPr>
          <p:grpSpPr>
            <a:xfrm rot="0">
              <a:off x="10806" y="1970"/>
              <a:ext cx="8852" cy="1772"/>
              <a:chOff x="10090" y="6869"/>
              <a:chExt cx="8852" cy="1772"/>
            </a:xfrm>
          </p:grpSpPr>
          <p:sp>
            <p:nvSpPr>
              <p:cNvPr id="24" name="任意多边形: 形状 46"/>
              <p:cNvSpPr/>
              <p:nvPr/>
            </p:nvSpPr>
            <p:spPr bwMode="auto">
              <a:xfrm>
                <a:off x="10090" y="6869"/>
                <a:ext cx="7504" cy="1772"/>
              </a:xfrm>
              <a:custGeom>
                <a:avLst/>
                <a:gdLst>
                  <a:gd name="connsiteX0" fmla="*/ 0 w 7495582"/>
                  <a:gd name="connsiteY0" fmla="*/ 0 h 1179513"/>
                  <a:gd name="connsiteX1" fmla="*/ 2394338 w 7495582"/>
                  <a:gd name="connsiteY1" fmla="*/ 0 h 1179513"/>
                  <a:gd name="connsiteX2" fmla="*/ 4152732 w 7495582"/>
                  <a:gd name="connsiteY2" fmla="*/ 0 h 1179513"/>
                  <a:gd name="connsiteX3" fmla="*/ 6547070 w 7495582"/>
                  <a:gd name="connsiteY3" fmla="*/ 0 h 1179513"/>
                  <a:gd name="connsiteX4" fmla="*/ 7069150 w 7495582"/>
                  <a:gd name="connsiteY4" fmla="*/ 582613 h 1179513"/>
                  <a:gd name="connsiteX5" fmla="*/ 7487612 w 7495582"/>
                  <a:gd name="connsiteY5" fmla="*/ 469900 h 1179513"/>
                  <a:gd name="connsiteX6" fmla="*/ 7495582 w 7495582"/>
                  <a:gd name="connsiteY6" fmla="*/ 477838 h 1179513"/>
                  <a:gd name="connsiteX7" fmla="*/ 7079114 w 7495582"/>
                  <a:gd name="connsiteY7" fmla="*/ 590550 h 1179513"/>
                  <a:gd name="connsiteX8" fmla="*/ 7495582 w 7495582"/>
                  <a:gd name="connsiteY8" fmla="*/ 703263 h 1179513"/>
                  <a:gd name="connsiteX9" fmla="*/ 7487612 w 7495582"/>
                  <a:gd name="connsiteY9" fmla="*/ 709613 h 1179513"/>
                  <a:gd name="connsiteX10" fmla="*/ 7069150 w 7495582"/>
                  <a:gd name="connsiteY10" fmla="*/ 596900 h 1179513"/>
                  <a:gd name="connsiteX11" fmla="*/ 6547070 w 7495582"/>
                  <a:gd name="connsiteY11" fmla="*/ 1179513 h 1179513"/>
                  <a:gd name="connsiteX12" fmla="*/ 4152732 w 7495582"/>
                  <a:gd name="connsiteY12" fmla="*/ 1179513 h 1179513"/>
                  <a:gd name="connsiteX13" fmla="*/ 2394338 w 7495582"/>
                  <a:gd name="connsiteY13" fmla="*/ 1179513 h 1179513"/>
                  <a:gd name="connsiteX14" fmla="*/ 0 w 7495582"/>
                  <a:gd name="connsiteY14" fmla="*/ 1179513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495582" h="1179513">
                    <a:moveTo>
                      <a:pt x="0" y="0"/>
                    </a:moveTo>
                    <a:lnTo>
                      <a:pt x="2394338" y="0"/>
                    </a:lnTo>
                    <a:lnTo>
                      <a:pt x="4152732" y="0"/>
                    </a:lnTo>
                    <a:lnTo>
                      <a:pt x="6547070" y="0"/>
                    </a:lnTo>
                    <a:lnTo>
                      <a:pt x="7069150" y="582613"/>
                    </a:lnTo>
                    <a:lnTo>
                      <a:pt x="7487612" y="469900"/>
                    </a:lnTo>
                    <a:lnTo>
                      <a:pt x="7495582" y="477838"/>
                    </a:lnTo>
                    <a:lnTo>
                      <a:pt x="7079114" y="590550"/>
                    </a:lnTo>
                    <a:lnTo>
                      <a:pt x="7495582" y="703263"/>
                    </a:lnTo>
                    <a:lnTo>
                      <a:pt x="7487612" y="709613"/>
                    </a:lnTo>
                    <a:lnTo>
                      <a:pt x="7069150" y="596900"/>
                    </a:lnTo>
                    <a:lnTo>
                      <a:pt x="6547070" y="1179513"/>
                    </a:lnTo>
                    <a:lnTo>
                      <a:pt x="4152732" y="1179513"/>
                    </a:lnTo>
                    <a:lnTo>
                      <a:pt x="2394338" y="1179513"/>
                    </a:lnTo>
                    <a:lnTo>
                      <a:pt x="0" y="1179513"/>
                    </a:lnTo>
                    <a:close/>
                  </a:path>
                </a:pathLst>
              </a:custGeom>
              <a:solidFill>
                <a:sysClr val="window" lastClr="FFFFFF">
                  <a:alpha val="50000"/>
                </a:sysClr>
              </a:solidFill>
              <a:ln>
                <a:noFill/>
              </a:ln>
            </p:spPr>
            <p:txBody>
              <a:bodyPr wrap="square" anchor="ctr">
                <a:noAutofit/>
              </a:bodyPr>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25" name="Freeform: Shape 11"/>
              <p:cNvSpPr/>
              <p:nvPr/>
            </p:nvSpPr>
            <p:spPr bwMode="auto">
              <a:xfrm>
                <a:off x="17594" y="6886"/>
                <a:ext cx="1348" cy="1738"/>
              </a:xfrm>
              <a:custGeom>
                <a:avLst/>
                <a:gdLst>
                  <a:gd name="T0" fmla="*/ 598 w 598"/>
                  <a:gd name="T1" fmla="*/ 378 h 760"/>
                  <a:gd name="T2" fmla="*/ 594 w 598"/>
                  <a:gd name="T3" fmla="*/ 374 h 760"/>
                  <a:gd name="T4" fmla="*/ 593 w 598"/>
                  <a:gd name="T5" fmla="*/ 375 h 760"/>
                  <a:gd name="T6" fmla="*/ 588 w 598"/>
                  <a:gd name="T7" fmla="*/ 371 h 760"/>
                  <a:gd name="T8" fmla="*/ 585 w 598"/>
                  <a:gd name="T9" fmla="*/ 373 h 760"/>
                  <a:gd name="T10" fmla="*/ 582 w 598"/>
                  <a:gd name="T11" fmla="*/ 369 h 760"/>
                  <a:gd name="T12" fmla="*/ 592 w 598"/>
                  <a:gd name="T13" fmla="*/ 320 h 760"/>
                  <a:gd name="T14" fmla="*/ 569 w 598"/>
                  <a:gd name="T15" fmla="*/ 308 h 760"/>
                  <a:gd name="T16" fmla="*/ 566 w 598"/>
                  <a:gd name="T17" fmla="*/ 360 h 760"/>
                  <a:gd name="T18" fmla="*/ 561 w 598"/>
                  <a:gd name="T19" fmla="*/ 361 h 760"/>
                  <a:gd name="T20" fmla="*/ 547 w 598"/>
                  <a:gd name="T21" fmla="*/ 331 h 760"/>
                  <a:gd name="T22" fmla="*/ 446 w 598"/>
                  <a:gd name="T23" fmla="*/ 333 h 760"/>
                  <a:gd name="T24" fmla="*/ 445 w 598"/>
                  <a:gd name="T25" fmla="*/ 325 h 760"/>
                  <a:gd name="T26" fmla="*/ 455 w 598"/>
                  <a:gd name="T27" fmla="*/ 316 h 760"/>
                  <a:gd name="T28" fmla="*/ 470 w 598"/>
                  <a:gd name="T29" fmla="*/ 316 h 760"/>
                  <a:gd name="T30" fmla="*/ 492 w 598"/>
                  <a:gd name="T31" fmla="*/ 304 h 760"/>
                  <a:gd name="T32" fmla="*/ 467 w 598"/>
                  <a:gd name="T33" fmla="*/ 297 h 760"/>
                  <a:gd name="T34" fmla="*/ 444 w 598"/>
                  <a:gd name="T35" fmla="*/ 299 h 760"/>
                  <a:gd name="T36" fmla="*/ 428 w 598"/>
                  <a:gd name="T37" fmla="*/ 8 h 760"/>
                  <a:gd name="T38" fmla="*/ 347 w 598"/>
                  <a:gd name="T39" fmla="*/ 4 h 760"/>
                  <a:gd name="T40" fmla="*/ 332 w 598"/>
                  <a:gd name="T41" fmla="*/ 47 h 760"/>
                  <a:gd name="T42" fmla="*/ 342 w 598"/>
                  <a:gd name="T43" fmla="*/ 47 h 760"/>
                  <a:gd name="T44" fmla="*/ 337 w 598"/>
                  <a:gd name="T45" fmla="*/ 97 h 760"/>
                  <a:gd name="T46" fmla="*/ 324 w 598"/>
                  <a:gd name="T47" fmla="*/ 105 h 760"/>
                  <a:gd name="T48" fmla="*/ 287 w 598"/>
                  <a:gd name="T49" fmla="*/ 341 h 760"/>
                  <a:gd name="T50" fmla="*/ 213 w 598"/>
                  <a:gd name="T51" fmla="*/ 352 h 760"/>
                  <a:gd name="T52" fmla="*/ 85 w 598"/>
                  <a:gd name="T53" fmla="*/ 368 h 760"/>
                  <a:gd name="T54" fmla="*/ 64 w 598"/>
                  <a:gd name="T55" fmla="*/ 242 h 760"/>
                  <a:gd name="T56" fmla="*/ 9 w 598"/>
                  <a:gd name="T57" fmla="*/ 242 h 760"/>
                  <a:gd name="T58" fmla="*/ 0 w 598"/>
                  <a:gd name="T59" fmla="*/ 376 h 760"/>
                  <a:gd name="T60" fmla="*/ 4 w 598"/>
                  <a:gd name="T61" fmla="*/ 378 h 760"/>
                  <a:gd name="T62" fmla="*/ 4 w 598"/>
                  <a:gd name="T63" fmla="*/ 382 h 760"/>
                  <a:gd name="T64" fmla="*/ 0 w 598"/>
                  <a:gd name="T65" fmla="*/ 384 h 760"/>
                  <a:gd name="T66" fmla="*/ 9 w 598"/>
                  <a:gd name="T67" fmla="*/ 518 h 760"/>
                  <a:gd name="T68" fmla="*/ 64 w 598"/>
                  <a:gd name="T69" fmla="*/ 518 h 760"/>
                  <a:gd name="T70" fmla="*/ 85 w 598"/>
                  <a:gd name="T71" fmla="*/ 392 h 760"/>
                  <a:gd name="T72" fmla="*/ 213 w 598"/>
                  <a:gd name="T73" fmla="*/ 408 h 760"/>
                  <a:gd name="T74" fmla="*/ 287 w 598"/>
                  <a:gd name="T75" fmla="*/ 419 h 760"/>
                  <a:gd name="T76" fmla="*/ 324 w 598"/>
                  <a:gd name="T77" fmla="*/ 655 h 760"/>
                  <a:gd name="T78" fmla="*/ 337 w 598"/>
                  <a:gd name="T79" fmla="*/ 663 h 760"/>
                  <a:gd name="T80" fmla="*/ 342 w 598"/>
                  <a:gd name="T81" fmla="*/ 713 h 760"/>
                  <a:gd name="T82" fmla="*/ 332 w 598"/>
                  <a:gd name="T83" fmla="*/ 713 h 760"/>
                  <a:gd name="T84" fmla="*/ 347 w 598"/>
                  <a:gd name="T85" fmla="*/ 756 h 760"/>
                  <a:gd name="T86" fmla="*/ 428 w 598"/>
                  <a:gd name="T87" fmla="*/ 752 h 760"/>
                  <a:gd name="T88" fmla="*/ 444 w 598"/>
                  <a:gd name="T89" fmla="*/ 461 h 760"/>
                  <a:gd name="T90" fmla="*/ 467 w 598"/>
                  <a:gd name="T91" fmla="*/ 463 h 760"/>
                  <a:gd name="T92" fmla="*/ 492 w 598"/>
                  <a:gd name="T93" fmla="*/ 456 h 760"/>
                  <a:gd name="T94" fmla="*/ 470 w 598"/>
                  <a:gd name="T95" fmla="*/ 444 h 760"/>
                  <a:gd name="T96" fmla="*/ 455 w 598"/>
                  <a:gd name="T97" fmla="*/ 444 h 760"/>
                  <a:gd name="T98" fmla="*/ 445 w 598"/>
                  <a:gd name="T99" fmla="*/ 435 h 760"/>
                  <a:gd name="T100" fmla="*/ 446 w 598"/>
                  <a:gd name="T101" fmla="*/ 427 h 760"/>
                  <a:gd name="T102" fmla="*/ 547 w 598"/>
                  <a:gd name="T103" fmla="*/ 429 h 760"/>
                  <a:gd name="T104" fmla="*/ 561 w 598"/>
                  <a:gd name="T105" fmla="*/ 399 h 760"/>
                  <a:gd name="T106" fmla="*/ 566 w 598"/>
                  <a:gd name="T107" fmla="*/ 400 h 760"/>
                  <a:gd name="T108" fmla="*/ 569 w 598"/>
                  <a:gd name="T109" fmla="*/ 452 h 760"/>
                  <a:gd name="T110" fmla="*/ 592 w 598"/>
                  <a:gd name="T111" fmla="*/ 440 h 760"/>
                  <a:gd name="T112" fmla="*/ 582 w 598"/>
                  <a:gd name="T113" fmla="*/ 391 h 760"/>
                  <a:gd name="T114" fmla="*/ 585 w 598"/>
                  <a:gd name="T115" fmla="*/ 387 h 760"/>
                  <a:gd name="T116" fmla="*/ 588 w 598"/>
                  <a:gd name="T117" fmla="*/ 389 h 760"/>
                  <a:gd name="T118" fmla="*/ 593 w 598"/>
                  <a:gd name="T119" fmla="*/ 385 h 760"/>
                  <a:gd name="T120" fmla="*/ 594 w 598"/>
                  <a:gd name="T121" fmla="*/ 386 h 760"/>
                  <a:gd name="T122" fmla="*/ 598 w 598"/>
                  <a:gd name="T123" fmla="*/ 382 h 760"/>
                  <a:gd name="T124" fmla="*/ 598 w 598"/>
                  <a:gd name="T125" fmla="*/ 37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8" h="760">
                    <a:moveTo>
                      <a:pt x="598" y="378"/>
                    </a:moveTo>
                    <a:cubicBezTo>
                      <a:pt x="598" y="376"/>
                      <a:pt x="596" y="374"/>
                      <a:pt x="594" y="374"/>
                    </a:cubicBezTo>
                    <a:cubicBezTo>
                      <a:pt x="594" y="374"/>
                      <a:pt x="593" y="374"/>
                      <a:pt x="593" y="375"/>
                    </a:cubicBezTo>
                    <a:cubicBezTo>
                      <a:pt x="592" y="373"/>
                      <a:pt x="590" y="371"/>
                      <a:pt x="588" y="371"/>
                    </a:cubicBezTo>
                    <a:cubicBezTo>
                      <a:pt x="587" y="371"/>
                      <a:pt x="586" y="372"/>
                      <a:pt x="585" y="373"/>
                    </a:cubicBezTo>
                    <a:cubicBezTo>
                      <a:pt x="584" y="371"/>
                      <a:pt x="583" y="370"/>
                      <a:pt x="582" y="369"/>
                    </a:cubicBezTo>
                    <a:cubicBezTo>
                      <a:pt x="588" y="356"/>
                      <a:pt x="598" y="330"/>
                      <a:pt x="592" y="320"/>
                    </a:cubicBezTo>
                    <a:cubicBezTo>
                      <a:pt x="584" y="307"/>
                      <a:pt x="579" y="301"/>
                      <a:pt x="569" y="308"/>
                    </a:cubicBezTo>
                    <a:cubicBezTo>
                      <a:pt x="563" y="312"/>
                      <a:pt x="564" y="341"/>
                      <a:pt x="566" y="360"/>
                    </a:cubicBezTo>
                    <a:cubicBezTo>
                      <a:pt x="564" y="360"/>
                      <a:pt x="563" y="361"/>
                      <a:pt x="561" y="361"/>
                    </a:cubicBezTo>
                    <a:cubicBezTo>
                      <a:pt x="562" y="347"/>
                      <a:pt x="559" y="331"/>
                      <a:pt x="547" y="331"/>
                    </a:cubicBezTo>
                    <a:cubicBezTo>
                      <a:pt x="526" y="332"/>
                      <a:pt x="446" y="333"/>
                      <a:pt x="446" y="333"/>
                    </a:cubicBezTo>
                    <a:cubicBezTo>
                      <a:pt x="446" y="333"/>
                      <a:pt x="446" y="330"/>
                      <a:pt x="445" y="325"/>
                    </a:cubicBezTo>
                    <a:cubicBezTo>
                      <a:pt x="455" y="316"/>
                      <a:pt x="455" y="316"/>
                      <a:pt x="455" y="316"/>
                    </a:cubicBezTo>
                    <a:cubicBezTo>
                      <a:pt x="470" y="316"/>
                      <a:pt x="470" y="316"/>
                      <a:pt x="470" y="316"/>
                    </a:cubicBezTo>
                    <a:cubicBezTo>
                      <a:pt x="479" y="316"/>
                      <a:pt x="492" y="311"/>
                      <a:pt x="492" y="304"/>
                    </a:cubicBezTo>
                    <a:cubicBezTo>
                      <a:pt x="492" y="297"/>
                      <a:pt x="481" y="297"/>
                      <a:pt x="467" y="297"/>
                    </a:cubicBezTo>
                    <a:cubicBezTo>
                      <a:pt x="460" y="297"/>
                      <a:pt x="451" y="298"/>
                      <a:pt x="444" y="299"/>
                    </a:cubicBezTo>
                    <a:cubicBezTo>
                      <a:pt x="441" y="217"/>
                      <a:pt x="431" y="14"/>
                      <a:pt x="428" y="8"/>
                    </a:cubicBezTo>
                    <a:cubicBezTo>
                      <a:pt x="423" y="1"/>
                      <a:pt x="355" y="0"/>
                      <a:pt x="347" y="4"/>
                    </a:cubicBezTo>
                    <a:cubicBezTo>
                      <a:pt x="339" y="9"/>
                      <a:pt x="332" y="47"/>
                      <a:pt x="332" y="47"/>
                    </a:cubicBezTo>
                    <a:cubicBezTo>
                      <a:pt x="342" y="47"/>
                      <a:pt x="342" y="47"/>
                      <a:pt x="342" y="47"/>
                    </a:cubicBezTo>
                    <a:cubicBezTo>
                      <a:pt x="337" y="97"/>
                      <a:pt x="337" y="97"/>
                      <a:pt x="337" y="97"/>
                    </a:cubicBezTo>
                    <a:cubicBezTo>
                      <a:pt x="324" y="105"/>
                      <a:pt x="324" y="105"/>
                      <a:pt x="324" y="105"/>
                    </a:cubicBezTo>
                    <a:cubicBezTo>
                      <a:pt x="287" y="341"/>
                      <a:pt x="287" y="341"/>
                      <a:pt x="287" y="341"/>
                    </a:cubicBezTo>
                    <a:cubicBezTo>
                      <a:pt x="287" y="341"/>
                      <a:pt x="258" y="344"/>
                      <a:pt x="213" y="352"/>
                    </a:cubicBezTo>
                    <a:cubicBezTo>
                      <a:pt x="191" y="355"/>
                      <a:pt x="136" y="362"/>
                      <a:pt x="85" y="368"/>
                    </a:cubicBezTo>
                    <a:cubicBezTo>
                      <a:pt x="64" y="242"/>
                      <a:pt x="64" y="242"/>
                      <a:pt x="64" y="242"/>
                    </a:cubicBezTo>
                    <a:cubicBezTo>
                      <a:pt x="9" y="242"/>
                      <a:pt x="9" y="242"/>
                      <a:pt x="9" y="242"/>
                    </a:cubicBezTo>
                    <a:cubicBezTo>
                      <a:pt x="0" y="376"/>
                      <a:pt x="0" y="376"/>
                      <a:pt x="0" y="376"/>
                    </a:cubicBezTo>
                    <a:cubicBezTo>
                      <a:pt x="4" y="378"/>
                      <a:pt x="4" y="378"/>
                      <a:pt x="4" y="378"/>
                    </a:cubicBezTo>
                    <a:cubicBezTo>
                      <a:pt x="4" y="382"/>
                      <a:pt x="4" y="382"/>
                      <a:pt x="4" y="382"/>
                    </a:cubicBezTo>
                    <a:cubicBezTo>
                      <a:pt x="0" y="384"/>
                      <a:pt x="0" y="384"/>
                      <a:pt x="0" y="384"/>
                    </a:cubicBezTo>
                    <a:cubicBezTo>
                      <a:pt x="9" y="518"/>
                      <a:pt x="9" y="518"/>
                      <a:pt x="9" y="518"/>
                    </a:cubicBezTo>
                    <a:cubicBezTo>
                      <a:pt x="64" y="518"/>
                      <a:pt x="64" y="518"/>
                      <a:pt x="64" y="518"/>
                    </a:cubicBezTo>
                    <a:cubicBezTo>
                      <a:pt x="85" y="392"/>
                      <a:pt x="85" y="392"/>
                      <a:pt x="85" y="392"/>
                    </a:cubicBezTo>
                    <a:cubicBezTo>
                      <a:pt x="136" y="398"/>
                      <a:pt x="191" y="405"/>
                      <a:pt x="213" y="408"/>
                    </a:cubicBezTo>
                    <a:cubicBezTo>
                      <a:pt x="258" y="416"/>
                      <a:pt x="287" y="419"/>
                      <a:pt x="287" y="419"/>
                    </a:cubicBezTo>
                    <a:cubicBezTo>
                      <a:pt x="324" y="655"/>
                      <a:pt x="324" y="655"/>
                      <a:pt x="324" y="655"/>
                    </a:cubicBezTo>
                    <a:cubicBezTo>
                      <a:pt x="337" y="663"/>
                      <a:pt x="337" y="663"/>
                      <a:pt x="337" y="663"/>
                    </a:cubicBezTo>
                    <a:cubicBezTo>
                      <a:pt x="342" y="713"/>
                      <a:pt x="342" y="713"/>
                      <a:pt x="342" y="713"/>
                    </a:cubicBezTo>
                    <a:cubicBezTo>
                      <a:pt x="332" y="713"/>
                      <a:pt x="332" y="713"/>
                      <a:pt x="332" y="713"/>
                    </a:cubicBezTo>
                    <a:cubicBezTo>
                      <a:pt x="332" y="713"/>
                      <a:pt x="339" y="751"/>
                      <a:pt x="347" y="756"/>
                    </a:cubicBezTo>
                    <a:cubicBezTo>
                      <a:pt x="355" y="760"/>
                      <a:pt x="423" y="759"/>
                      <a:pt x="428" y="752"/>
                    </a:cubicBezTo>
                    <a:cubicBezTo>
                      <a:pt x="431" y="746"/>
                      <a:pt x="441" y="543"/>
                      <a:pt x="444" y="461"/>
                    </a:cubicBezTo>
                    <a:cubicBezTo>
                      <a:pt x="451" y="462"/>
                      <a:pt x="460" y="463"/>
                      <a:pt x="467" y="463"/>
                    </a:cubicBezTo>
                    <a:cubicBezTo>
                      <a:pt x="481" y="463"/>
                      <a:pt x="492" y="463"/>
                      <a:pt x="492" y="456"/>
                    </a:cubicBezTo>
                    <a:cubicBezTo>
                      <a:pt x="492" y="449"/>
                      <a:pt x="479" y="444"/>
                      <a:pt x="470" y="444"/>
                    </a:cubicBezTo>
                    <a:cubicBezTo>
                      <a:pt x="462" y="444"/>
                      <a:pt x="455" y="444"/>
                      <a:pt x="455" y="444"/>
                    </a:cubicBezTo>
                    <a:cubicBezTo>
                      <a:pt x="445" y="435"/>
                      <a:pt x="445" y="435"/>
                      <a:pt x="445" y="435"/>
                    </a:cubicBezTo>
                    <a:cubicBezTo>
                      <a:pt x="446" y="430"/>
                      <a:pt x="446" y="427"/>
                      <a:pt x="446" y="427"/>
                    </a:cubicBezTo>
                    <a:cubicBezTo>
                      <a:pt x="446" y="427"/>
                      <a:pt x="526" y="428"/>
                      <a:pt x="547" y="429"/>
                    </a:cubicBezTo>
                    <a:cubicBezTo>
                      <a:pt x="559" y="429"/>
                      <a:pt x="562" y="413"/>
                      <a:pt x="561" y="399"/>
                    </a:cubicBezTo>
                    <a:cubicBezTo>
                      <a:pt x="563" y="399"/>
                      <a:pt x="564" y="400"/>
                      <a:pt x="566" y="400"/>
                    </a:cubicBezTo>
                    <a:cubicBezTo>
                      <a:pt x="564" y="419"/>
                      <a:pt x="563" y="448"/>
                      <a:pt x="569" y="452"/>
                    </a:cubicBezTo>
                    <a:cubicBezTo>
                      <a:pt x="579" y="459"/>
                      <a:pt x="584" y="453"/>
                      <a:pt x="592" y="440"/>
                    </a:cubicBezTo>
                    <a:cubicBezTo>
                      <a:pt x="598" y="430"/>
                      <a:pt x="588" y="404"/>
                      <a:pt x="582" y="391"/>
                    </a:cubicBezTo>
                    <a:cubicBezTo>
                      <a:pt x="583" y="390"/>
                      <a:pt x="584" y="389"/>
                      <a:pt x="585" y="387"/>
                    </a:cubicBezTo>
                    <a:cubicBezTo>
                      <a:pt x="586" y="388"/>
                      <a:pt x="587" y="389"/>
                      <a:pt x="588" y="389"/>
                    </a:cubicBezTo>
                    <a:cubicBezTo>
                      <a:pt x="590" y="389"/>
                      <a:pt x="592" y="387"/>
                      <a:pt x="593" y="385"/>
                    </a:cubicBezTo>
                    <a:cubicBezTo>
                      <a:pt x="593" y="386"/>
                      <a:pt x="594" y="386"/>
                      <a:pt x="594" y="386"/>
                    </a:cubicBezTo>
                    <a:cubicBezTo>
                      <a:pt x="596" y="386"/>
                      <a:pt x="598" y="384"/>
                      <a:pt x="598" y="382"/>
                    </a:cubicBezTo>
                    <a:lnTo>
                      <a:pt x="598" y="378"/>
                    </a:lnTo>
                    <a:close/>
                  </a:path>
                </a:pathLst>
              </a:custGeom>
              <a:solidFill>
                <a:sysClr val="window" lastClr="FFFFFF">
                  <a:alpha val="50000"/>
                </a:sysClr>
              </a:solidFill>
              <a:ln>
                <a:noFill/>
              </a:ln>
              <a:extLst>
                <a:ext uri="{91240B29-F687-4F45-9708-019B960494DF}">
                  <a14:hiddenLine xmlns:a14="http://schemas.microsoft.com/office/drawing/2010/main" w="9525">
                    <a:solidFill>
                      <a:srgbClr val="000000"/>
                    </a:solidFill>
                    <a:round/>
                  </a14:hiddenLine>
                </a:ext>
              </a:ex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26" name="Oval 12"/>
              <p:cNvSpPr/>
              <p:nvPr/>
            </p:nvSpPr>
            <p:spPr bwMode="auto">
              <a:xfrm>
                <a:off x="18278" y="7609"/>
                <a:ext cx="291" cy="292"/>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27" name="statistics-on-laptop_82095"/>
              <p:cNvSpPr>
                <a:spLocks noChangeAspect="1"/>
              </p:cNvSpPr>
              <p:nvPr/>
            </p:nvSpPr>
            <p:spPr bwMode="auto">
              <a:xfrm>
                <a:off x="10579" y="7252"/>
                <a:ext cx="850" cy="1011"/>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ysClr val="window" lastClr="FFFFFF"/>
              </a:solidFill>
              <a:ln>
                <a:noFill/>
              </a:ln>
            </p:spPr>
            <p:txBody>
              <a:bodyPr/>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28" name="矩形 27"/>
              <p:cNvSpPr/>
              <p:nvPr/>
            </p:nvSpPr>
            <p:spPr>
              <a:xfrm>
                <a:off x="11713" y="6979"/>
                <a:ext cx="3718" cy="822"/>
              </a:xfrm>
              <a:prstGeom prst="rect">
                <a:avLst/>
              </a:prstGeom>
            </p:spPr>
            <p:txBody>
              <a:bodyPr wrap="square">
                <a:spAutoFit/>
              </a:bodyPr>
              <a:p>
                <a:pPr fontAlgn="auto">
                  <a:spcBef>
                    <a:spcPts val="0"/>
                  </a:spcBef>
                  <a:spcAft>
                    <a:spcPts val="0"/>
                  </a:spcAft>
                </a:pPr>
                <a:r>
                  <a:rPr lang="zh-CN" altLang="en-US" sz="2800" b="1" dirty="0">
                    <a:solidFill>
                      <a:prstClr val="white"/>
                    </a:solidFill>
                    <a:latin typeface="微软雅黑" panose="020B0503020204020204" charset="-122"/>
                    <a:ea typeface="微软雅黑" panose="020B0503020204020204" charset="-122"/>
                    <a:cs typeface="+mn-ea"/>
                    <a:sym typeface="+mn-lt"/>
                  </a:rPr>
                  <a:t>可追溯性</a:t>
                </a:r>
                <a:endParaRPr lang="zh-CN" altLang="en-US" sz="2800" b="1" dirty="0">
                  <a:solidFill>
                    <a:prstClr val="white"/>
                  </a:solidFill>
                  <a:latin typeface="微软雅黑" panose="020B0503020204020204" charset="-122"/>
                  <a:ea typeface="微软雅黑" panose="020B0503020204020204" charset="-122"/>
                  <a:cs typeface="+mn-ea"/>
                  <a:sym typeface="+mn-lt"/>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000" fill="hold">
                                          <p:stCondLst>
                                            <p:cond delay="0"/>
                                          </p:stCondLst>
                                        </p:cTn>
                                        <p:tgtEl>
                                          <p:spTgt spid="10"/>
                                        </p:tgtEl>
                                        <p:attrNameLst>
                                          <p:attrName>style.visibility</p:attrName>
                                        </p:attrNameLst>
                                      </p:cBhvr>
                                      <p:to>
                                        <p:strVal val="visible"/>
                                      </p:to>
                                    </p:set>
                                    <p:anim calcmode="lin" valueType="num">
                                      <p:cBhvr additive="base">
                                        <p:cTn id="7" dur="1000" fill="hold"/>
                                        <p:tgtEl>
                                          <p:spTgt spid="10"/>
                                        </p:tgtEl>
                                        <p:attrNameLst>
                                          <p:attrName>ppt_x</p:attrName>
                                        </p:attrNameLst>
                                      </p:cBhvr>
                                      <p:tavLst>
                                        <p:tav tm="0">
                                          <p:val>
                                            <p:strVal val="1+#ppt_w/2"/>
                                          </p:val>
                                        </p:tav>
                                        <p:tav tm="100000">
                                          <p:val>
                                            <p:strVal val="#ppt_x"/>
                                          </p:val>
                                        </p:tav>
                                      </p:tavLst>
                                    </p:anim>
                                    <p:anim calcmode="lin" valueType="num">
                                      <p:cBhvr additive="base">
                                        <p:cTn id="8" dur="10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000" fill="hold">
                                          <p:stCondLst>
                                            <p:cond delay="0"/>
                                          </p:stCondLst>
                                        </p:cTn>
                                        <p:tgtEl>
                                          <p:spTgt spid="29"/>
                                        </p:tgtEl>
                                        <p:attrNameLst>
                                          <p:attrName>style.visibility</p:attrName>
                                        </p:attrNameLst>
                                      </p:cBhvr>
                                      <p:to>
                                        <p:strVal val="visible"/>
                                      </p:to>
                                    </p:set>
                                    <p:anim calcmode="lin" valueType="num">
                                      <p:cBhvr additive="base">
                                        <p:cTn id="13" dur="1000" fill="hold"/>
                                        <p:tgtEl>
                                          <p:spTgt spid="29"/>
                                        </p:tgtEl>
                                        <p:attrNameLst>
                                          <p:attrName>ppt_x</p:attrName>
                                        </p:attrNameLst>
                                      </p:cBhvr>
                                      <p:tavLst>
                                        <p:tav tm="0">
                                          <p:val>
                                            <p:strVal val="1+#ppt_w/2"/>
                                          </p:val>
                                        </p:tav>
                                        <p:tav tm="100000">
                                          <p:val>
                                            <p:strVal val="#ppt_x"/>
                                          </p:val>
                                        </p:tav>
                                      </p:tavLst>
                                    </p:anim>
                                    <p:anim calcmode="lin" valueType="num">
                                      <p:cBhvr additive="base">
                                        <p:cTn id="14" dur="1000" fill="hold"/>
                                        <p:tgtEl>
                                          <p:spTgt spid="29"/>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000" fill="hold">
                                          <p:stCondLst>
                                            <p:cond delay="0"/>
                                          </p:stCondLst>
                                        </p:cTn>
                                        <p:tgtEl>
                                          <p:spTgt spid="20"/>
                                        </p:tgtEl>
                                        <p:attrNameLst>
                                          <p:attrName>style.visibility</p:attrName>
                                        </p:attrNameLst>
                                      </p:cBhvr>
                                      <p:to>
                                        <p:strVal val="visible"/>
                                      </p:to>
                                    </p:set>
                                    <p:anim calcmode="lin" valueType="num">
                                      <p:cBhvr additive="base">
                                        <p:cTn id="19" dur="1000" fill="hold"/>
                                        <p:tgtEl>
                                          <p:spTgt spid="20"/>
                                        </p:tgtEl>
                                        <p:attrNameLst>
                                          <p:attrName>ppt_x</p:attrName>
                                        </p:attrNameLst>
                                      </p:cBhvr>
                                      <p:tavLst>
                                        <p:tav tm="0">
                                          <p:val>
                                            <p:strVal val="1+#ppt_w/2"/>
                                          </p:val>
                                        </p:tav>
                                        <p:tav tm="100000">
                                          <p:val>
                                            <p:strVal val="#ppt_x"/>
                                          </p:val>
                                        </p:tav>
                                      </p:tavLst>
                                    </p:anim>
                                    <p:anim calcmode="lin" valueType="num">
                                      <p:cBhvr additive="base">
                                        <p:cTn id="20"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cxnSp>
        <p:nvCxnSpPr>
          <p:cNvPr id="7" name="直接连接符 6"/>
          <p:cNvCxnSpPr/>
          <p:nvPr>
            <p:custDataLst>
              <p:tags r:id="rId2"/>
            </p:custDataLst>
          </p:nvPr>
        </p:nvCxnSpPr>
        <p:spPr>
          <a:xfrm>
            <a:off x="5277247" y="3187962"/>
            <a:ext cx="4860006"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5166360" y="2320290"/>
            <a:ext cx="7783830" cy="1661795"/>
          </a:xfrm>
          <a:prstGeom prst="rect">
            <a:avLst/>
          </a:prstGeom>
        </p:spPr>
        <p:txBody>
          <a:bodyPr wrap="square" lIns="0" tIns="0" rIns="0" bIns="0">
            <a:spAutoFit/>
          </a:bodyPr>
          <a:lstStyle/>
          <a:p>
            <a:pPr lvl="0" fontAlgn="auto">
              <a:spcBef>
                <a:spcPts val="0"/>
              </a:spcBef>
              <a:spcAft>
                <a:spcPts val="0"/>
              </a:spcAft>
            </a:pPr>
            <a:r>
              <a:rPr lang="zh-CN" altLang="en-US" sz="5400" b="1" kern="0" noProof="0" dirty="0" smtClean="0">
                <a:ln>
                  <a:noFill/>
                </a:ln>
                <a:solidFill>
                  <a:prstClr val="white"/>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sym typeface="+mn-lt"/>
              </a:rPr>
              <a:t>区块链释放数据价值</a:t>
            </a:r>
            <a:endParaRPr lang="zh-CN" altLang="en-US" sz="5400" b="1" dirty="0">
              <a:solidFill>
                <a:prstClr val="white"/>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lvl="0" fontAlgn="auto">
              <a:spcBef>
                <a:spcPts val="0"/>
              </a:spcBef>
              <a:spcAft>
                <a:spcPts val="0"/>
              </a:spcAft>
            </a:pPr>
            <a:endParaRPr lang="en-US" altLang="zh-CN" sz="5400" b="1" dirty="0">
              <a:solidFill>
                <a:prstClr val="white"/>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p:txBody>
      </p:sp>
      <p:sp>
        <p:nvSpPr>
          <p:cNvPr id="11" name="TextBox 11"/>
          <p:cNvSpPr txBox="1"/>
          <p:nvPr/>
        </p:nvSpPr>
        <p:spPr>
          <a:xfrm>
            <a:off x="5668630" y="3267778"/>
            <a:ext cx="1573530" cy="337185"/>
          </a:xfrm>
          <a:prstGeom prst="rect">
            <a:avLst/>
          </a:prstGeom>
          <a:noFill/>
        </p:spPr>
        <p:txBody>
          <a:bodyPr wrap="none" rtlCol="0">
            <a:spAutoFit/>
          </a:bodyPr>
          <a:lstStyle/>
          <a:p>
            <a:pPr marL="171450" lvl="1" indent="-171450">
              <a:buFont typeface="Arial" panose="020B0604020202020204" pitchFamily="34" charset="0"/>
              <a:buChar char="•"/>
            </a:pPr>
            <a:r>
              <a:rPr lang="zh-CN" altLang="en-US" sz="1600" dirty="0">
                <a:solidFill>
                  <a:prstClr val="white"/>
                </a:solidFill>
                <a:latin typeface="Arial" panose="020B0604020202020204" pitchFamily="34" charset="0"/>
                <a:ea typeface="微软雅黑" panose="020B0503020204020204" charset="-122"/>
                <a:cs typeface="+mn-ea"/>
                <a:sym typeface="Arial" panose="020B0604020202020204" pitchFamily="34" charset="0"/>
              </a:rPr>
              <a:t>保证数据安全</a:t>
            </a:r>
            <a:endParaRPr lang="en-US" altLang="zh-CN" sz="16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12" name="TextBox 11"/>
          <p:cNvSpPr txBox="1"/>
          <p:nvPr/>
        </p:nvSpPr>
        <p:spPr>
          <a:xfrm>
            <a:off x="7812920" y="3267778"/>
            <a:ext cx="1573530" cy="337185"/>
          </a:xfrm>
          <a:prstGeom prst="rect">
            <a:avLst/>
          </a:prstGeom>
          <a:noFill/>
        </p:spPr>
        <p:txBody>
          <a:bodyPr wrap="none" rtlCol="0">
            <a:spAutoFit/>
          </a:bodyPr>
          <a:lstStyle/>
          <a:p>
            <a:pPr marL="171450" lvl="1" indent="-171450">
              <a:buFont typeface="Arial" panose="020B0604020202020204" pitchFamily="34" charset="0"/>
              <a:buChar char="•"/>
            </a:pPr>
            <a:r>
              <a:rPr lang="zh-CN" altLang="en-US" sz="1600" dirty="0">
                <a:solidFill>
                  <a:prstClr val="white"/>
                </a:solidFill>
                <a:latin typeface="Arial" panose="020B0604020202020204" pitchFamily="34" charset="0"/>
                <a:ea typeface="微软雅黑" panose="020B0503020204020204" charset="-122"/>
                <a:cs typeface="+mn-ea"/>
                <a:sym typeface="Arial" panose="020B0604020202020204" pitchFamily="34" charset="0"/>
              </a:rPr>
              <a:t>保证数据质量</a:t>
            </a:r>
            <a:endParaRPr lang="en-US" altLang="zh-CN" sz="16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13" name="TextBox 11"/>
          <p:cNvSpPr txBox="1"/>
          <p:nvPr/>
        </p:nvSpPr>
        <p:spPr>
          <a:xfrm>
            <a:off x="5668630" y="3642190"/>
            <a:ext cx="1167130" cy="337185"/>
          </a:xfrm>
          <a:prstGeom prst="rect">
            <a:avLst/>
          </a:prstGeom>
          <a:noFill/>
        </p:spPr>
        <p:txBody>
          <a:bodyPr wrap="none" rtlCol="0">
            <a:spAutoFit/>
          </a:bodyPr>
          <a:lstStyle/>
          <a:p>
            <a:pPr marL="171450" lvl="1" indent="-171450">
              <a:buFont typeface="Arial" panose="020B0604020202020204" pitchFamily="34" charset="0"/>
              <a:buChar char="•"/>
            </a:pPr>
            <a:r>
              <a:rPr lang="zh-CN" altLang="en-US" sz="1600" dirty="0">
                <a:solidFill>
                  <a:prstClr val="white"/>
                </a:solidFill>
                <a:latin typeface="Arial" panose="020B0604020202020204" pitchFamily="34" charset="0"/>
                <a:ea typeface="微软雅黑" panose="020B0503020204020204" charset="-122"/>
                <a:cs typeface="+mn-ea"/>
                <a:sym typeface="Arial" panose="020B0604020202020204" pitchFamily="34" charset="0"/>
              </a:rPr>
              <a:t>数据丢失</a:t>
            </a:r>
            <a:endParaRPr lang="zh-CN" altLang="en-US" sz="1600" dirty="0">
              <a:solidFill>
                <a:prstClr val="white"/>
              </a:solidFill>
              <a:latin typeface="Arial" panose="020B0604020202020204" pitchFamily="34" charset="0"/>
              <a:ea typeface="微软雅黑" panose="020B0503020204020204" charset="-122"/>
              <a:cs typeface="+mn-ea"/>
              <a:sym typeface="Arial" panose="020B0604020202020204" pitchFamily="34" charset="0"/>
            </a:endParaRPr>
          </a:p>
        </p:txBody>
      </p:sp>
      <p:sp>
        <p:nvSpPr>
          <p:cNvPr id="14" name="TextBox 11"/>
          <p:cNvSpPr txBox="1"/>
          <p:nvPr/>
        </p:nvSpPr>
        <p:spPr>
          <a:xfrm>
            <a:off x="7812920" y="3642190"/>
            <a:ext cx="1167130" cy="337185"/>
          </a:xfrm>
          <a:prstGeom prst="rect">
            <a:avLst/>
          </a:prstGeom>
          <a:noFill/>
        </p:spPr>
        <p:txBody>
          <a:bodyPr wrap="none" rtlCol="0">
            <a:spAutoFit/>
          </a:bodyPr>
          <a:lstStyle/>
          <a:p>
            <a:pPr marL="171450" lvl="1" indent="-171450">
              <a:buFont typeface="Arial" panose="020B0604020202020204" pitchFamily="34" charset="0"/>
              <a:buChar char="•"/>
            </a:pPr>
            <a:r>
              <a:rPr lang="zh-CN" altLang="en-US" sz="1600" dirty="0">
                <a:solidFill>
                  <a:prstClr val="white"/>
                </a:solidFill>
                <a:latin typeface="Arial" panose="020B0604020202020204" pitchFamily="34" charset="0"/>
                <a:ea typeface="微软雅黑" panose="020B0503020204020204" charset="-122"/>
                <a:cs typeface="+mn-ea"/>
                <a:sym typeface="Arial" panose="020B0604020202020204" pitchFamily="34" charset="0"/>
              </a:rPr>
              <a:t>数据堵塞</a:t>
            </a:r>
            <a:endParaRPr lang="zh-CN" altLang="en-US" sz="1600" dirty="0">
              <a:solidFill>
                <a:prstClr val="white"/>
              </a:solidFill>
              <a:latin typeface="Arial" panose="020B0604020202020204" pitchFamily="34" charset="0"/>
              <a:ea typeface="微软雅黑" panose="020B0503020204020204" charset="-122"/>
              <a:cs typeface="+mn-ea"/>
              <a:sym typeface="Arial" panose="020B0604020202020204" pitchFamily="34" charset="0"/>
            </a:endParaRPr>
          </a:p>
        </p:txBody>
      </p:sp>
      <p:cxnSp>
        <p:nvCxnSpPr>
          <p:cNvPr id="15" name="直接连接符 14"/>
          <p:cNvCxnSpPr/>
          <p:nvPr>
            <p:custDataLst>
              <p:tags r:id="rId3"/>
            </p:custDataLst>
          </p:nvPr>
        </p:nvCxnSpPr>
        <p:spPr>
          <a:xfrm>
            <a:off x="5277247" y="3187962"/>
            <a:ext cx="4860006" cy="0"/>
          </a:xfrm>
          <a:prstGeom prst="line">
            <a:avLst/>
          </a:prstGeom>
          <a:ln w="12700">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Tree>
    <p:custDataLst>
      <p:tags r:id="rId4"/>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strVal val="4*#ppt_w"/>
                                          </p:val>
                                        </p:tav>
                                        <p:tav tm="100000">
                                          <p:val>
                                            <p:strVal val="#ppt_w"/>
                                          </p:val>
                                        </p:tav>
                                      </p:tavLst>
                                    </p:anim>
                                    <p:anim calcmode="lin" valueType="num">
                                      <p:cBhvr>
                                        <p:cTn id="8"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barn(inVertical)">
                                      <p:cBhvr>
                                        <p:cTn id="13" dur="500"/>
                                        <p:tgtEl>
                                          <p:spTgt spid="15"/>
                                        </p:tgtEl>
                                      </p:cBhvr>
                                    </p:animEffect>
                                  </p:childTnLst>
                                </p:cTn>
                              </p:par>
                            </p:childTnLst>
                          </p:cTn>
                        </p:par>
                        <p:par>
                          <p:cTn id="14" fill="hold">
                            <p:stCondLst>
                              <p:cond delay="500"/>
                            </p:stCondLst>
                            <p:childTnLst>
                              <p:par>
                                <p:cTn id="15" presetID="12" presetClass="entr" presetSubtype="8"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p:tgtEl>
                                          <p:spTgt spid="11"/>
                                        </p:tgtEl>
                                        <p:attrNameLst>
                                          <p:attrName>ppt_x</p:attrName>
                                        </p:attrNameLst>
                                      </p:cBhvr>
                                      <p:tavLst>
                                        <p:tav tm="0">
                                          <p:val>
                                            <p:strVal val="#ppt_x-#ppt_w*1.125000"/>
                                          </p:val>
                                        </p:tav>
                                        <p:tav tm="100000">
                                          <p:val>
                                            <p:strVal val="#ppt_x"/>
                                          </p:val>
                                        </p:tav>
                                      </p:tavLst>
                                    </p:anim>
                                    <p:animEffect transition="in" filter="wipe(right)">
                                      <p:cBhvr>
                                        <p:cTn id="18" dur="500"/>
                                        <p:tgtEl>
                                          <p:spTgt spid="11"/>
                                        </p:tgtEl>
                                      </p:cBhvr>
                                    </p:animEffect>
                                  </p:childTnLst>
                                </p:cTn>
                              </p:par>
                            </p:childTnLst>
                          </p:cTn>
                        </p:par>
                        <p:par>
                          <p:cTn id="19" fill="hold">
                            <p:stCondLst>
                              <p:cond delay="1000"/>
                            </p:stCondLst>
                            <p:childTnLst>
                              <p:par>
                                <p:cTn id="20" presetID="12" presetClass="entr" presetSubtype="8"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p:tgtEl>
                                          <p:spTgt spid="12"/>
                                        </p:tgtEl>
                                        <p:attrNameLst>
                                          <p:attrName>ppt_x</p:attrName>
                                        </p:attrNameLst>
                                      </p:cBhvr>
                                      <p:tavLst>
                                        <p:tav tm="0">
                                          <p:val>
                                            <p:strVal val="#ppt_x-#ppt_w*1.125000"/>
                                          </p:val>
                                        </p:tav>
                                        <p:tav tm="100000">
                                          <p:val>
                                            <p:strVal val="#ppt_x"/>
                                          </p:val>
                                        </p:tav>
                                      </p:tavLst>
                                    </p:anim>
                                    <p:animEffect transition="in" filter="wipe(right)">
                                      <p:cBhvr>
                                        <p:cTn id="23" dur="500"/>
                                        <p:tgtEl>
                                          <p:spTgt spid="12"/>
                                        </p:tgtEl>
                                      </p:cBhvr>
                                    </p:animEffect>
                                  </p:childTnLst>
                                </p:cTn>
                              </p:par>
                            </p:childTnLst>
                          </p:cTn>
                        </p:par>
                        <p:par>
                          <p:cTn id="24" fill="hold">
                            <p:stCondLst>
                              <p:cond delay="1500"/>
                            </p:stCondLst>
                            <p:childTnLst>
                              <p:par>
                                <p:cTn id="25" presetID="1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p:tgtEl>
                                          <p:spTgt spid="13"/>
                                        </p:tgtEl>
                                        <p:attrNameLst>
                                          <p:attrName>ppt_x</p:attrName>
                                        </p:attrNameLst>
                                      </p:cBhvr>
                                      <p:tavLst>
                                        <p:tav tm="0">
                                          <p:val>
                                            <p:strVal val="#ppt_x-#ppt_w*1.125000"/>
                                          </p:val>
                                        </p:tav>
                                        <p:tav tm="100000">
                                          <p:val>
                                            <p:strVal val="#ppt_x"/>
                                          </p:val>
                                        </p:tav>
                                      </p:tavLst>
                                    </p:anim>
                                    <p:animEffect transition="in" filter="wipe(right)">
                                      <p:cBhvr>
                                        <p:cTn id="28" dur="500"/>
                                        <p:tgtEl>
                                          <p:spTgt spid="13"/>
                                        </p:tgtEl>
                                      </p:cBhvr>
                                    </p:animEffect>
                                  </p:childTnLst>
                                </p:cTn>
                              </p:par>
                            </p:childTnLst>
                          </p:cTn>
                        </p:par>
                        <p:par>
                          <p:cTn id="29" fill="hold">
                            <p:stCondLst>
                              <p:cond delay="2000"/>
                            </p:stCondLst>
                            <p:childTnLst>
                              <p:par>
                                <p:cTn id="30" presetID="12" presetClass="entr" presetSubtype="8" fill="hold" grpId="0" nodeType="after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additive="base">
                                        <p:cTn id="32" dur="500"/>
                                        <p:tgtEl>
                                          <p:spTgt spid="14"/>
                                        </p:tgtEl>
                                        <p:attrNameLst>
                                          <p:attrName>ppt_x</p:attrName>
                                        </p:attrNameLst>
                                      </p:cBhvr>
                                      <p:tavLst>
                                        <p:tav tm="0">
                                          <p:val>
                                            <p:strVal val="#ppt_x-#ppt_w*1.125000"/>
                                          </p:val>
                                        </p:tav>
                                        <p:tav tm="100000">
                                          <p:val>
                                            <p:strVal val="#ppt_x"/>
                                          </p:val>
                                        </p:tav>
                                      </p:tavLst>
                                    </p:anim>
                                    <p:animEffect transition="in" filter="wipe(right)">
                                      <p:cBhvr>
                                        <p:cTn id="3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2" grpId="0"/>
      <p:bldP spid="13" grpId="0"/>
      <p:bldP spid="1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990923" y="1413267"/>
            <a:ext cx="5048515" cy="5405755"/>
          </a:xfrm>
          <a:prstGeom prst="rect">
            <a:avLst/>
          </a:prstGeom>
        </p:spPr>
        <p:txBody>
          <a:bodyPr wrap="square">
            <a:spAutoFit/>
          </a:bodyPr>
          <a:lstStyle/>
          <a:p>
            <a:pPr indent="457200" algn="just" eaLnBrk="1" fontAlgn="auto" latinLnBrk="0" hangingPunct="1">
              <a:lnSpc>
                <a:spcPct val="120000"/>
              </a:lnSpc>
              <a:spcBef>
                <a:spcPts val="0"/>
              </a:spcBef>
              <a:spcAft>
                <a:spcPts val="0"/>
              </a:spcAft>
              <a:defRPr/>
              <a:extLst>
                <a:ext uri="{35155182-B16C-46BC-9424-99874614C6A1}">
                  <wpsdc:indentchars xmlns:wpsdc="http://www.wps.cn/officeDocument/2017/drawingmlCustomData" val="200" checksum="59296752"/>
                </a:ext>
              </a:extLst>
            </a:pPr>
            <a:r>
              <a:rPr lang="zh-CN" altLang="en-US" sz="1800" dirty="0">
                <a:solidFill>
                  <a:prstClr val="white"/>
                </a:solidFill>
                <a:latin typeface="微软雅黑" panose="020B0503020204020204" charset="-122"/>
                <a:ea typeface="微软雅黑" panose="020B0503020204020204" charset="-122"/>
                <a:cs typeface="+mn-ea"/>
                <a:sym typeface="+mn-lt"/>
              </a:rPr>
              <a:t>传统工业时代着重于生产制造，而产业数字化则需要在建立海量的数据基础上，通过释放数据价值推动数字化、智能化进程，实现规模价值。</a:t>
            </a:r>
            <a:endParaRPr lang="zh-CN" altLang="en-US" sz="1800" dirty="0">
              <a:solidFill>
                <a:prstClr val="white"/>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20000"/>
              </a:lnSpc>
              <a:spcBef>
                <a:spcPts val="0"/>
              </a:spcBef>
              <a:spcAft>
                <a:spcPts val="0"/>
              </a:spcAft>
              <a:defRPr/>
              <a:extLst>
                <a:ext uri="{35155182-B16C-46BC-9424-99874614C6A1}">
                  <wpsdc:indentchars xmlns:wpsdc="http://www.wps.cn/officeDocument/2017/drawingmlCustomData" val="200" checksum="59296752"/>
                </a:ext>
              </a:extLst>
            </a:pPr>
            <a:r>
              <a:rPr lang="zh-CN" altLang="en-US" sz="1800" dirty="0">
                <a:solidFill>
                  <a:prstClr val="white"/>
                </a:solidFill>
                <a:latin typeface="微软雅黑" panose="020B0503020204020204" charset="-122"/>
                <a:ea typeface="微软雅黑" panose="020B0503020204020204" charset="-122"/>
                <a:cs typeface="+mn-ea"/>
                <a:sym typeface="+mn-lt"/>
              </a:rPr>
              <a:t>数据作为生产要素，在真实性、权属、流通性、安全性等方面存在的问题导致其价值实现受到很大限制，区块链以其技术特性可以帮助解决这些问题，从而有机会让更多的商业数据价值得以释放，推动实现从” 业务数据化”向”数据业务化”的转变，至此，数据才真正实现了"石油" 的价值。</a:t>
            </a:r>
            <a:endParaRPr lang="zh-CN" altLang="en-US" sz="1800" dirty="0">
              <a:solidFill>
                <a:prstClr val="white"/>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20000"/>
              </a:lnSpc>
              <a:spcBef>
                <a:spcPts val="0"/>
              </a:spcBef>
              <a:spcAft>
                <a:spcPts val="0"/>
              </a:spcAft>
              <a:defRPr/>
              <a:extLst>
                <a:ext uri="{35155182-B16C-46BC-9424-99874614C6A1}">
                  <wpsdc:indentchars xmlns:wpsdc="http://www.wps.cn/officeDocument/2017/drawingmlCustomData" val="200" checksum="59296752"/>
                </a:ext>
              </a:extLst>
            </a:pPr>
            <a:r>
              <a:rPr lang="zh-CN" altLang="en-US" sz="1800" dirty="0">
                <a:solidFill>
                  <a:srgbClr val="FF0000"/>
                </a:solidFill>
                <a:latin typeface="微软雅黑" panose="020B0503020204020204" charset="-122"/>
                <a:ea typeface="微软雅黑" panose="020B0503020204020204" charset="-122"/>
                <a:cs typeface="+mn-ea"/>
                <a:sym typeface="+mn-lt"/>
              </a:rPr>
              <a:t>区块链技术可以保障数据所有方权益，做到数据源可管控、数据使用可审计、数据计算隐私保护，可以有效解决数据孤岛等问题;</a:t>
            </a:r>
            <a:r>
              <a:rPr lang="zh-CN" altLang="en-US" sz="1800" dirty="0">
                <a:solidFill>
                  <a:prstClr val="white"/>
                </a:solidFill>
                <a:latin typeface="微软雅黑" panose="020B0503020204020204" charset="-122"/>
                <a:ea typeface="微软雅黑" panose="020B0503020204020204" charset="-122"/>
                <a:cs typeface="+mn-ea"/>
                <a:sym typeface="+mn-lt"/>
              </a:rPr>
              <a:t>通过区块链技术确保任何环节数据变动都留下痕迹，确保数据不会被轻易篡改，从技术上突破传统行业信息不透明、易篡改、 安全性差等弊端。</a:t>
            </a:r>
            <a:endParaRPr lang="zh-CN" altLang="en-US" sz="1800" dirty="0">
              <a:solidFill>
                <a:prstClr val="white"/>
              </a:solidFill>
              <a:latin typeface="微软雅黑" panose="020B0503020204020204" charset="-122"/>
              <a:ea typeface="微软雅黑" panose="020B0503020204020204" charset="-122"/>
              <a:cs typeface="+mn-ea"/>
              <a:sym typeface="+mn-lt"/>
            </a:endParaRPr>
          </a:p>
        </p:txBody>
      </p:sp>
      <p:sp>
        <p:nvSpPr>
          <p:cNvPr id="15" name="菱形 14"/>
          <p:cNvSpPr/>
          <p:nvPr/>
        </p:nvSpPr>
        <p:spPr>
          <a:xfrm>
            <a:off x="991451" y="1413222"/>
            <a:ext cx="368007" cy="368006"/>
          </a:xfrm>
          <a:prstGeom prst="diamond">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TextBox 39"/>
          <p:cNvSpPr txBox="1"/>
          <p:nvPr/>
        </p:nvSpPr>
        <p:spPr>
          <a:xfrm>
            <a:off x="395605" y="325755"/>
            <a:ext cx="4222115" cy="583565"/>
          </a:xfrm>
          <a:prstGeom prst="rect">
            <a:avLst/>
          </a:prstGeom>
          <a:noFill/>
        </p:spPr>
        <p:txBody>
          <a:bodyPr wrap="square" rtlCol="0">
            <a:spAutoFit/>
          </a:bodyPr>
          <a:lstStyle/>
          <a:p>
            <a:pPr algn="dist"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区块链凸显数据价值</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pic>
        <p:nvPicPr>
          <p:cNvPr id="5" name="图片 4" descr="42d120ee4660456b3dd1f9062d2bcab1"/>
          <p:cNvPicPr>
            <a:picLocks noChangeAspect="1"/>
          </p:cNvPicPr>
          <p:nvPr/>
        </p:nvPicPr>
        <p:blipFill>
          <a:blip r:embed="rId1"/>
          <a:stretch>
            <a:fillRect/>
          </a:stretch>
        </p:blipFill>
        <p:spPr>
          <a:xfrm>
            <a:off x="6575425" y="1604645"/>
            <a:ext cx="5405120" cy="5214620"/>
          </a:xfrm>
          <a:prstGeom prst="rect">
            <a:avLst/>
          </a:prstGeom>
          <a:effectLst>
            <a:outerShdw blurRad="76200" dir="13500000" sy="23000" kx="1200000" algn="br" rotWithShape="0">
              <a:prstClr val="black">
                <a:alpha val="20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8" presetClass="emph" presetSubtype="0" fill="hold" grpId="1" nodeType="afterEffect">
                                  <p:stCondLst>
                                    <p:cond delay="0"/>
                                  </p:stCondLst>
                                  <p:childTnLst>
                                    <p:animRot by="21600000">
                                      <p:cBhvr>
                                        <p:cTn id="13" dur="2000" fill="hold"/>
                                        <p:tgtEl>
                                          <p:spTgt spid="15"/>
                                        </p:tgtEl>
                                        <p:attrNameLst>
                                          <p:attrName>r</p:attrName>
                                        </p:attrNameLst>
                                      </p:cBhvr>
                                    </p:animRot>
                                  </p:childTnLst>
                                </p:cTn>
                              </p:par>
                            </p:childTnLst>
                          </p:cTn>
                        </p:par>
                        <p:par>
                          <p:cTn id="14" fill="hold">
                            <p:stCondLst>
                              <p:cond delay="2500"/>
                            </p:stCondLst>
                            <p:childTnLst>
                              <p:par>
                                <p:cTn id="15" presetID="53" presetClass="entr" presetSubtype="16"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bldLvl="0" animBg="1"/>
      <p:bldP spid="15" grpId="1" bldLvl="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144593" y="1945397"/>
            <a:ext cx="5048515" cy="4076700"/>
          </a:xfrm>
          <a:prstGeom prst="rect">
            <a:avLst/>
          </a:prstGeom>
        </p:spPr>
        <p:txBody>
          <a:bodyPr wrap="square">
            <a:spAutoFit/>
          </a:bodyPr>
          <a:lstStyle/>
          <a:p>
            <a:pPr indent="457200" algn="just" eaLnBrk="1" fontAlgn="auto" latinLnBrk="0" hangingPunct="1">
              <a:lnSpc>
                <a:spcPct val="120000"/>
              </a:lnSpc>
              <a:spcBef>
                <a:spcPts val="0"/>
              </a:spcBef>
              <a:spcAft>
                <a:spcPts val="0"/>
              </a:spcAft>
              <a:defRPr/>
              <a:extLst>
                <a:ext uri="{35155182-B16C-46BC-9424-99874614C6A1}">
                  <wpsdc:indentchars xmlns:wpsdc="http://www.wps.cn/officeDocument/2017/drawingmlCustomData" val="200" checksum="59296752"/>
                </a:ext>
              </a:extLst>
            </a:pPr>
            <a:r>
              <a:rPr lang="zh-CN" altLang="en-US" sz="1800" dirty="0">
                <a:solidFill>
                  <a:prstClr val="white"/>
                </a:solidFill>
                <a:latin typeface="微软雅黑" panose="020B0503020204020204" charset="-122"/>
                <a:ea typeface="微软雅黑" panose="020B0503020204020204" charset="-122"/>
                <a:cs typeface="+mn-ea"/>
                <a:sym typeface="+mn-lt"/>
              </a:rPr>
              <a:t>区块链可以通过提供海量数据存储来提供帮助，而无需将所有数据存储在一个位置。区块链是在基于云计算的系统上存储大量数据的有效方式。此外，区块链的分散实施提供了许多个人的数据访问，而不会破坏数据的可信度。此外，为了更改单个数据块，黑客需要更改区块链中存在的每个区块的数据，因为每个区块包含前一个区块的散列。其结果是，这个过程非常累人，并且花费了大量时间，从而使数据具有更好的操作性。</a:t>
            </a:r>
            <a:r>
              <a:rPr lang="zh-CN" altLang="en-US" sz="1800" dirty="0">
                <a:solidFill>
                  <a:srgbClr val="FF0000"/>
                </a:solidFill>
                <a:latin typeface="微软雅黑" panose="020B0503020204020204" charset="-122"/>
                <a:ea typeface="微软雅黑" panose="020B0503020204020204" charset="-122"/>
                <a:cs typeface="+mn-ea"/>
                <a:sym typeface="+mn-lt"/>
              </a:rPr>
              <a:t>由于比特币和以太坊允许区块链支持数字化信息，区块链可以处理大数据。大数据科学家使用区块链来确保其数据的安全性和质量保持不变。</a:t>
            </a:r>
            <a:endParaRPr lang="zh-CN" altLang="en-US" sz="1800" dirty="0">
              <a:solidFill>
                <a:srgbClr val="FF0000"/>
              </a:solidFill>
              <a:latin typeface="微软雅黑" panose="020B0503020204020204" charset="-122"/>
              <a:ea typeface="微软雅黑" panose="020B0503020204020204" charset="-122"/>
              <a:cs typeface="+mn-ea"/>
              <a:sym typeface="+mn-lt"/>
            </a:endParaRPr>
          </a:p>
        </p:txBody>
      </p:sp>
      <p:sp>
        <p:nvSpPr>
          <p:cNvPr id="15" name="菱形 14"/>
          <p:cNvSpPr/>
          <p:nvPr/>
        </p:nvSpPr>
        <p:spPr>
          <a:xfrm>
            <a:off x="1145121" y="1945352"/>
            <a:ext cx="368007" cy="368006"/>
          </a:xfrm>
          <a:prstGeom prst="diamond">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TextBox 39"/>
          <p:cNvSpPr txBox="1"/>
          <p:nvPr/>
        </p:nvSpPr>
        <p:spPr>
          <a:xfrm>
            <a:off x="395579" y="325567"/>
            <a:ext cx="3076423" cy="583565"/>
          </a:xfrm>
          <a:prstGeom prst="rect">
            <a:avLst/>
          </a:prstGeom>
          <a:noFill/>
        </p:spPr>
        <p:txBody>
          <a:bodyPr wrap="square" rtlCol="0">
            <a:spAutoFit/>
          </a:bodyPr>
          <a:lstStyle/>
          <a:p>
            <a:pPr algn="dist"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保证数据安全</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pic>
        <p:nvPicPr>
          <p:cNvPr id="4" name="图片 3" descr="数据安全"/>
          <p:cNvPicPr>
            <a:picLocks noChangeAspect="1"/>
          </p:cNvPicPr>
          <p:nvPr/>
        </p:nvPicPr>
        <p:blipFill>
          <a:blip r:embed="rId1"/>
          <a:stretch>
            <a:fillRect/>
          </a:stretch>
        </p:blipFill>
        <p:spPr>
          <a:xfrm>
            <a:off x="6861810" y="2155825"/>
            <a:ext cx="5086985" cy="32734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8" presetClass="emph" presetSubtype="0" fill="hold" grpId="1" nodeType="afterEffect">
                                  <p:stCondLst>
                                    <p:cond delay="0"/>
                                  </p:stCondLst>
                                  <p:childTnLst>
                                    <p:animRot by="21600000">
                                      <p:cBhvr>
                                        <p:cTn id="13" dur="2000" fill="hold"/>
                                        <p:tgtEl>
                                          <p:spTgt spid="15"/>
                                        </p:tgtEl>
                                        <p:attrNameLst>
                                          <p:attrName>r</p:attrName>
                                        </p:attrNameLst>
                                      </p:cBhvr>
                                    </p:animRot>
                                  </p:childTnLst>
                                </p:cTn>
                              </p:par>
                            </p:childTnLst>
                          </p:cTn>
                        </p:par>
                        <p:par>
                          <p:cTn id="14" fill="hold">
                            <p:stCondLst>
                              <p:cond delay="2500"/>
                            </p:stCondLst>
                            <p:childTnLst>
                              <p:par>
                                <p:cTn id="15" presetID="53" presetClass="entr" presetSubtype="16"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bldLvl="0" animBg="1"/>
      <p:bldP spid="15" grpId="1"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162373" y="2404502"/>
            <a:ext cx="5048515" cy="2416175"/>
          </a:xfrm>
          <a:prstGeom prst="rect">
            <a:avLst/>
          </a:prstGeom>
        </p:spPr>
        <p:txBody>
          <a:bodyPr wrap="square">
            <a:spAutoFit/>
          </a:bodyPr>
          <a:lstStyle/>
          <a:p>
            <a:pPr indent="457200" algn="just" eaLnBrk="1" fontAlgn="auto" latinLnBrk="0" hangingPunct="1">
              <a:lnSpc>
                <a:spcPct val="120000"/>
              </a:lnSpc>
              <a:spcBef>
                <a:spcPts val="0"/>
              </a:spcBef>
              <a:spcAft>
                <a:spcPts val="0"/>
              </a:spcAft>
              <a:defRPr/>
              <a:extLst>
                <a:ext uri="{35155182-B16C-46BC-9424-99874614C6A1}">
                  <wpsdc:indentchars xmlns:wpsdc="http://www.wps.cn/officeDocument/2017/drawingmlCustomData" val="200" checksum="59296752"/>
                </a:ext>
              </a:extLst>
            </a:pPr>
            <a:r>
              <a:rPr lang="zh-CN" altLang="en-US" sz="1800" dirty="0">
                <a:solidFill>
                  <a:srgbClr val="FF0000"/>
                </a:solidFill>
                <a:latin typeface="微软雅黑" panose="020B0503020204020204" charset="-122"/>
                <a:ea typeface="微软雅黑" panose="020B0503020204020204" charset="-122"/>
                <a:cs typeface="+mn-ea"/>
                <a:sym typeface="+mn-lt"/>
              </a:rPr>
              <a:t>区块链提供的卓越的数据安全性和数据质量，可以改变人们处理大数据的方式。</a:t>
            </a:r>
            <a:r>
              <a:rPr lang="zh-CN" altLang="en-US" sz="1800" dirty="0">
                <a:solidFill>
                  <a:prstClr val="white"/>
                </a:solidFill>
                <a:latin typeface="微软雅黑" panose="020B0503020204020204" charset="-122"/>
                <a:ea typeface="微软雅黑" panose="020B0503020204020204" charset="-122"/>
                <a:cs typeface="+mn-ea"/>
                <a:sym typeface="+mn-lt"/>
              </a:rPr>
              <a:t>这非常有用，因为安全性仍然是物联网生态系统的主要关注点。物联网系统将各种设备和大量数据暴露在安全漏洞之下。而区块链具有强大的潜力，可以阻止黑客入侵，并在从银行、医疗保健到智能城市等多个领域提供安全保障。</a:t>
            </a:r>
            <a:endParaRPr lang="en-US" altLang="zh-CN" sz="1800" dirty="0">
              <a:solidFill>
                <a:prstClr val="white"/>
              </a:solidFill>
              <a:latin typeface="微软雅黑" panose="020B0503020204020204" charset="-122"/>
              <a:ea typeface="微软雅黑" panose="020B0503020204020204" charset="-122"/>
              <a:cs typeface="+mn-ea"/>
              <a:sym typeface="+mn-lt"/>
            </a:endParaRPr>
          </a:p>
        </p:txBody>
      </p:sp>
      <p:sp>
        <p:nvSpPr>
          <p:cNvPr id="15" name="菱形 14"/>
          <p:cNvSpPr/>
          <p:nvPr/>
        </p:nvSpPr>
        <p:spPr>
          <a:xfrm>
            <a:off x="623151" y="2514312"/>
            <a:ext cx="368007" cy="368006"/>
          </a:xfrm>
          <a:prstGeom prst="diamond">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TextBox 39"/>
          <p:cNvSpPr txBox="1"/>
          <p:nvPr/>
        </p:nvSpPr>
        <p:spPr>
          <a:xfrm>
            <a:off x="395579" y="325567"/>
            <a:ext cx="3076423" cy="583565"/>
          </a:xfrm>
          <a:prstGeom prst="rect">
            <a:avLst/>
          </a:prstGeom>
          <a:noFill/>
        </p:spPr>
        <p:txBody>
          <a:bodyPr wrap="square" rtlCol="0">
            <a:spAutoFit/>
          </a:bodyPr>
          <a:lstStyle/>
          <a:p>
            <a:pPr algn="dist"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保证数据质量</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pic>
        <p:nvPicPr>
          <p:cNvPr id="2" name="图片 1" descr="数据质量"/>
          <p:cNvPicPr>
            <a:picLocks noChangeAspect="1"/>
          </p:cNvPicPr>
          <p:nvPr/>
        </p:nvPicPr>
        <p:blipFill>
          <a:blip r:embed="rId1"/>
          <a:stretch>
            <a:fillRect/>
          </a:stretch>
        </p:blipFill>
        <p:spPr>
          <a:xfrm>
            <a:off x="6925945" y="2514600"/>
            <a:ext cx="4998085" cy="35687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8" presetClass="emph" presetSubtype="0" fill="hold" grpId="1" nodeType="afterEffect">
                                  <p:stCondLst>
                                    <p:cond delay="0"/>
                                  </p:stCondLst>
                                  <p:childTnLst>
                                    <p:animRot by="21600000">
                                      <p:cBhvr>
                                        <p:cTn id="13" dur="2000" fill="hold"/>
                                        <p:tgtEl>
                                          <p:spTgt spid="15"/>
                                        </p:tgtEl>
                                        <p:attrNameLst>
                                          <p:attrName>r</p:attrName>
                                        </p:attrNameLst>
                                      </p:cBhvr>
                                    </p:animRot>
                                  </p:childTnLst>
                                </p:cTn>
                              </p:par>
                            </p:childTnLst>
                          </p:cTn>
                        </p:par>
                        <p:par>
                          <p:cTn id="14" fill="hold">
                            <p:stCondLst>
                              <p:cond delay="2500"/>
                            </p:stCondLst>
                            <p:childTnLst>
                              <p:par>
                                <p:cTn id="15" presetID="53" presetClass="entr" presetSubtype="16"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bldLvl="0" animBg="1"/>
      <p:bldP spid="15" grpId="1"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162373" y="2404502"/>
            <a:ext cx="5048515" cy="3744595"/>
          </a:xfrm>
          <a:prstGeom prst="rect">
            <a:avLst/>
          </a:prstGeom>
        </p:spPr>
        <p:txBody>
          <a:bodyPr wrap="square">
            <a:spAutoFit/>
          </a:bodyPr>
          <a:lstStyle/>
          <a:p>
            <a:pPr indent="457200" algn="just" eaLnBrk="1" fontAlgn="auto" latinLnBrk="0" hangingPunct="1">
              <a:lnSpc>
                <a:spcPct val="120000"/>
              </a:lnSpc>
              <a:spcBef>
                <a:spcPts val="0"/>
              </a:spcBef>
              <a:spcAft>
                <a:spcPts val="0"/>
              </a:spcAft>
              <a:defRPr/>
              <a:extLst>
                <a:ext uri="{35155182-B16C-46BC-9424-99874614C6A1}">
                  <wpsdc:indentchars xmlns:wpsdc="http://www.wps.cn/officeDocument/2017/drawingmlCustomData" val="200" checksum="59296752"/>
                </a:ext>
              </a:extLst>
            </a:pPr>
            <a:r>
              <a:rPr sz="1800" dirty="0">
                <a:solidFill>
                  <a:prstClr val="white"/>
                </a:solidFill>
                <a:latin typeface="微软雅黑" panose="020B0503020204020204" charset="-122"/>
                <a:ea typeface="微软雅黑" panose="020B0503020204020204" charset="-122"/>
                <a:cs typeface="+mn-ea"/>
                <a:sym typeface="+mn-lt"/>
              </a:rPr>
              <a:t>在过去的两到三年中，人们看到很多大型公司的数据泄露事件。即使像Facebook这样价值数十亿美元的公司也无法保护他们的数据。</a:t>
            </a:r>
            <a:endParaRPr sz="1800" dirty="0">
              <a:solidFill>
                <a:prstClr val="white"/>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20000"/>
              </a:lnSpc>
              <a:spcBef>
                <a:spcPts val="0"/>
              </a:spcBef>
              <a:spcAft>
                <a:spcPts val="0"/>
              </a:spcAft>
              <a:defRPr/>
              <a:extLst>
                <a:ext uri="{35155182-B16C-46BC-9424-99874614C6A1}">
                  <wpsdc:indentchars xmlns:wpsdc="http://www.wps.cn/officeDocument/2017/drawingmlCustomData" val="200" checksum="59296752"/>
                </a:ext>
              </a:extLst>
            </a:pPr>
            <a:r>
              <a:rPr sz="1800" dirty="0">
                <a:solidFill>
                  <a:prstClr val="white"/>
                </a:solidFill>
                <a:latin typeface="微软雅黑" panose="020B0503020204020204" charset="-122"/>
                <a:ea typeface="微软雅黑" panose="020B0503020204020204" charset="-122"/>
                <a:cs typeface="+mn-ea"/>
                <a:sym typeface="+mn-lt"/>
              </a:rPr>
              <a:t>如果在大数据上采用区块链技术，数据不会丢失，也不会改变。</a:t>
            </a:r>
            <a:endParaRPr sz="1800" dirty="0">
              <a:solidFill>
                <a:prstClr val="white"/>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20000"/>
              </a:lnSpc>
              <a:spcBef>
                <a:spcPts val="0"/>
              </a:spcBef>
              <a:spcAft>
                <a:spcPts val="0"/>
              </a:spcAft>
              <a:defRPr/>
              <a:extLst>
                <a:ext uri="{35155182-B16C-46BC-9424-99874614C6A1}">
                  <wpsdc:indentchars xmlns:wpsdc="http://www.wps.cn/officeDocument/2017/drawingmlCustomData" val="200" checksum="59296752"/>
                </a:ext>
              </a:extLst>
            </a:pPr>
            <a:r>
              <a:rPr sz="1800" dirty="0">
                <a:solidFill>
                  <a:prstClr val="white"/>
                </a:solidFill>
                <a:latin typeface="微软雅黑" panose="020B0503020204020204" charset="-122"/>
                <a:ea typeface="微软雅黑" panose="020B0503020204020204" charset="-122"/>
                <a:cs typeface="+mn-ea"/>
                <a:sym typeface="+mn-lt"/>
              </a:rPr>
              <a:t>此外，为了从私有区块链中提取数据，需要拥有超过双方到三方的授权，这意味着如果想要更改数据中的某些内容，首先需要向所有利益相关者提供新数据的信息。</a:t>
            </a:r>
            <a:r>
              <a:rPr sz="1800" dirty="0">
                <a:solidFill>
                  <a:srgbClr val="FF0000"/>
                </a:solidFill>
                <a:latin typeface="微软雅黑" panose="020B0503020204020204" charset="-122"/>
                <a:ea typeface="微软雅黑" panose="020B0503020204020204" charset="-122"/>
                <a:cs typeface="+mn-ea"/>
                <a:sym typeface="+mn-lt"/>
              </a:rPr>
              <a:t>因此，即使一个或两个利益相关者被破坏，也无法破解所有这些。这样，区块链解决了大数据的数据丢失问题。</a:t>
            </a:r>
            <a:endParaRPr sz="1800" dirty="0">
              <a:solidFill>
                <a:srgbClr val="FF0000"/>
              </a:solidFill>
              <a:latin typeface="微软雅黑" panose="020B0503020204020204" charset="-122"/>
              <a:ea typeface="微软雅黑" panose="020B0503020204020204" charset="-122"/>
              <a:cs typeface="+mn-ea"/>
              <a:sym typeface="+mn-lt"/>
            </a:endParaRPr>
          </a:p>
        </p:txBody>
      </p:sp>
      <p:sp>
        <p:nvSpPr>
          <p:cNvPr id="15" name="菱形 14"/>
          <p:cNvSpPr/>
          <p:nvPr/>
        </p:nvSpPr>
        <p:spPr>
          <a:xfrm>
            <a:off x="623151" y="2514312"/>
            <a:ext cx="368007" cy="368006"/>
          </a:xfrm>
          <a:prstGeom prst="diamond">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TextBox 39"/>
          <p:cNvSpPr txBox="1"/>
          <p:nvPr/>
        </p:nvSpPr>
        <p:spPr>
          <a:xfrm>
            <a:off x="395579" y="325567"/>
            <a:ext cx="3076423" cy="583565"/>
          </a:xfrm>
          <a:prstGeom prst="rect">
            <a:avLst/>
          </a:prstGeom>
          <a:noFill/>
        </p:spPr>
        <p:txBody>
          <a:bodyPr wrap="square" rtlCol="0">
            <a:spAutoFit/>
          </a:bodyPr>
          <a:lstStyle/>
          <a:p>
            <a:pPr algn="dist"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数据丢失</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pic>
        <p:nvPicPr>
          <p:cNvPr id="2" name="图片 1" descr="用户隐私"/>
          <p:cNvPicPr>
            <a:picLocks noChangeAspect="1"/>
          </p:cNvPicPr>
          <p:nvPr/>
        </p:nvPicPr>
        <p:blipFill>
          <a:blip r:embed="rId1"/>
          <a:stretch>
            <a:fillRect/>
          </a:stretch>
        </p:blipFill>
        <p:spPr>
          <a:xfrm>
            <a:off x="6932930" y="2514600"/>
            <a:ext cx="4732655" cy="35496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8" presetClass="emph" presetSubtype="0" fill="hold" grpId="1" nodeType="afterEffect">
                                  <p:stCondLst>
                                    <p:cond delay="0"/>
                                  </p:stCondLst>
                                  <p:childTnLst>
                                    <p:animRot by="21600000">
                                      <p:cBhvr>
                                        <p:cTn id="13" dur="2000" fill="hold"/>
                                        <p:tgtEl>
                                          <p:spTgt spid="15"/>
                                        </p:tgtEl>
                                        <p:attrNameLst>
                                          <p:attrName>r</p:attrName>
                                        </p:attrNameLst>
                                      </p:cBhvr>
                                    </p:animRot>
                                  </p:childTnLst>
                                </p:cTn>
                              </p:par>
                            </p:childTnLst>
                          </p:cTn>
                        </p:par>
                        <p:par>
                          <p:cTn id="14" fill="hold">
                            <p:stCondLst>
                              <p:cond delay="2500"/>
                            </p:stCondLst>
                            <p:childTnLst>
                              <p:par>
                                <p:cTn id="15" presetID="53" presetClass="entr" presetSubtype="16"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bldLvl="0" animBg="1"/>
      <p:bldP spid="15" grpId="1"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cxnSp>
        <p:nvCxnSpPr>
          <p:cNvPr id="7" name="直接连接符 6"/>
          <p:cNvCxnSpPr/>
          <p:nvPr>
            <p:custDataLst>
              <p:tags r:id="rId2"/>
            </p:custDataLst>
          </p:nvPr>
        </p:nvCxnSpPr>
        <p:spPr>
          <a:xfrm>
            <a:off x="5277247" y="3187962"/>
            <a:ext cx="4860006"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6005195" y="2348865"/>
            <a:ext cx="5008880" cy="830580"/>
          </a:xfrm>
          <a:prstGeom prst="rect">
            <a:avLst/>
          </a:prstGeom>
        </p:spPr>
        <p:txBody>
          <a:bodyPr wrap="square" lIns="0" tIns="0" rIns="0" bIns="0">
            <a:spAutoFit/>
          </a:bodyPr>
          <a:lstStyle/>
          <a:p>
            <a:pPr fontAlgn="auto">
              <a:spcBef>
                <a:spcPts val="0"/>
              </a:spcBef>
              <a:spcAft>
                <a:spcPts val="0"/>
              </a:spcAft>
            </a:pPr>
            <a:r>
              <a:rPr lang="zh-CN" altLang="en-US" sz="5400" b="1" dirty="0">
                <a:solidFill>
                  <a:prstClr val="white"/>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区块链简介</a:t>
            </a:r>
            <a:endParaRPr lang="zh-CN" altLang="en-US" sz="5400" b="1" dirty="0">
              <a:solidFill>
                <a:prstClr val="white"/>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p:txBody>
      </p:sp>
      <p:sp>
        <p:nvSpPr>
          <p:cNvPr id="11" name="TextBox 11"/>
          <p:cNvSpPr txBox="1"/>
          <p:nvPr/>
        </p:nvSpPr>
        <p:spPr>
          <a:xfrm>
            <a:off x="5883895" y="3267778"/>
            <a:ext cx="2011680" cy="398780"/>
          </a:xfrm>
          <a:prstGeom prst="rect">
            <a:avLst/>
          </a:prstGeom>
          <a:noFill/>
        </p:spPr>
        <p:txBody>
          <a:bodyPr wrap="none" rtlCol="0">
            <a:spAutoFit/>
          </a:bodyPr>
          <a:lstStyle/>
          <a:p>
            <a:pPr marL="171450" lvl="1" indent="-171450">
              <a:buFont typeface="Arial" panose="020B0604020202020204" pitchFamily="34" charset="0"/>
              <a:buChar char="•"/>
            </a:pPr>
            <a:r>
              <a:rPr lang="zh-CN" altLang="en-US" sz="2000" dirty="0">
                <a:solidFill>
                  <a:prstClr val="white"/>
                </a:solidFill>
                <a:latin typeface="Arial" panose="020B0604020202020204" pitchFamily="34" charset="0"/>
                <a:ea typeface="微软雅黑" panose="020B0503020204020204" charset="-122"/>
                <a:cs typeface="+mn-ea"/>
                <a:sym typeface="Arial" panose="020B0604020202020204" pitchFamily="34" charset="0"/>
              </a:rPr>
              <a:t>区块链背景</a:t>
            </a:r>
            <a:r>
              <a:rPr lang="en-US" altLang="zh-CN" sz="2000" dirty="0">
                <a:solidFill>
                  <a:prstClr val="white"/>
                </a:solidFill>
                <a:latin typeface="Arial" panose="020B0604020202020204" pitchFamily="34" charset="0"/>
                <a:ea typeface="微软雅黑" panose="020B0503020204020204" charset="-122"/>
                <a:cs typeface="+mn-ea"/>
                <a:sym typeface="Arial" panose="020B0604020202020204" pitchFamily="34" charset="0"/>
              </a:rPr>
              <a:t>	</a:t>
            </a:r>
            <a:endParaRPr lang="en-US" altLang="zh-CN" sz="2000" dirty="0">
              <a:solidFill>
                <a:prstClr val="white"/>
              </a:solidFill>
              <a:latin typeface="Arial" panose="020B0604020202020204" pitchFamily="34" charset="0"/>
              <a:ea typeface="微软雅黑" panose="020B0503020204020204" charset="-122"/>
              <a:cs typeface="+mn-ea"/>
              <a:sym typeface="Arial" panose="020B0604020202020204" pitchFamily="34" charset="0"/>
            </a:endParaRPr>
          </a:p>
        </p:txBody>
      </p:sp>
      <p:sp>
        <p:nvSpPr>
          <p:cNvPr id="12" name="TextBox 11"/>
          <p:cNvSpPr txBox="1"/>
          <p:nvPr/>
        </p:nvSpPr>
        <p:spPr>
          <a:xfrm>
            <a:off x="7238880" y="3698308"/>
            <a:ext cx="1624330" cy="398780"/>
          </a:xfrm>
          <a:prstGeom prst="rect">
            <a:avLst/>
          </a:prstGeom>
          <a:noFill/>
        </p:spPr>
        <p:txBody>
          <a:bodyPr wrap="none" rtlCol="0">
            <a:spAutoFit/>
          </a:bodyPr>
          <a:lstStyle/>
          <a:p>
            <a:pPr marL="171450" lvl="1" indent="-171450">
              <a:buFont typeface="Arial" panose="020B0604020202020204" pitchFamily="34" charset="0"/>
              <a:buChar char="•"/>
            </a:pPr>
            <a:r>
              <a:rPr lang="zh-CN" altLang="en-US" sz="2000" dirty="0">
                <a:solidFill>
                  <a:prstClr val="white"/>
                </a:solidFill>
                <a:latin typeface="Arial" panose="020B0604020202020204" pitchFamily="34" charset="0"/>
                <a:ea typeface="微软雅黑" panose="020B0503020204020204" charset="-122"/>
                <a:sym typeface="Arial" panose="020B0604020202020204" pitchFamily="34" charset="0"/>
              </a:rPr>
              <a:t>区块链定义</a:t>
            </a:r>
            <a:endParaRPr lang="zh-CN" altLang="en-US" sz="20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13" name="TextBox 11"/>
          <p:cNvSpPr txBox="1"/>
          <p:nvPr/>
        </p:nvSpPr>
        <p:spPr>
          <a:xfrm>
            <a:off x="8610585" y="4187020"/>
            <a:ext cx="1624330" cy="1014730"/>
          </a:xfrm>
          <a:prstGeom prst="rect">
            <a:avLst/>
          </a:prstGeom>
          <a:noFill/>
        </p:spPr>
        <p:txBody>
          <a:bodyPr wrap="square" rtlCol="0">
            <a:spAutoFit/>
          </a:bodyPr>
          <a:lstStyle/>
          <a:p>
            <a:pPr marL="171450" lvl="1" indent="-171450">
              <a:buFont typeface="Arial" panose="020B0604020202020204" pitchFamily="34" charset="0"/>
              <a:buChar char="•"/>
            </a:pPr>
            <a:r>
              <a:rPr lang="zh-CN" altLang="en-US" sz="2000" dirty="0">
                <a:solidFill>
                  <a:prstClr val="white"/>
                </a:solidFill>
                <a:latin typeface="Arial" panose="020B0604020202020204" pitchFamily="34" charset="0"/>
                <a:ea typeface="微软雅黑" panose="020B0503020204020204" charset="-122"/>
                <a:sym typeface="Arial" panose="020B0604020202020204" pitchFamily="34" charset="0"/>
              </a:rPr>
              <a:t>区块链发展</a:t>
            </a:r>
            <a:endParaRPr lang="zh-CN" altLang="en-US" sz="2000" dirty="0">
              <a:solidFill>
                <a:prstClr val="white"/>
              </a:solidFill>
              <a:latin typeface="Arial" panose="020B0604020202020204" pitchFamily="34" charset="0"/>
              <a:ea typeface="微软雅黑" panose="020B0503020204020204" charset="-122"/>
              <a:sym typeface="Arial" panose="020B0604020202020204" pitchFamily="34" charset="0"/>
            </a:endParaRPr>
          </a:p>
          <a:p>
            <a:pPr marL="171450" lvl="1" indent="-171450">
              <a:buFont typeface="Arial" panose="020B0604020202020204" pitchFamily="34" charset="0"/>
              <a:buChar char="•"/>
            </a:pPr>
            <a:endParaRPr lang="en-US" altLang="zh-CN" sz="2000" dirty="0">
              <a:solidFill>
                <a:prstClr val="white"/>
              </a:solidFill>
              <a:latin typeface="Arial" panose="020B0604020202020204" pitchFamily="34" charset="0"/>
              <a:ea typeface="微软雅黑" panose="020B0503020204020204" charset="-122"/>
              <a:sym typeface="Arial" panose="020B0604020202020204" pitchFamily="34" charset="0"/>
            </a:endParaRPr>
          </a:p>
          <a:p>
            <a:pPr marL="171450" lvl="1" indent="-171450">
              <a:buFont typeface="Arial" panose="020B0604020202020204" pitchFamily="34" charset="0"/>
              <a:buChar char="•"/>
            </a:pPr>
            <a:endParaRPr lang="en-US" altLang="zh-CN" sz="20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cxnSp>
        <p:nvCxnSpPr>
          <p:cNvPr id="15" name="直接连接符 14"/>
          <p:cNvCxnSpPr/>
          <p:nvPr>
            <p:custDataLst>
              <p:tags r:id="rId3"/>
            </p:custDataLst>
          </p:nvPr>
        </p:nvCxnSpPr>
        <p:spPr>
          <a:xfrm>
            <a:off x="5277247" y="3187962"/>
            <a:ext cx="4860006" cy="0"/>
          </a:xfrm>
          <a:prstGeom prst="line">
            <a:avLst/>
          </a:prstGeom>
          <a:ln w="12700">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2630805" y="2414270"/>
            <a:ext cx="309880" cy="368300"/>
          </a:xfrm>
          <a:prstGeom prst="rect">
            <a:avLst/>
          </a:prstGeom>
          <a:noFill/>
        </p:spPr>
        <p:txBody>
          <a:bodyPr wrap="none" rtlCol="0">
            <a:spAutoFit/>
          </a:bodyPr>
          <a:p>
            <a:endParaRPr lang="zh-CN" altLang="en-US"/>
          </a:p>
        </p:txBody>
      </p:sp>
    </p:spTree>
    <p:custDataLst>
      <p:tags r:id="rId4"/>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32"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strVal val="4*#ppt_w"/>
                                          </p:val>
                                        </p:tav>
                                        <p:tav tm="100000">
                                          <p:val>
                                            <p:strVal val="#ppt_w"/>
                                          </p:val>
                                        </p:tav>
                                      </p:tavLst>
                                    </p:anim>
                                    <p:anim calcmode="lin" valueType="num">
                                      <p:cBhvr>
                                        <p:cTn id="8" dur="500" fill="hold"/>
                                        <p:tgtEl>
                                          <p:spTgt spid="8"/>
                                        </p:tgtEl>
                                        <p:attrNameLst>
                                          <p:attrName>ppt_h</p:attrName>
                                        </p:attrNameLst>
                                      </p:cBhvr>
                                      <p:tavLst>
                                        <p:tav tm="0">
                                          <p:val>
                                            <p:strVal val="4*#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barn(inVertical)">
                                      <p:cBhvr>
                                        <p:cTn id="13" dur="500"/>
                                        <p:tgtEl>
                                          <p:spTgt spid="15"/>
                                        </p:tgtEl>
                                      </p:cBhvr>
                                    </p:animEffect>
                                  </p:childTnLst>
                                </p:cTn>
                              </p:par>
                            </p:childTnLst>
                          </p:cTn>
                        </p:par>
                        <p:par>
                          <p:cTn id="14" fill="hold">
                            <p:stCondLst>
                              <p:cond delay="500"/>
                            </p:stCondLst>
                            <p:childTnLst>
                              <p:par>
                                <p:cTn id="15" presetID="12" presetClass="entr" presetSubtype="8"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p:tgtEl>
                                          <p:spTgt spid="11"/>
                                        </p:tgtEl>
                                        <p:attrNameLst>
                                          <p:attrName>ppt_x</p:attrName>
                                        </p:attrNameLst>
                                      </p:cBhvr>
                                      <p:tavLst>
                                        <p:tav tm="0">
                                          <p:val>
                                            <p:strVal val="#ppt_x-#ppt_w*1.125000"/>
                                          </p:val>
                                        </p:tav>
                                        <p:tav tm="100000">
                                          <p:val>
                                            <p:strVal val="#ppt_x"/>
                                          </p:val>
                                        </p:tav>
                                      </p:tavLst>
                                    </p:anim>
                                    <p:animEffect transition="in" filter="wipe(right)">
                                      <p:cBhvr>
                                        <p:cTn id="18" dur="500"/>
                                        <p:tgtEl>
                                          <p:spTgt spid="11"/>
                                        </p:tgtEl>
                                      </p:cBhvr>
                                    </p:animEffect>
                                  </p:childTnLst>
                                </p:cTn>
                              </p:par>
                            </p:childTnLst>
                          </p:cTn>
                        </p:par>
                        <p:par>
                          <p:cTn id="19" fill="hold">
                            <p:stCondLst>
                              <p:cond delay="1000"/>
                            </p:stCondLst>
                            <p:childTnLst>
                              <p:par>
                                <p:cTn id="20" presetID="12" presetClass="entr" presetSubtype="8" fill="hold" grpId="0"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p:tgtEl>
                                          <p:spTgt spid="12"/>
                                        </p:tgtEl>
                                        <p:attrNameLst>
                                          <p:attrName>ppt_x</p:attrName>
                                        </p:attrNameLst>
                                      </p:cBhvr>
                                      <p:tavLst>
                                        <p:tav tm="0">
                                          <p:val>
                                            <p:strVal val="#ppt_x-#ppt_w*1.125000"/>
                                          </p:val>
                                        </p:tav>
                                        <p:tav tm="100000">
                                          <p:val>
                                            <p:strVal val="#ppt_x"/>
                                          </p:val>
                                        </p:tav>
                                      </p:tavLst>
                                    </p:anim>
                                    <p:animEffect transition="in" filter="wipe(right)">
                                      <p:cBhvr>
                                        <p:cTn id="23" dur="500"/>
                                        <p:tgtEl>
                                          <p:spTgt spid="12"/>
                                        </p:tgtEl>
                                      </p:cBhvr>
                                    </p:animEffect>
                                  </p:childTnLst>
                                </p:cTn>
                              </p:par>
                            </p:childTnLst>
                          </p:cTn>
                        </p:par>
                        <p:par>
                          <p:cTn id="24" fill="hold">
                            <p:stCondLst>
                              <p:cond delay="1500"/>
                            </p:stCondLst>
                            <p:childTnLst>
                              <p:par>
                                <p:cTn id="25" presetID="12" presetClass="entr" presetSubtype="8" fill="hold" grpId="0" nodeType="afterEffect">
                                  <p:stCondLst>
                                    <p:cond delay="0"/>
                                  </p:stCondLst>
                                  <p:childTnLst>
                                    <p:set>
                                      <p:cBhvr>
                                        <p:cTn id="26" dur="1" fill="hold">
                                          <p:stCondLst>
                                            <p:cond delay="0"/>
                                          </p:stCondLst>
                                        </p:cTn>
                                        <p:tgtEl>
                                          <p:spTgt spid="13"/>
                                        </p:tgtEl>
                                        <p:attrNameLst>
                                          <p:attrName>style.visibility</p:attrName>
                                        </p:attrNameLst>
                                      </p:cBhvr>
                                      <p:to>
                                        <p:strVal val="visible"/>
                                      </p:to>
                                    </p:set>
                                    <p:anim calcmode="lin" valueType="num">
                                      <p:cBhvr additive="base">
                                        <p:cTn id="27" dur="500"/>
                                        <p:tgtEl>
                                          <p:spTgt spid="13"/>
                                        </p:tgtEl>
                                        <p:attrNameLst>
                                          <p:attrName>ppt_x</p:attrName>
                                        </p:attrNameLst>
                                      </p:cBhvr>
                                      <p:tavLst>
                                        <p:tav tm="0">
                                          <p:val>
                                            <p:strVal val="#ppt_x-#ppt_w*1.125000"/>
                                          </p:val>
                                        </p:tav>
                                        <p:tav tm="100000">
                                          <p:val>
                                            <p:strVal val="#ppt_x"/>
                                          </p:val>
                                        </p:tav>
                                      </p:tavLst>
                                    </p:anim>
                                    <p:animEffect transition="in" filter="wipe(right)">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2" grpId="0"/>
      <p:bldP spid="1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1162373" y="2404502"/>
            <a:ext cx="5048515" cy="2748280"/>
          </a:xfrm>
          <a:prstGeom prst="rect">
            <a:avLst/>
          </a:prstGeom>
        </p:spPr>
        <p:txBody>
          <a:bodyPr wrap="square">
            <a:spAutoFit/>
          </a:bodyPr>
          <a:lstStyle/>
          <a:p>
            <a:pPr indent="457200" algn="just" eaLnBrk="1" fontAlgn="auto" latinLnBrk="0" hangingPunct="1">
              <a:lnSpc>
                <a:spcPct val="120000"/>
              </a:lnSpc>
              <a:spcBef>
                <a:spcPts val="0"/>
              </a:spcBef>
              <a:spcAft>
                <a:spcPts val="0"/>
              </a:spcAft>
              <a:defRPr/>
              <a:extLst>
                <a:ext uri="{35155182-B16C-46BC-9424-99874614C6A1}">
                  <wpsdc:indentchars xmlns:wpsdc="http://www.wps.cn/officeDocument/2017/drawingmlCustomData" val="200" checksum="59296752"/>
                </a:ext>
              </a:extLst>
            </a:pPr>
            <a:r>
              <a:rPr sz="1800" dirty="0">
                <a:solidFill>
                  <a:prstClr val="white"/>
                </a:solidFill>
                <a:latin typeface="微软雅黑" panose="020B0503020204020204" charset="-122"/>
                <a:ea typeface="微软雅黑" panose="020B0503020204020204" charset="-122"/>
                <a:cs typeface="+mn-ea"/>
                <a:sym typeface="+mn-lt"/>
              </a:rPr>
              <a:t>即使数据量很小，也会出现数据阻塞的情况，</a:t>
            </a:r>
            <a:r>
              <a:rPr sz="1800" dirty="0">
                <a:solidFill>
                  <a:srgbClr val="FF0000"/>
                </a:solidFill>
                <a:latin typeface="微软雅黑" panose="020B0503020204020204" charset="-122"/>
                <a:ea typeface="微软雅黑" panose="020B0503020204020204" charset="-122"/>
                <a:cs typeface="+mn-ea"/>
                <a:sym typeface="+mn-lt"/>
              </a:rPr>
              <a:t>但在大数据的情况下，情况会变得更糟。集中式和分散式数据系统在容量和数据传输速率方面都有其局限性</a:t>
            </a:r>
            <a:r>
              <a:rPr sz="1800" dirty="0">
                <a:solidFill>
                  <a:prstClr val="white"/>
                </a:solidFill>
                <a:latin typeface="微软雅黑" panose="020B0503020204020204" charset="-122"/>
                <a:ea typeface="微软雅黑" panose="020B0503020204020204" charset="-122"/>
                <a:cs typeface="+mn-ea"/>
                <a:sym typeface="+mn-lt"/>
              </a:rPr>
              <a:t>。</a:t>
            </a:r>
            <a:endParaRPr sz="1800" dirty="0">
              <a:solidFill>
                <a:prstClr val="white"/>
              </a:solidFill>
              <a:latin typeface="微软雅黑" panose="020B0503020204020204" charset="-122"/>
              <a:ea typeface="微软雅黑" panose="020B0503020204020204" charset="-122"/>
              <a:cs typeface="+mn-ea"/>
              <a:sym typeface="+mn-lt"/>
            </a:endParaRPr>
          </a:p>
          <a:p>
            <a:pPr indent="457200" algn="just" eaLnBrk="1" fontAlgn="auto" latinLnBrk="0" hangingPunct="1">
              <a:lnSpc>
                <a:spcPct val="120000"/>
              </a:lnSpc>
              <a:spcBef>
                <a:spcPts val="0"/>
              </a:spcBef>
              <a:spcAft>
                <a:spcPts val="0"/>
              </a:spcAft>
              <a:defRPr/>
              <a:extLst>
                <a:ext uri="{35155182-B16C-46BC-9424-99874614C6A1}">
                  <wpsdc:indentchars xmlns:wpsdc="http://www.wps.cn/officeDocument/2017/drawingmlCustomData" val="200" checksum="59296752"/>
                </a:ext>
              </a:extLst>
            </a:pPr>
            <a:r>
              <a:rPr sz="1800" dirty="0">
                <a:solidFill>
                  <a:prstClr val="white"/>
                </a:solidFill>
                <a:latin typeface="微软雅黑" panose="020B0503020204020204" charset="-122"/>
                <a:ea typeface="微软雅黑" panose="020B0503020204020204" charset="-122"/>
                <a:cs typeface="+mn-ea"/>
                <a:sym typeface="+mn-lt"/>
              </a:rPr>
              <a:t>但区块链的开发是为了促进数据交易。区块链最初的设计目的是为在线企业大额交易提供担保。如果交易进展很慢并被取消的话，那么就不会使用比特币。</a:t>
            </a:r>
            <a:endParaRPr sz="1800" dirty="0">
              <a:solidFill>
                <a:prstClr val="white"/>
              </a:solidFill>
              <a:latin typeface="微软雅黑" panose="020B0503020204020204" charset="-122"/>
              <a:ea typeface="微软雅黑" panose="020B0503020204020204" charset="-122"/>
              <a:cs typeface="+mn-ea"/>
              <a:sym typeface="+mn-lt"/>
            </a:endParaRPr>
          </a:p>
        </p:txBody>
      </p:sp>
      <p:sp>
        <p:nvSpPr>
          <p:cNvPr id="15" name="菱形 14"/>
          <p:cNvSpPr/>
          <p:nvPr/>
        </p:nvSpPr>
        <p:spPr>
          <a:xfrm>
            <a:off x="623151" y="2514312"/>
            <a:ext cx="368007" cy="368006"/>
          </a:xfrm>
          <a:prstGeom prst="diamond">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TextBox 39"/>
          <p:cNvSpPr txBox="1"/>
          <p:nvPr/>
        </p:nvSpPr>
        <p:spPr>
          <a:xfrm>
            <a:off x="395579" y="325567"/>
            <a:ext cx="3076423" cy="583565"/>
          </a:xfrm>
          <a:prstGeom prst="rect">
            <a:avLst/>
          </a:prstGeom>
          <a:noFill/>
        </p:spPr>
        <p:txBody>
          <a:bodyPr wrap="square" rtlCol="0">
            <a:spAutoFit/>
          </a:bodyPr>
          <a:lstStyle/>
          <a:p>
            <a:pPr algn="dist"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数据堵塞</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pic>
        <p:nvPicPr>
          <p:cNvPr id="2" name="图片 1" descr="公开透明"/>
          <p:cNvPicPr>
            <a:picLocks noChangeAspect="1"/>
          </p:cNvPicPr>
          <p:nvPr/>
        </p:nvPicPr>
        <p:blipFill>
          <a:blip r:embed="rId1"/>
          <a:srcRect l="2009" r="3176"/>
          <a:stretch>
            <a:fillRect/>
          </a:stretch>
        </p:blipFill>
        <p:spPr>
          <a:xfrm>
            <a:off x="6576695" y="2536190"/>
            <a:ext cx="5341620" cy="357314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 calcmode="lin" valueType="num">
                                      <p:cBhvr>
                                        <p:cTn id="9" dur="500" fill="hold"/>
                                        <p:tgtEl>
                                          <p:spTgt spid="15"/>
                                        </p:tgtEl>
                                        <p:attrNameLst>
                                          <p:attrName>style.rotation</p:attrName>
                                        </p:attrNameLst>
                                      </p:cBhvr>
                                      <p:tavLst>
                                        <p:tav tm="0">
                                          <p:val>
                                            <p:fltVal val="360"/>
                                          </p:val>
                                        </p:tav>
                                        <p:tav tm="100000">
                                          <p:val>
                                            <p:fltVal val="0"/>
                                          </p:val>
                                        </p:tav>
                                      </p:tavLst>
                                    </p:anim>
                                    <p:animEffect transition="in" filter="fade">
                                      <p:cBhvr>
                                        <p:cTn id="10" dur="500"/>
                                        <p:tgtEl>
                                          <p:spTgt spid="15"/>
                                        </p:tgtEl>
                                      </p:cBhvr>
                                    </p:animEffect>
                                  </p:childTnLst>
                                </p:cTn>
                              </p:par>
                            </p:childTnLst>
                          </p:cTn>
                        </p:par>
                        <p:par>
                          <p:cTn id="11" fill="hold">
                            <p:stCondLst>
                              <p:cond delay="500"/>
                            </p:stCondLst>
                            <p:childTnLst>
                              <p:par>
                                <p:cTn id="12" presetID="8" presetClass="emph" presetSubtype="0" fill="hold" grpId="1" nodeType="afterEffect">
                                  <p:stCondLst>
                                    <p:cond delay="0"/>
                                  </p:stCondLst>
                                  <p:childTnLst>
                                    <p:animRot by="21600000">
                                      <p:cBhvr>
                                        <p:cTn id="13" dur="2000" fill="hold"/>
                                        <p:tgtEl>
                                          <p:spTgt spid="15"/>
                                        </p:tgtEl>
                                        <p:attrNameLst>
                                          <p:attrName>r</p:attrName>
                                        </p:attrNameLst>
                                      </p:cBhvr>
                                    </p:animRot>
                                  </p:childTnLst>
                                </p:cTn>
                              </p:par>
                            </p:childTnLst>
                          </p:cTn>
                        </p:par>
                        <p:par>
                          <p:cTn id="14" fill="hold">
                            <p:stCondLst>
                              <p:cond delay="2500"/>
                            </p:stCondLst>
                            <p:childTnLst>
                              <p:par>
                                <p:cTn id="15" presetID="53" presetClass="entr" presetSubtype="16"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bldLvl="0" animBg="1"/>
      <p:bldP spid="15" grpId="1" bldLvl="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cxnSp>
        <p:nvCxnSpPr>
          <p:cNvPr id="7" name="直接连接符 6"/>
          <p:cNvCxnSpPr/>
          <p:nvPr>
            <p:custDataLst>
              <p:tags r:id="rId2"/>
            </p:custDataLst>
          </p:nvPr>
        </p:nvCxnSpPr>
        <p:spPr>
          <a:xfrm>
            <a:off x="5277247" y="3187962"/>
            <a:ext cx="4860006"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 name="TextBox 11"/>
          <p:cNvSpPr txBox="1"/>
          <p:nvPr/>
        </p:nvSpPr>
        <p:spPr>
          <a:xfrm>
            <a:off x="5668630" y="3267778"/>
            <a:ext cx="1167130" cy="337185"/>
          </a:xfrm>
          <a:prstGeom prst="rect">
            <a:avLst/>
          </a:prstGeom>
          <a:noFill/>
        </p:spPr>
        <p:txBody>
          <a:bodyPr wrap="none" rtlCol="0">
            <a:spAutoFit/>
          </a:bodyPr>
          <a:lstStyle/>
          <a:p>
            <a:pPr marL="171450" lvl="1" indent="-171450">
              <a:buFont typeface="Arial" panose="020B0604020202020204" pitchFamily="34" charset="0"/>
              <a:buChar char="•"/>
            </a:pPr>
            <a:r>
              <a:rPr lang="zh-CN" altLang="en-US" sz="1600" dirty="0">
                <a:solidFill>
                  <a:prstClr val="white"/>
                </a:solidFill>
                <a:latin typeface="Arial" panose="020B0604020202020204" pitchFamily="34" charset="0"/>
                <a:ea typeface="微软雅黑" panose="020B0503020204020204" charset="-122"/>
                <a:cs typeface="+mn-ea"/>
                <a:sym typeface="Arial" panose="020B0604020202020204" pitchFamily="34" charset="0"/>
              </a:rPr>
              <a:t>前景展望</a:t>
            </a:r>
            <a:endParaRPr lang="en-US" altLang="zh-CN" sz="16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sp>
        <p:nvSpPr>
          <p:cNvPr id="12" name="TextBox 11"/>
          <p:cNvSpPr txBox="1"/>
          <p:nvPr/>
        </p:nvSpPr>
        <p:spPr>
          <a:xfrm>
            <a:off x="7812920" y="3267778"/>
            <a:ext cx="760730" cy="337185"/>
          </a:xfrm>
          <a:prstGeom prst="rect">
            <a:avLst/>
          </a:prstGeom>
          <a:noFill/>
        </p:spPr>
        <p:txBody>
          <a:bodyPr wrap="none" rtlCol="0">
            <a:spAutoFit/>
          </a:bodyPr>
          <a:lstStyle/>
          <a:p>
            <a:pPr marL="171450" lvl="1" indent="-171450">
              <a:buFont typeface="Arial" panose="020B0604020202020204" pitchFamily="34" charset="0"/>
              <a:buChar char="•"/>
            </a:pPr>
            <a:r>
              <a:rPr lang="zh-CN" altLang="en-US" sz="1600" dirty="0">
                <a:solidFill>
                  <a:prstClr val="white"/>
                </a:solidFill>
                <a:latin typeface="Arial" panose="020B0604020202020204" pitchFamily="34" charset="0"/>
                <a:ea typeface="微软雅黑" panose="020B0503020204020204" charset="-122"/>
                <a:cs typeface="+mn-ea"/>
                <a:sym typeface="Arial" panose="020B0604020202020204" pitchFamily="34" charset="0"/>
              </a:rPr>
              <a:t>总结</a:t>
            </a:r>
            <a:endParaRPr lang="en-US" altLang="zh-CN" sz="1600" dirty="0">
              <a:solidFill>
                <a:prstClr val="white"/>
              </a:solidFill>
              <a:latin typeface="Arial" panose="020B0604020202020204" pitchFamily="34" charset="0"/>
              <a:ea typeface="微软雅黑" panose="020B0503020204020204" charset="-122"/>
              <a:sym typeface="Arial" panose="020B0604020202020204" pitchFamily="34" charset="0"/>
            </a:endParaRPr>
          </a:p>
        </p:txBody>
      </p:sp>
      <p:cxnSp>
        <p:nvCxnSpPr>
          <p:cNvPr id="15" name="直接连接符 14"/>
          <p:cNvCxnSpPr/>
          <p:nvPr>
            <p:custDataLst>
              <p:tags r:id="rId3"/>
            </p:custDataLst>
          </p:nvPr>
        </p:nvCxnSpPr>
        <p:spPr>
          <a:xfrm>
            <a:off x="5277247" y="3187962"/>
            <a:ext cx="4860006" cy="0"/>
          </a:xfrm>
          <a:prstGeom prst="line">
            <a:avLst/>
          </a:prstGeom>
          <a:ln w="12700">
            <a:solidFill>
              <a:schemeClr val="bg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5349240" y="2176145"/>
            <a:ext cx="4983480" cy="922020"/>
          </a:xfrm>
          <a:prstGeom prst="rect">
            <a:avLst/>
          </a:prstGeom>
          <a:noFill/>
        </p:spPr>
        <p:txBody>
          <a:bodyPr wrap="none" rtlCol="0" anchor="t">
            <a:spAutoFit/>
          </a:bodyPr>
          <a:p>
            <a:r>
              <a:rPr lang="zh-CN" altLang="en-US" sz="5400" b="1" kern="0" noProof="0" dirty="0" smtClean="0">
                <a:ln>
                  <a:noFill/>
                </a:ln>
                <a:solidFill>
                  <a:prstClr val="white"/>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rPr>
              <a:t>前景展望和总结</a:t>
            </a:r>
            <a:endParaRPr lang="zh-CN" altLang="en-US" sz="5400" b="1" kern="0" noProof="0" dirty="0" smtClean="0">
              <a:ln>
                <a:noFill/>
              </a:ln>
              <a:solidFill>
                <a:prstClr val="white"/>
              </a:solidFill>
              <a:effectLst>
                <a:outerShdw blurRad="38100" dist="38100" dir="2700000" algn="tl">
                  <a:srgbClr val="000000">
                    <a:alpha val="43137"/>
                  </a:srgbClr>
                </a:outerShdw>
              </a:effectLst>
              <a:uLnTx/>
              <a:uFillTx/>
              <a:latin typeface="微软雅黑" panose="020B0503020204020204" charset="-122"/>
              <a:ea typeface="微软雅黑" panose="020B0503020204020204" charset="-122"/>
              <a:cs typeface="+mn-ea"/>
            </a:endParaRPr>
          </a:p>
        </p:txBody>
      </p:sp>
    </p:spTree>
    <p:custDataLst>
      <p:tags r:id="rId4"/>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inVertical)">
                                      <p:cBhvr>
                                        <p:cTn id="7" dur="500"/>
                                        <p:tgtEl>
                                          <p:spTgt spid="15"/>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p:tgtEl>
                                          <p:spTgt spid="11"/>
                                        </p:tgtEl>
                                        <p:attrNameLst>
                                          <p:attrName>ppt_x</p:attrName>
                                        </p:attrNameLst>
                                      </p:cBhvr>
                                      <p:tavLst>
                                        <p:tav tm="0">
                                          <p:val>
                                            <p:strVal val="#ppt_x-#ppt_w*1.125000"/>
                                          </p:val>
                                        </p:tav>
                                        <p:tav tm="100000">
                                          <p:val>
                                            <p:strVal val="#ppt_x"/>
                                          </p:val>
                                        </p:tav>
                                      </p:tavLst>
                                    </p:anim>
                                    <p:animEffect transition="in" filter="wipe(right)">
                                      <p:cBhvr>
                                        <p:cTn id="12" dur="500"/>
                                        <p:tgtEl>
                                          <p:spTgt spid="11"/>
                                        </p:tgtEl>
                                      </p:cBhvr>
                                    </p:animEffect>
                                  </p:childTnLst>
                                </p:cTn>
                              </p:par>
                            </p:childTnLst>
                          </p:cTn>
                        </p:par>
                        <p:par>
                          <p:cTn id="13" fill="hold">
                            <p:stCondLst>
                              <p:cond delay="1000"/>
                            </p:stCondLst>
                            <p:childTnLst>
                              <p:par>
                                <p:cTn id="14" presetID="12" presetClass="entr" presetSubtype="8" fill="hold" grpId="0" nodeType="after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additive="base">
                                        <p:cTn id="16" dur="500"/>
                                        <p:tgtEl>
                                          <p:spTgt spid="12"/>
                                        </p:tgtEl>
                                        <p:attrNameLst>
                                          <p:attrName>ppt_x</p:attrName>
                                        </p:attrNameLst>
                                      </p:cBhvr>
                                      <p:tavLst>
                                        <p:tav tm="0">
                                          <p:val>
                                            <p:strVal val="#ppt_x-#ppt_w*1.125000"/>
                                          </p:val>
                                        </p:tav>
                                        <p:tav tm="100000">
                                          <p:val>
                                            <p:strVal val="#ppt_x"/>
                                          </p:val>
                                        </p:tav>
                                      </p:tavLst>
                                    </p:anim>
                                    <p:animEffect transition="in" filter="wipe(right)">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a:xfrm>
            <a:off x="1746339" y="3313125"/>
            <a:ext cx="2232248" cy="1800200"/>
            <a:chOff x="1746338" y="2807246"/>
            <a:chExt cx="2232248" cy="1800200"/>
          </a:xfrm>
        </p:grpSpPr>
        <p:sp>
          <p:nvSpPr>
            <p:cNvPr id="35" name="等腰三角形 34"/>
            <p:cNvSpPr/>
            <p:nvPr/>
          </p:nvSpPr>
          <p:spPr>
            <a:xfrm>
              <a:off x="1746338" y="2807246"/>
              <a:ext cx="2232248" cy="1800200"/>
            </a:xfrm>
            <a:prstGeom prst="triangle">
              <a:avLst/>
            </a:pr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36" name="Freeform 20"/>
            <p:cNvSpPr>
              <a:spLocks noEditPoints="1"/>
            </p:cNvSpPr>
            <p:nvPr/>
          </p:nvSpPr>
          <p:spPr bwMode="auto">
            <a:xfrm>
              <a:off x="2650282" y="3779354"/>
              <a:ext cx="442369" cy="474688"/>
            </a:xfrm>
            <a:custGeom>
              <a:avLst/>
              <a:gdLst>
                <a:gd name="T0" fmla="*/ 0 w 56"/>
                <a:gd name="T1" fmla="*/ 5 h 60"/>
                <a:gd name="T2" fmla="*/ 5 w 56"/>
                <a:gd name="T3" fmla="*/ 5 h 60"/>
                <a:gd name="T4" fmla="*/ 5 w 56"/>
                <a:gd name="T5" fmla="*/ 54 h 60"/>
                <a:gd name="T6" fmla="*/ 56 w 56"/>
                <a:gd name="T7" fmla="*/ 54 h 60"/>
                <a:gd name="T8" fmla="*/ 56 w 56"/>
                <a:gd name="T9" fmla="*/ 60 h 60"/>
                <a:gd name="T10" fmla="*/ 5 w 56"/>
                <a:gd name="T11" fmla="*/ 60 h 60"/>
                <a:gd name="T12" fmla="*/ 0 w 56"/>
                <a:gd name="T13" fmla="*/ 60 h 60"/>
                <a:gd name="T14" fmla="*/ 0 w 56"/>
                <a:gd name="T15" fmla="*/ 54 h 60"/>
                <a:gd name="T16" fmla="*/ 0 w 56"/>
                <a:gd name="T17" fmla="*/ 5 h 60"/>
                <a:gd name="T18" fmla="*/ 8 w 56"/>
                <a:gd name="T19" fmla="*/ 27 h 60"/>
                <a:gd name="T20" fmla="*/ 11 w 56"/>
                <a:gd name="T21" fmla="*/ 32 h 60"/>
                <a:gd name="T22" fmla="*/ 11 w 56"/>
                <a:gd name="T23" fmla="*/ 32 h 60"/>
                <a:gd name="T24" fmla="*/ 11 w 56"/>
                <a:gd name="T25" fmla="*/ 31 h 60"/>
                <a:gd name="T26" fmla="*/ 22 w 56"/>
                <a:gd name="T27" fmla="*/ 30 h 60"/>
                <a:gd name="T28" fmla="*/ 43 w 56"/>
                <a:gd name="T29" fmla="*/ 12 h 60"/>
                <a:gd name="T30" fmla="*/ 47 w 56"/>
                <a:gd name="T31" fmla="*/ 13 h 60"/>
                <a:gd name="T32" fmla="*/ 45 w 56"/>
                <a:gd name="T33" fmla="*/ 7 h 60"/>
                <a:gd name="T34" fmla="*/ 44 w 56"/>
                <a:gd name="T35" fmla="*/ 0 h 60"/>
                <a:gd name="T36" fmla="*/ 39 w 56"/>
                <a:gd name="T37" fmla="*/ 5 h 60"/>
                <a:gd name="T38" fmla="*/ 34 w 56"/>
                <a:gd name="T39" fmla="*/ 9 h 60"/>
                <a:gd name="T40" fmla="*/ 38 w 56"/>
                <a:gd name="T41" fmla="*/ 11 h 60"/>
                <a:gd name="T42" fmla="*/ 22 w 56"/>
                <a:gd name="T43" fmla="*/ 24 h 60"/>
                <a:gd name="T44" fmla="*/ 9 w 56"/>
                <a:gd name="T45" fmla="*/ 26 h 60"/>
                <a:gd name="T46" fmla="*/ 8 w 56"/>
                <a:gd name="T47" fmla="*/ 27 h 60"/>
                <a:gd name="T48" fmla="*/ 8 w 56"/>
                <a:gd name="T49" fmla="*/ 27 h 60"/>
                <a:gd name="T50" fmla="*/ 40 w 56"/>
                <a:gd name="T51" fmla="*/ 52 h 60"/>
                <a:gd name="T52" fmla="*/ 49 w 56"/>
                <a:gd name="T53" fmla="*/ 52 h 60"/>
                <a:gd name="T54" fmla="*/ 49 w 56"/>
                <a:gd name="T55" fmla="*/ 18 h 60"/>
                <a:gd name="T56" fmla="*/ 40 w 56"/>
                <a:gd name="T57" fmla="*/ 29 h 60"/>
                <a:gd name="T58" fmla="*/ 40 w 56"/>
                <a:gd name="T59" fmla="*/ 52 h 60"/>
                <a:gd name="T60" fmla="*/ 26 w 56"/>
                <a:gd name="T61" fmla="*/ 52 h 60"/>
                <a:gd name="T62" fmla="*/ 36 w 56"/>
                <a:gd name="T63" fmla="*/ 52 h 60"/>
                <a:gd name="T64" fmla="*/ 36 w 56"/>
                <a:gd name="T65" fmla="*/ 40 h 60"/>
                <a:gd name="T66" fmla="*/ 26 w 56"/>
                <a:gd name="T67" fmla="*/ 40 h 60"/>
                <a:gd name="T68" fmla="*/ 26 w 56"/>
                <a:gd name="T69" fmla="*/ 52 h 60"/>
                <a:gd name="T70" fmla="*/ 13 w 56"/>
                <a:gd name="T71" fmla="*/ 52 h 60"/>
                <a:gd name="T72" fmla="*/ 22 w 56"/>
                <a:gd name="T73" fmla="*/ 52 h 60"/>
                <a:gd name="T74" fmla="*/ 22 w 56"/>
                <a:gd name="T75" fmla="*/ 35 h 60"/>
                <a:gd name="T76" fmla="*/ 13 w 56"/>
                <a:gd name="T77" fmla="*/ 35 h 60"/>
                <a:gd name="T78" fmla="*/ 13 w 56"/>
                <a:gd name="T79" fmla="*/ 5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 h="60">
                  <a:moveTo>
                    <a:pt x="0" y="5"/>
                  </a:moveTo>
                  <a:cubicBezTo>
                    <a:pt x="5" y="5"/>
                    <a:pt x="5" y="5"/>
                    <a:pt x="5" y="5"/>
                  </a:cubicBezTo>
                  <a:cubicBezTo>
                    <a:pt x="5" y="54"/>
                    <a:pt x="5" y="54"/>
                    <a:pt x="5" y="54"/>
                  </a:cubicBezTo>
                  <a:cubicBezTo>
                    <a:pt x="56" y="54"/>
                    <a:pt x="56" y="54"/>
                    <a:pt x="56" y="54"/>
                  </a:cubicBezTo>
                  <a:cubicBezTo>
                    <a:pt x="56" y="60"/>
                    <a:pt x="56" y="60"/>
                    <a:pt x="56" y="60"/>
                  </a:cubicBezTo>
                  <a:cubicBezTo>
                    <a:pt x="5" y="60"/>
                    <a:pt x="5" y="60"/>
                    <a:pt x="5" y="60"/>
                  </a:cubicBezTo>
                  <a:cubicBezTo>
                    <a:pt x="0" y="60"/>
                    <a:pt x="0" y="60"/>
                    <a:pt x="0" y="60"/>
                  </a:cubicBezTo>
                  <a:cubicBezTo>
                    <a:pt x="0" y="54"/>
                    <a:pt x="0" y="54"/>
                    <a:pt x="0" y="54"/>
                  </a:cubicBezTo>
                  <a:cubicBezTo>
                    <a:pt x="0" y="5"/>
                    <a:pt x="0" y="5"/>
                    <a:pt x="0" y="5"/>
                  </a:cubicBezTo>
                  <a:close/>
                  <a:moveTo>
                    <a:pt x="8" y="27"/>
                  </a:moveTo>
                  <a:cubicBezTo>
                    <a:pt x="11" y="32"/>
                    <a:pt x="11" y="32"/>
                    <a:pt x="11" y="32"/>
                  </a:cubicBezTo>
                  <a:cubicBezTo>
                    <a:pt x="11" y="32"/>
                    <a:pt x="11" y="32"/>
                    <a:pt x="11" y="32"/>
                  </a:cubicBezTo>
                  <a:cubicBezTo>
                    <a:pt x="11" y="32"/>
                    <a:pt x="11" y="31"/>
                    <a:pt x="11" y="31"/>
                  </a:cubicBezTo>
                  <a:cubicBezTo>
                    <a:pt x="15" y="30"/>
                    <a:pt x="18" y="30"/>
                    <a:pt x="22" y="30"/>
                  </a:cubicBezTo>
                  <a:cubicBezTo>
                    <a:pt x="30" y="30"/>
                    <a:pt x="38" y="30"/>
                    <a:pt x="43" y="12"/>
                  </a:cubicBezTo>
                  <a:cubicBezTo>
                    <a:pt x="47" y="13"/>
                    <a:pt x="47" y="13"/>
                    <a:pt x="47" y="13"/>
                  </a:cubicBezTo>
                  <a:cubicBezTo>
                    <a:pt x="45" y="7"/>
                    <a:pt x="45" y="7"/>
                    <a:pt x="45" y="7"/>
                  </a:cubicBezTo>
                  <a:cubicBezTo>
                    <a:pt x="44" y="0"/>
                    <a:pt x="44" y="0"/>
                    <a:pt x="44" y="0"/>
                  </a:cubicBezTo>
                  <a:cubicBezTo>
                    <a:pt x="39" y="5"/>
                    <a:pt x="39" y="5"/>
                    <a:pt x="39" y="5"/>
                  </a:cubicBezTo>
                  <a:cubicBezTo>
                    <a:pt x="34" y="9"/>
                    <a:pt x="34" y="9"/>
                    <a:pt x="34" y="9"/>
                  </a:cubicBezTo>
                  <a:cubicBezTo>
                    <a:pt x="38" y="11"/>
                    <a:pt x="38" y="11"/>
                    <a:pt x="38" y="11"/>
                  </a:cubicBezTo>
                  <a:cubicBezTo>
                    <a:pt x="33" y="24"/>
                    <a:pt x="28" y="24"/>
                    <a:pt x="22" y="24"/>
                  </a:cubicBezTo>
                  <a:cubicBezTo>
                    <a:pt x="18" y="24"/>
                    <a:pt x="13" y="24"/>
                    <a:pt x="9" y="26"/>
                  </a:cubicBezTo>
                  <a:cubicBezTo>
                    <a:pt x="9" y="26"/>
                    <a:pt x="9" y="27"/>
                    <a:pt x="8" y="27"/>
                  </a:cubicBezTo>
                  <a:cubicBezTo>
                    <a:pt x="8" y="27"/>
                    <a:pt x="8" y="27"/>
                    <a:pt x="8" y="27"/>
                  </a:cubicBezTo>
                  <a:close/>
                  <a:moveTo>
                    <a:pt x="40" y="52"/>
                  </a:moveTo>
                  <a:cubicBezTo>
                    <a:pt x="49" y="52"/>
                    <a:pt x="49" y="52"/>
                    <a:pt x="49" y="52"/>
                  </a:cubicBezTo>
                  <a:cubicBezTo>
                    <a:pt x="49" y="18"/>
                    <a:pt x="49" y="18"/>
                    <a:pt x="49" y="18"/>
                  </a:cubicBezTo>
                  <a:cubicBezTo>
                    <a:pt x="40" y="29"/>
                    <a:pt x="40" y="29"/>
                    <a:pt x="40" y="29"/>
                  </a:cubicBezTo>
                  <a:cubicBezTo>
                    <a:pt x="40" y="52"/>
                    <a:pt x="40" y="52"/>
                    <a:pt x="40" y="52"/>
                  </a:cubicBezTo>
                  <a:close/>
                  <a:moveTo>
                    <a:pt x="26" y="52"/>
                  </a:moveTo>
                  <a:cubicBezTo>
                    <a:pt x="36" y="52"/>
                    <a:pt x="36" y="52"/>
                    <a:pt x="36" y="52"/>
                  </a:cubicBezTo>
                  <a:cubicBezTo>
                    <a:pt x="36" y="40"/>
                    <a:pt x="36" y="40"/>
                    <a:pt x="36" y="40"/>
                  </a:cubicBezTo>
                  <a:cubicBezTo>
                    <a:pt x="26" y="40"/>
                    <a:pt x="26" y="40"/>
                    <a:pt x="26" y="40"/>
                  </a:cubicBezTo>
                  <a:cubicBezTo>
                    <a:pt x="26" y="52"/>
                    <a:pt x="26" y="52"/>
                    <a:pt x="26" y="52"/>
                  </a:cubicBezTo>
                  <a:close/>
                  <a:moveTo>
                    <a:pt x="13" y="52"/>
                  </a:moveTo>
                  <a:cubicBezTo>
                    <a:pt x="22" y="52"/>
                    <a:pt x="22" y="52"/>
                    <a:pt x="22" y="52"/>
                  </a:cubicBezTo>
                  <a:cubicBezTo>
                    <a:pt x="22" y="35"/>
                    <a:pt x="22" y="35"/>
                    <a:pt x="22" y="35"/>
                  </a:cubicBezTo>
                  <a:cubicBezTo>
                    <a:pt x="13" y="35"/>
                    <a:pt x="13" y="35"/>
                    <a:pt x="13" y="35"/>
                  </a:cubicBezTo>
                  <a:lnTo>
                    <a:pt x="13" y="52"/>
                  </a:ln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grpSp>
        <p:nvGrpSpPr>
          <p:cNvPr id="37" name="组合 36"/>
          <p:cNvGrpSpPr/>
          <p:nvPr/>
        </p:nvGrpSpPr>
        <p:grpSpPr>
          <a:xfrm>
            <a:off x="6428339" y="3313125"/>
            <a:ext cx="2232248" cy="1800200"/>
            <a:chOff x="6428338" y="2807246"/>
            <a:chExt cx="2232248" cy="1800200"/>
          </a:xfrm>
        </p:grpSpPr>
        <p:sp>
          <p:nvSpPr>
            <p:cNvPr id="38" name="等腰三角形 37"/>
            <p:cNvSpPr/>
            <p:nvPr/>
          </p:nvSpPr>
          <p:spPr>
            <a:xfrm flipV="1">
              <a:off x="6428338" y="2807246"/>
              <a:ext cx="2232248" cy="1800200"/>
            </a:xfrm>
            <a:prstGeom prst="triangle">
              <a:avLst/>
            </a:pr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39" name="Freeform 23"/>
            <p:cNvSpPr/>
            <p:nvPr/>
          </p:nvSpPr>
          <p:spPr bwMode="auto">
            <a:xfrm>
              <a:off x="7243936" y="3131282"/>
              <a:ext cx="565542" cy="576064"/>
            </a:xfrm>
            <a:custGeom>
              <a:avLst/>
              <a:gdLst>
                <a:gd name="T0" fmla="*/ 53 w 55"/>
                <a:gd name="T1" fmla="*/ 20 h 56"/>
                <a:gd name="T2" fmla="*/ 54 w 55"/>
                <a:gd name="T3" fmla="*/ 28 h 56"/>
                <a:gd name="T4" fmla="*/ 52 w 55"/>
                <a:gd name="T5" fmla="*/ 30 h 56"/>
                <a:gd name="T6" fmla="*/ 55 w 55"/>
                <a:gd name="T7" fmla="*/ 33 h 56"/>
                <a:gd name="T8" fmla="*/ 54 w 55"/>
                <a:gd name="T9" fmla="*/ 37 h 56"/>
                <a:gd name="T10" fmla="*/ 52 w 55"/>
                <a:gd name="T11" fmla="*/ 38 h 56"/>
                <a:gd name="T12" fmla="*/ 53 w 55"/>
                <a:gd name="T13" fmla="*/ 40 h 56"/>
                <a:gd name="T14" fmla="*/ 52 w 55"/>
                <a:gd name="T15" fmla="*/ 45 h 56"/>
                <a:gd name="T16" fmla="*/ 50 w 55"/>
                <a:gd name="T17" fmla="*/ 46 h 56"/>
                <a:gd name="T18" fmla="*/ 52 w 55"/>
                <a:gd name="T19" fmla="*/ 48 h 56"/>
                <a:gd name="T20" fmla="*/ 51 w 55"/>
                <a:gd name="T21" fmla="*/ 54 h 56"/>
                <a:gd name="T22" fmla="*/ 47 w 55"/>
                <a:gd name="T23" fmla="*/ 56 h 56"/>
                <a:gd name="T24" fmla="*/ 20 w 55"/>
                <a:gd name="T25" fmla="*/ 49 h 56"/>
                <a:gd name="T26" fmla="*/ 13 w 55"/>
                <a:gd name="T27" fmla="*/ 48 h 56"/>
                <a:gd name="T28" fmla="*/ 13 w 55"/>
                <a:gd name="T29" fmla="*/ 52 h 56"/>
                <a:gd name="T30" fmla="*/ 0 w 55"/>
                <a:gd name="T31" fmla="*/ 52 h 56"/>
                <a:gd name="T32" fmla="*/ 0 w 55"/>
                <a:gd name="T33" fmla="*/ 17 h 56"/>
                <a:gd name="T34" fmla="*/ 13 w 55"/>
                <a:gd name="T35" fmla="*/ 17 h 56"/>
                <a:gd name="T36" fmla="*/ 13 w 55"/>
                <a:gd name="T37" fmla="*/ 23 h 56"/>
                <a:gd name="T38" fmla="*/ 18 w 55"/>
                <a:gd name="T39" fmla="*/ 22 h 56"/>
                <a:gd name="T40" fmla="*/ 40 w 55"/>
                <a:gd name="T41" fmla="*/ 0 h 56"/>
                <a:gd name="T42" fmla="*/ 34 w 55"/>
                <a:gd name="T43" fmla="*/ 21 h 56"/>
                <a:gd name="T44" fmla="*/ 53 w 55"/>
                <a:gd name="T45" fmla="*/ 2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56">
                  <a:moveTo>
                    <a:pt x="53" y="20"/>
                  </a:moveTo>
                  <a:cubicBezTo>
                    <a:pt x="54" y="28"/>
                    <a:pt x="54" y="28"/>
                    <a:pt x="54" y="28"/>
                  </a:cubicBezTo>
                  <a:cubicBezTo>
                    <a:pt x="52" y="30"/>
                    <a:pt x="52" y="30"/>
                    <a:pt x="52" y="30"/>
                  </a:cubicBezTo>
                  <a:cubicBezTo>
                    <a:pt x="55" y="33"/>
                    <a:pt x="55" y="33"/>
                    <a:pt x="55" y="33"/>
                  </a:cubicBezTo>
                  <a:cubicBezTo>
                    <a:pt x="54" y="37"/>
                    <a:pt x="54" y="37"/>
                    <a:pt x="54" y="37"/>
                  </a:cubicBezTo>
                  <a:cubicBezTo>
                    <a:pt x="52" y="38"/>
                    <a:pt x="52" y="38"/>
                    <a:pt x="52" y="38"/>
                  </a:cubicBezTo>
                  <a:cubicBezTo>
                    <a:pt x="53" y="40"/>
                    <a:pt x="53" y="40"/>
                    <a:pt x="53" y="40"/>
                  </a:cubicBezTo>
                  <a:cubicBezTo>
                    <a:pt x="52" y="45"/>
                    <a:pt x="52" y="45"/>
                    <a:pt x="52" y="45"/>
                  </a:cubicBezTo>
                  <a:cubicBezTo>
                    <a:pt x="50" y="46"/>
                    <a:pt x="50" y="46"/>
                    <a:pt x="50" y="46"/>
                  </a:cubicBezTo>
                  <a:cubicBezTo>
                    <a:pt x="52" y="48"/>
                    <a:pt x="52" y="48"/>
                    <a:pt x="52" y="48"/>
                  </a:cubicBezTo>
                  <a:cubicBezTo>
                    <a:pt x="51" y="54"/>
                    <a:pt x="51" y="54"/>
                    <a:pt x="51" y="54"/>
                  </a:cubicBezTo>
                  <a:cubicBezTo>
                    <a:pt x="47" y="56"/>
                    <a:pt x="47" y="56"/>
                    <a:pt x="47" y="56"/>
                  </a:cubicBezTo>
                  <a:cubicBezTo>
                    <a:pt x="20" y="49"/>
                    <a:pt x="20" y="49"/>
                    <a:pt x="20" y="49"/>
                  </a:cubicBezTo>
                  <a:cubicBezTo>
                    <a:pt x="13" y="48"/>
                    <a:pt x="13" y="48"/>
                    <a:pt x="13" y="48"/>
                  </a:cubicBezTo>
                  <a:cubicBezTo>
                    <a:pt x="13" y="52"/>
                    <a:pt x="13" y="52"/>
                    <a:pt x="13" y="52"/>
                  </a:cubicBezTo>
                  <a:cubicBezTo>
                    <a:pt x="0" y="52"/>
                    <a:pt x="0" y="52"/>
                    <a:pt x="0" y="52"/>
                  </a:cubicBezTo>
                  <a:cubicBezTo>
                    <a:pt x="0" y="17"/>
                    <a:pt x="0" y="17"/>
                    <a:pt x="0" y="17"/>
                  </a:cubicBezTo>
                  <a:cubicBezTo>
                    <a:pt x="13" y="17"/>
                    <a:pt x="13" y="17"/>
                    <a:pt x="13" y="17"/>
                  </a:cubicBezTo>
                  <a:cubicBezTo>
                    <a:pt x="13" y="23"/>
                    <a:pt x="13" y="23"/>
                    <a:pt x="13" y="23"/>
                  </a:cubicBezTo>
                  <a:cubicBezTo>
                    <a:pt x="18" y="22"/>
                    <a:pt x="18" y="22"/>
                    <a:pt x="18" y="22"/>
                  </a:cubicBezTo>
                  <a:cubicBezTo>
                    <a:pt x="40" y="0"/>
                    <a:pt x="40" y="0"/>
                    <a:pt x="40" y="0"/>
                  </a:cubicBezTo>
                  <a:cubicBezTo>
                    <a:pt x="51" y="8"/>
                    <a:pt x="41" y="15"/>
                    <a:pt x="34" y="21"/>
                  </a:cubicBezTo>
                  <a:lnTo>
                    <a:pt x="53" y="20"/>
                  </a:ln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grpSp>
        <p:nvGrpSpPr>
          <p:cNvPr id="40" name="组合 39"/>
          <p:cNvGrpSpPr/>
          <p:nvPr/>
        </p:nvGrpSpPr>
        <p:grpSpPr>
          <a:xfrm>
            <a:off x="4900923" y="3313125"/>
            <a:ext cx="2232248" cy="1800200"/>
            <a:chOff x="4900922" y="2807246"/>
            <a:chExt cx="2232248" cy="1800200"/>
          </a:xfrm>
        </p:grpSpPr>
        <p:sp>
          <p:nvSpPr>
            <p:cNvPr id="41" name="等腰三角形 40"/>
            <p:cNvSpPr/>
            <p:nvPr/>
          </p:nvSpPr>
          <p:spPr>
            <a:xfrm>
              <a:off x="4900922" y="2807246"/>
              <a:ext cx="2232248" cy="1800200"/>
            </a:xfrm>
            <a:prstGeom prst="triangle">
              <a:avLst/>
            </a:pr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42" name="Freeform 71"/>
            <p:cNvSpPr>
              <a:spLocks noEditPoints="1"/>
            </p:cNvSpPr>
            <p:nvPr/>
          </p:nvSpPr>
          <p:spPr bwMode="auto">
            <a:xfrm>
              <a:off x="5726273" y="3779354"/>
              <a:ext cx="587053" cy="513158"/>
            </a:xfrm>
            <a:custGeom>
              <a:avLst/>
              <a:gdLst>
                <a:gd name="T0" fmla="*/ 49 w 73"/>
                <a:gd name="T1" fmla="*/ 16 h 64"/>
                <a:gd name="T2" fmla="*/ 64 w 73"/>
                <a:gd name="T3" fmla="*/ 22 h 64"/>
                <a:gd name="T4" fmla="*/ 66 w 73"/>
                <a:gd name="T5" fmla="*/ 24 h 64"/>
                <a:gd name="T6" fmla="*/ 73 w 73"/>
                <a:gd name="T7" fmla="*/ 47 h 64"/>
                <a:gd name="T8" fmla="*/ 73 w 73"/>
                <a:gd name="T9" fmla="*/ 54 h 64"/>
                <a:gd name="T10" fmla="*/ 71 w 73"/>
                <a:gd name="T11" fmla="*/ 57 h 64"/>
                <a:gd name="T12" fmla="*/ 64 w 73"/>
                <a:gd name="T13" fmla="*/ 61 h 64"/>
                <a:gd name="T14" fmla="*/ 58 w 73"/>
                <a:gd name="T15" fmla="*/ 64 h 64"/>
                <a:gd name="T16" fmla="*/ 52 w 73"/>
                <a:gd name="T17" fmla="*/ 61 h 64"/>
                <a:gd name="T18" fmla="*/ 46 w 73"/>
                <a:gd name="T19" fmla="*/ 57 h 64"/>
                <a:gd name="T20" fmla="*/ 26 w 73"/>
                <a:gd name="T21" fmla="*/ 61 h 64"/>
                <a:gd name="T22" fmla="*/ 20 w 73"/>
                <a:gd name="T23" fmla="*/ 64 h 64"/>
                <a:gd name="T24" fmla="*/ 14 w 73"/>
                <a:gd name="T25" fmla="*/ 61 h 64"/>
                <a:gd name="T26" fmla="*/ 9 w 73"/>
                <a:gd name="T27" fmla="*/ 57 h 64"/>
                <a:gd name="T28" fmla="*/ 4 w 73"/>
                <a:gd name="T29" fmla="*/ 44 h 64"/>
                <a:gd name="T30" fmla="*/ 9 w 73"/>
                <a:gd name="T31" fmla="*/ 40 h 64"/>
                <a:gd name="T32" fmla="*/ 42 w 73"/>
                <a:gd name="T33" fmla="*/ 6 h 64"/>
                <a:gd name="T34" fmla="*/ 61 w 73"/>
                <a:gd name="T35" fmla="*/ 8 h 64"/>
                <a:gd name="T36" fmla="*/ 42 w 73"/>
                <a:gd name="T37" fmla="*/ 6 h 64"/>
                <a:gd name="T38" fmla="*/ 49 w 73"/>
                <a:gd name="T39" fmla="*/ 0 h 64"/>
                <a:gd name="T40" fmla="*/ 25 w 73"/>
                <a:gd name="T41" fmla="*/ 4 h 64"/>
                <a:gd name="T42" fmla="*/ 0 w 73"/>
                <a:gd name="T43" fmla="*/ 8 h 64"/>
                <a:gd name="T44" fmla="*/ 37 w 73"/>
                <a:gd name="T45" fmla="*/ 13 h 64"/>
                <a:gd name="T46" fmla="*/ 0 w 73"/>
                <a:gd name="T47" fmla="*/ 8 h 64"/>
                <a:gd name="T48" fmla="*/ 20 w 73"/>
                <a:gd name="T49" fmla="*/ 52 h 64"/>
                <a:gd name="T50" fmla="*/ 17 w 73"/>
                <a:gd name="T51" fmla="*/ 55 h 64"/>
                <a:gd name="T52" fmla="*/ 20 w 73"/>
                <a:gd name="T53" fmla="*/ 58 h 64"/>
                <a:gd name="T54" fmla="*/ 24 w 73"/>
                <a:gd name="T55" fmla="*/ 55 h 64"/>
                <a:gd name="T56" fmla="*/ 65 w 73"/>
                <a:gd name="T57" fmla="*/ 52 h 64"/>
                <a:gd name="T58" fmla="*/ 68 w 73"/>
                <a:gd name="T59" fmla="*/ 47 h 64"/>
                <a:gd name="T60" fmla="*/ 52 w 73"/>
                <a:gd name="T61" fmla="*/ 27 h 64"/>
                <a:gd name="T62" fmla="*/ 52 w 73"/>
                <a:gd name="T63" fmla="*/ 49 h 64"/>
                <a:gd name="T64" fmla="*/ 58 w 73"/>
                <a:gd name="T65" fmla="*/ 47 h 64"/>
                <a:gd name="T66" fmla="*/ 64 w 73"/>
                <a:gd name="T67" fmla="*/ 49 h 64"/>
                <a:gd name="T68" fmla="*/ 60 w 73"/>
                <a:gd name="T69" fmla="*/ 53 h 64"/>
                <a:gd name="T70" fmla="*/ 55 w 73"/>
                <a:gd name="T71" fmla="*/ 53 h 64"/>
                <a:gd name="T72" fmla="*/ 55 w 73"/>
                <a:gd name="T73" fmla="*/ 58 h 64"/>
                <a:gd name="T74" fmla="*/ 60 w 73"/>
                <a:gd name="T75" fmla="*/ 58 h 64"/>
                <a:gd name="T76" fmla="*/ 60 w 73"/>
                <a:gd name="T77"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3" h="64">
                  <a:moveTo>
                    <a:pt x="9" y="16"/>
                  </a:moveTo>
                  <a:cubicBezTo>
                    <a:pt x="49" y="16"/>
                    <a:pt x="49" y="16"/>
                    <a:pt x="49" y="16"/>
                  </a:cubicBezTo>
                  <a:cubicBezTo>
                    <a:pt x="49" y="22"/>
                    <a:pt x="49" y="22"/>
                    <a:pt x="49" y="22"/>
                  </a:cubicBezTo>
                  <a:cubicBezTo>
                    <a:pt x="64" y="22"/>
                    <a:pt x="64" y="22"/>
                    <a:pt x="64" y="22"/>
                  </a:cubicBezTo>
                  <a:cubicBezTo>
                    <a:pt x="66" y="22"/>
                    <a:pt x="66" y="22"/>
                    <a:pt x="66" y="22"/>
                  </a:cubicBezTo>
                  <a:cubicBezTo>
                    <a:pt x="66" y="24"/>
                    <a:pt x="66" y="24"/>
                    <a:pt x="66" y="24"/>
                  </a:cubicBezTo>
                  <a:cubicBezTo>
                    <a:pt x="73" y="46"/>
                    <a:pt x="73" y="46"/>
                    <a:pt x="73" y="46"/>
                  </a:cubicBezTo>
                  <a:cubicBezTo>
                    <a:pt x="73" y="47"/>
                    <a:pt x="73" y="47"/>
                    <a:pt x="73" y="47"/>
                  </a:cubicBezTo>
                  <a:cubicBezTo>
                    <a:pt x="73" y="47"/>
                    <a:pt x="73" y="47"/>
                    <a:pt x="73" y="47"/>
                  </a:cubicBezTo>
                  <a:cubicBezTo>
                    <a:pt x="73" y="54"/>
                    <a:pt x="73" y="54"/>
                    <a:pt x="73" y="54"/>
                  </a:cubicBezTo>
                  <a:cubicBezTo>
                    <a:pt x="73" y="57"/>
                    <a:pt x="73" y="57"/>
                    <a:pt x="73" y="57"/>
                  </a:cubicBezTo>
                  <a:cubicBezTo>
                    <a:pt x="71" y="57"/>
                    <a:pt x="71" y="57"/>
                    <a:pt x="71" y="57"/>
                  </a:cubicBezTo>
                  <a:cubicBezTo>
                    <a:pt x="66" y="57"/>
                    <a:pt x="66" y="57"/>
                    <a:pt x="66" y="57"/>
                  </a:cubicBezTo>
                  <a:cubicBezTo>
                    <a:pt x="66" y="58"/>
                    <a:pt x="65" y="60"/>
                    <a:pt x="64" y="61"/>
                  </a:cubicBezTo>
                  <a:cubicBezTo>
                    <a:pt x="64" y="61"/>
                    <a:pt x="64" y="61"/>
                    <a:pt x="64" y="61"/>
                  </a:cubicBezTo>
                  <a:cubicBezTo>
                    <a:pt x="62" y="63"/>
                    <a:pt x="60" y="64"/>
                    <a:pt x="58" y="64"/>
                  </a:cubicBezTo>
                  <a:cubicBezTo>
                    <a:pt x="55" y="64"/>
                    <a:pt x="53" y="63"/>
                    <a:pt x="52" y="61"/>
                  </a:cubicBezTo>
                  <a:cubicBezTo>
                    <a:pt x="52" y="61"/>
                    <a:pt x="52" y="61"/>
                    <a:pt x="52" y="61"/>
                  </a:cubicBezTo>
                  <a:cubicBezTo>
                    <a:pt x="50" y="60"/>
                    <a:pt x="50" y="58"/>
                    <a:pt x="49" y="57"/>
                  </a:cubicBezTo>
                  <a:cubicBezTo>
                    <a:pt x="46" y="57"/>
                    <a:pt x="46" y="57"/>
                    <a:pt x="46" y="57"/>
                  </a:cubicBezTo>
                  <a:cubicBezTo>
                    <a:pt x="29" y="57"/>
                    <a:pt x="29" y="57"/>
                    <a:pt x="29" y="57"/>
                  </a:cubicBezTo>
                  <a:cubicBezTo>
                    <a:pt x="28" y="58"/>
                    <a:pt x="27" y="60"/>
                    <a:pt x="26" y="61"/>
                  </a:cubicBezTo>
                  <a:cubicBezTo>
                    <a:pt x="26" y="61"/>
                    <a:pt x="26" y="61"/>
                    <a:pt x="26" y="61"/>
                  </a:cubicBezTo>
                  <a:cubicBezTo>
                    <a:pt x="25" y="63"/>
                    <a:pt x="23" y="64"/>
                    <a:pt x="20" y="64"/>
                  </a:cubicBezTo>
                  <a:cubicBezTo>
                    <a:pt x="18" y="64"/>
                    <a:pt x="16" y="63"/>
                    <a:pt x="14" y="61"/>
                  </a:cubicBezTo>
                  <a:cubicBezTo>
                    <a:pt x="14" y="61"/>
                    <a:pt x="14" y="61"/>
                    <a:pt x="14" y="61"/>
                  </a:cubicBezTo>
                  <a:cubicBezTo>
                    <a:pt x="13" y="60"/>
                    <a:pt x="12" y="58"/>
                    <a:pt x="12" y="57"/>
                  </a:cubicBezTo>
                  <a:cubicBezTo>
                    <a:pt x="9" y="57"/>
                    <a:pt x="9" y="57"/>
                    <a:pt x="9" y="57"/>
                  </a:cubicBezTo>
                  <a:cubicBezTo>
                    <a:pt x="9" y="44"/>
                    <a:pt x="9" y="44"/>
                    <a:pt x="9" y="44"/>
                  </a:cubicBezTo>
                  <a:cubicBezTo>
                    <a:pt x="4" y="44"/>
                    <a:pt x="4" y="44"/>
                    <a:pt x="4" y="44"/>
                  </a:cubicBezTo>
                  <a:cubicBezTo>
                    <a:pt x="2" y="40"/>
                    <a:pt x="2" y="40"/>
                    <a:pt x="2" y="40"/>
                  </a:cubicBezTo>
                  <a:cubicBezTo>
                    <a:pt x="9" y="40"/>
                    <a:pt x="9" y="40"/>
                    <a:pt x="9" y="40"/>
                  </a:cubicBezTo>
                  <a:cubicBezTo>
                    <a:pt x="9" y="16"/>
                    <a:pt x="9" y="16"/>
                    <a:pt x="9" y="16"/>
                  </a:cubicBezTo>
                  <a:close/>
                  <a:moveTo>
                    <a:pt x="42" y="6"/>
                  </a:moveTo>
                  <a:cubicBezTo>
                    <a:pt x="60" y="6"/>
                    <a:pt x="60" y="6"/>
                    <a:pt x="60" y="6"/>
                  </a:cubicBezTo>
                  <a:cubicBezTo>
                    <a:pt x="61" y="8"/>
                    <a:pt x="61" y="8"/>
                    <a:pt x="61" y="8"/>
                  </a:cubicBezTo>
                  <a:cubicBezTo>
                    <a:pt x="43" y="8"/>
                    <a:pt x="43" y="8"/>
                    <a:pt x="43" y="8"/>
                  </a:cubicBezTo>
                  <a:cubicBezTo>
                    <a:pt x="42" y="6"/>
                    <a:pt x="42" y="6"/>
                    <a:pt x="42" y="6"/>
                  </a:cubicBezTo>
                  <a:close/>
                  <a:moveTo>
                    <a:pt x="24" y="0"/>
                  </a:moveTo>
                  <a:cubicBezTo>
                    <a:pt x="49" y="0"/>
                    <a:pt x="49" y="0"/>
                    <a:pt x="49" y="0"/>
                  </a:cubicBezTo>
                  <a:cubicBezTo>
                    <a:pt x="50" y="4"/>
                    <a:pt x="50" y="4"/>
                    <a:pt x="50" y="4"/>
                  </a:cubicBezTo>
                  <a:cubicBezTo>
                    <a:pt x="25" y="4"/>
                    <a:pt x="25" y="4"/>
                    <a:pt x="25" y="4"/>
                  </a:cubicBezTo>
                  <a:cubicBezTo>
                    <a:pt x="24" y="0"/>
                    <a:pt x="24" y="0"/>
                    <a:pt x="24" y="0"/>
                  </a:cubicBezTo>
                  <a:close/>
                  <a:moveTo>
                    <a:pt x="0" y="8"/>
                  </a:moveTo>
                  <a:cubicBezTo>
                    <a:pt x="36" y="8"/>
                    <a:pt x="36" y="8"/>
                    <a:pt x="36" y="8"/>
                  </a:cubicBezTo>
                  <a:cubicBezTo>
                    <a:pt x="37" y="13"/>
                    <a:pt x="37" y="13"/>
                    <a:pt x="37" y="13"/>
                  </a:cubicBezTo>
                  <a:cubicBezTo>
                    <a:pt x="2" y="13"/>
                    <a:pt x="2" y="13"/>
                    <a:pt x="2" y="13"/>
                  </a:cubicBezTo>
                  <a:cubicBezTo>
                    <a:pt x="0" y="8"/>
                    <a:pt x="0" y="8"/>
                    <a:pt x="0" y="8"/>
                  </a:cubicBezTo>
                  <a:close/>
                  <a:moveTo>
                    <a:pt x="23" y="53"/>
                  </a:moveTo>
                  <a:cubicBezTo>
                    <a:pt x="22" y="52"/>
                    <a:pt x="21" y="52"/>
                    <a:pt x="20" y="52"/>
                  </a:cubicBezTo>
                  <a:cubicBezTo>
                    <a:pt x="19" y="52"/>
                    <a:pt x="18" y="52"/>
                    <a:pt x="18" y="53"/>
                  </a:cubicBezTo>
                  <a:cubicBezTo>
                    <a:pt x="17" y="53"/>
                    <a:pt x="17" y="54"/>
                    <a:pt x="17" y="55"/>
                  </a:cubicBezTo>
                  <a:cubicBezTo>
                    <a:pt x="17" y="56"/>
                    <a:pt x="17" y="57"/>
                    <a:pt x="18" y="58"/>
                  </a:cubicBezTo>
                  <a:cubicBezTo>
                    <a:pt x="18" y="58"/>
                    <a:pt x="19" y="58"/>
                    <a:pt x="20" y="58"/>
                  </a:cubicBezTo>
                  <a:cubicBezTo>
                    <a:pt x="21" y="58"/>
                    <a:pt x="22" y="58"/>
                    <a:pt x="23" y="58"/>
                  </a:cubicBezTo>
                  <a:cubicBezTo>
                    <a:pt x="23" y="57"/>
                    <a:pt x="24" y="56"/>
                    <a:pt x="24" y="55"/>
                  </a:cubicBezTo>
                  <a:cubicBezTo>
                    <a:pt x="24" y="54"/>
                    <a:pt x="23" y="53"/>
                    <a:pt x="23" y="53"/>
                  </a:cubicBezTo>
                  <a:close/>
                  <a:moveTo>
                    <a:pt x="65" y="52"/>
                  </a:moveTo>
                  <a:cubicBezTo>
                    <a:pt x="68" y="52"/>
                    <a:pt x="68" y="52"/>
                    <a:pt x="68" y="52"/>
                  </a:cubicBezTo>
                  <a:cubicBezTo>
                    <a:pt x="68" y="47"/>
                    <a:pt x="68" y="47"/>
                    <a:pt x="68" y="47"/>
                  </a:cubicBezTo>
                  <a:cubicBezTo>
                    <a:pt x="62" y="27"/>
                    <a:pt x="62" y="27"/>
                    <a:pt x="62" y="27"/>
                  </a:cubicBezTo>
                  <a:cubicBezTo>
                    <a:pt x="52" y="27"/>
                    <a:pt x="52" y="27"/>
                    <a:pt x="52" y="27"/>
                  </a:cubicBezTo>
                  <a:cubicBezTo>
                    <a:pt x="52" y="49"/>
                    <a:pt x="52" y="49"/>
                    <a:pt x="52" y="49"/>
                  </a:cubicBezTo>
                  <a:cubicBezTo>
                    <a:pt x="52" y="49"/>
                    <a:pt x="52" y="49"/>
                    <a:pt x="52" y="49"/>
                  </a:cubicBezTo>
                  <a:cubicBezTo>
                    <a:pt x="52" y="49"/>
                    <a:pt x="52" y="49"/>
                    <a:pt x="52" y="49"/>
                  </a:cubicBezTo>
                  <a:cubicBezTo>
                    <a:pt x="53" y="48"/>
                    <a:pt x="55" y="47"/>
                    <a:pt x="58" y="47"/>
                  </a:cubicBezTo>
                  <a:cubicBezTo>
                    <a:pt x="60" y="47"/>
                    <a:pt x="62" y="48"/>
                    <a:pt x="64" y="49"/>
                  </a:cubicBezTo>
                  <a:cubicBezTo>
                    <a:pt x="64" y="49"/>
                    <a:pt x="64" y="49"/>
                    <a:pt x="64" y="49"/>
                  </a:cubicBezTo>
                  <a:cubicBezTo>
                    <a:pt x="64" y="50"/>
                    <a:pt x="65" y="51"/>
                    <a:pt x="65" y="52"/>
                  </a:cubicBezTo>
                  <a:close/>
                  <a:moveTo>
                    <a:pt x="60" y="53"/>
                  </a:moveTo>
                  <a:cubicBezTo>
                    <a:pt x="59" y="52"/>
                    <a:pt x="59" y="52"/>
                    <a:pt x="58" y="52"/>
                  </a:cubicBezTo>
                  <a:cubicBezTo>
                    <a:pt x="57" y="52"/>
                    <a:pt x="56" y="52"/>
                    <a:pt x="55" y="53"/>
                  </a:cubicBezTo>
                  <a:cubicBezTo>
                    <a:pt x="55" y="53"/>
                    <a:pt x="54" y="54"/>
                    <a:pt x="54" y="55"/>
                  </a:cubicBezTo>
                  <a:cubicBezTo>
                    <a:pt x="54" y="56"/>
                    <a:pt x="55" y="57"/>
                    <a:pt x="55" y="58"/>
                  </a:cubicBezTo>
                  <a:cubicBezTo>
                    <a:pt x="56" y="58"/>
                    <a:pt x="57" y="58"/>
                    <a:pt x="58" y="58"/>
                  </a:cubicBezTo>
                  <a:cubicBezTo>
                    <a:pt x="59" y="58"/>
                    <a:pt x="59" y="58"/>
                    <a:pt x="60" y="58"/>
                  </a:cubicBezTo>
                  <a:cubicBezTo>
                    <a:pt x="61" y="57"/>
                    <a:pt x="61" y="56"/>
                    <a:pt x="61" y="55"/>
                  </a:cubicBezTo>
                  <a:cubicBezTo>
                    <a:pt x="61" y="54"/>
                    <a:pt x="61" y="53"/>
                    <a:pt x="60" y="53"/>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grpSp>
        <p:nvGrpSpPr>
          <p:cNvPr id="43" name="组合 42"/>
          <p:cNvGrpSpPr/>
          <p:nvPr/>
        </p:nvGrpSpPr>
        <p:grpSpPr>
          <a:xfrm>
            <a:off x="7922504" y="3313125"/>
            <a:ext cx="2232248" cy="1800200"/>
            <a:chOff x="7922504" y="2807246"/>
            <a:chExt cx="2232248" cy="1800200"/>
          </a:xfrm>
        </p:grpSpPr>
        <p:sp>
          <p:nvSpPr>
            <p:cNvPr id="44" name="等腰三角形 43"/>
            <p:cNvSpPr/>
            <p:nvPr/>
          </p:nvSpPr>
          <p:spPr>
            <a:xfrm>
              <a:off x="7922504" y="2807246"/>
              <a:ext cx="2232248" cy="1800200"/>
            </a:xfrm>
            <a:prstGeom prst="triangle">
              <a:avLst/>
            </a:pr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45" name="Freeform 104"/>
            <p:cNvSpPr>
              <a:spLocks noEditPoints="1"/>
            </p:cNvSpPr>
            <p:nvPr/>
          </p:nvSpPr>
          <p:spPr bwMode="auto">
            <a:xfrm>
              <a:off x="8772661" y="3779354"/>
              <a:ext cx="576064" cy="585870"/>
            </a:xfrm>
            <a:custGeom>
              <a:avLst/>
              <a:gdLst>
                <a:gd name="T0" fmla="*/ 38 w 60"/>
                <a:gd name="T1" fmla="*/ 8 h 61"/>
                <a:gd name="T2" fmla="*/ 22 w 60"/>
                <a:gd name="T3" fmla="*/ 8 h 61"/>
                <a:gd name="T4" fmla="*/ 45 w 60"/>
                <a:gd name="T5" fmla="*/ 41 h 61"/>
                <a:gd name="T6" fmla="*/ 50 w 60"/>
                <a:gd name="T7" fmla="*/ 58 h 61"/>
                <a:gd name="T8" fmla="*/ 51 w 60"/>
                <a:gd name="T9" fmla="*/ 44 h 61"/>
                <a:gd name="T10" fmla="*/ 55 w 60"/>
                <a:gd name="T11" fmla="*/ 58 h 61"/>
                <a:gd name="T12" fmla="*/ 55 w 60"/>
                <a:gd name="T13" fmla="*/ 38 h 61"/>
                <a:gd name="T14" fmla="*/ 56 w 60"/>
                <a:gd name="T15" fmla="*/ 29 h 61"/>
                <a:gd name="T16" fmla="*/ 60 w 60"/>
                <a:gd name="T17" fmla="*/ 38 h 61"/>
                <a:gd name="T18" fmla="*/ 56 w 60"/>
                <a:gd name="T19" fmla="*/ 21 h 61"/>
                <a:gd name="T20" fmla="*/ 47 w 60"/>
                <a:gd name="T21" fmla="*/ 23 h 61"/>
                <a:gd name="T22" fmla="*/ 45 w 60"/>
                <a:gd name="T23" fmla="*/ 41 h 61"/>
                <a:gd name="T24" fmla="*/ 37 w 60"/>
                <a:gd name="T25" fmla="*/ 26 h 61"/>
                <a:gd name="T26" fmla="*/ 36 w 60"/>
                <a:gd name="T27" fmla="*/ 37 h 61"/>
                <a:gd name="T28" fmla="*/ 36 w 60"/>
                <a:gd name="T29" fmla="*/ 61 h 61"/>
                <a:gd name="T30" fmla="*/ 31 w 60"/>
                <a:gd name="T31" fmla="*/ 44 h 61"/>
                <a:gd name="T32" fmla="*/ 30 w 60"/>
                <a:gd name="T33" fmla="*/ 61 h 61"/>
                <a:gd name="T34" fmla="*/ 24 w 60"/>
                <a:gd name="T35" fmla="*/ 40 h 61"/>
                <a:gd name="T36" fmla="*/ 24 w 60"/>
                <a:gd name="T37" fmla="*/ 26 h 61"/>
                <a:gd name="T38" fmla="*/ 23 w 60"/>
                <a:gd name="T39" fmla="*/ 37 h 61"/>
                <a:gd name="T40" fmla="*/ 18 w 60"/>
                <a:gd name="T41" fmla="*/ 22 h 61"/>
                <a:gd name="T42" fmla="*/ 37 w 60"/>
                <a:gd name="T43" fmla="*/ 17 h 61"/>
                <a:gd name="T44" fmla="*/ 43 w 60"/>
                <a:gd name="T45" fmla="*/ 37 h 61"/>
                <a:gd name="T46" fmla="*/ 15 w 60"/>
                <a:gd name="T47" fmla="*/ 41 h 61"/>
                <a:gd name="T48" fmla="*/ 10 w 60"/>
                <a:gd name="T49" fmla="*/ 58 h 61"/>
                <a:gd name="T50" fmla="*/ 9 w 60"/>
                <a:gd name="T51" fmla="*/ 44 h 61"/>
                <a:gd name="T52" fmla="*/ 5 w 60"/>
                <a:gd name="T53" fmla="*/ 58 h 61"/>
                <a:gd name="T54" fmla="*/ 5 w 60"/>
                <a:gd name="T55" fmla="*/ 38 h 61"/>
                <a:gd name="T56" fmla="*/ 4 w 60"/>
                <a:gd name="T57" fmla="*/ 29 h 61"/>
                <a:gd name="T58" fmla="*/ 0 w 60"/>
                <a:gd name="T59" fmla="*/ 38 h 61"/>
                <a:gd name="T60" fmla="*/ 4 w 60"/>
                <a:gd name="T61" fmla="*/ 21 h 61"/>
                <a:gd name="T62" fmla="*/ 13 w 60"/>
                <a:gd name="T63" fmla="*/ 23 h 61"/>
                <a:gd name="T64" fmla="*/ 15 w 60"/>
                <a:gd name="T65" fmla="*/ 41 h 61"/>
                <a:gd name="T66" fmla="*/ 16 w 60"/>
                <a:gd name="T67" fmla="*/ 14 h 61"/>
                <a:gd name="T68" fmla="*/ 15 w 60"/>
                <a:gd name="T69" fmla="*/ 18 h 61"/>
                <a:gd name="T70" fmla="*/ 3 w 60"/>
                <a:gd name="T71" fmla="*/ 14 h 61"/>
                <a:gd name="T72" fmla="*/ 50 w 60"/>
                <a:gd name="T73" fmla="*/ 7 h 61"/>
                <a:gd name="T74" fmla="*/ 45 w 60"/>
                <a:gd name="T75" fmla="*/ 18 h 61"/>
                <a:gd name="T76" fmla="*/ 50 w 60"/>
                <a:gd name="T77" fmla="*/ 20 h 61"/>
                <a:gd name="T78" fmla="*/ 50 w 60"/>
                <a:gd name="T79" fmla="*/ 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 h="61">
                  <a:moveTo>
                    <a:pt x="30" y="0"/>
                  </a:moveTo>
                  <a:cubicBezTo>
                    <a:pt x="35" y="0"/>
                    <a:pt x="38" y="3"/>
                    <a:pt x="38" y="8"/>
                  </a:cubicBezTo>
                  <a:cubicBezTo>
                    <a:pt x="38" y="12"/>
                    <a:pt x="35" y="16"/>
                    <a:pt x="30" y="16"/>
                  </a:cubicBezTo>
                  <a:cubicBezTo>
                    <a:pt x="26" y="16"/>
                    <a:pt x="22" y="12"/>
                    <a:pt x="22" y="8"/>
                  </a:cubicBezTo>
                  <a:cubicBezTo>
                    <a:pt x="22" y="3"/>
                    <a:pt x="26" y="0"/>
                    <a:pt x="30" y="0"/>
                  </a:cubicBezTo>
                  <a:close/>
                  <a:moveTo>
                    <a:pt x="45" y="41"/>
                  </a:moveTo>
                  <a:cubicBezTo>
                    <a:pt x="45" y="58"/>
                    <a:pt x="45" y="58"/>
                    <a:pt x="45" y="58"/>
                  </a:cubicBezTo>
                  <a:cubicBezTo>
                    <a:pt x="50" y="58"/>
                    <a:pt x="50" y="58"/>
                    <a:pt x="50" y="58"/>
                  </a:cubicBezTo>
                  <a:cubicBezTo>
                    <a:pt x="50" y="44"/>
                    <a:pt x="50" y="44"/>
                    <a:pt x="50" y="44"/>
                  </a:cubicBezTo>
                  <a:cubicBezTo>
                    <a:pt x="51" y="44"/>
                    <a:pt x="51" y="44"/>
                    <a:pt x="51" y="44"/>
                  </a:cubicBezTo>
                  <a:cubicBezTo>
                    <a:pt x="51" y="58"/>
                    <a:pt x="51" y="58"/>
                    <a:pt x="51" y="58"/>
                  </a:cubicBezTo>
                  <a:cubicBezTo>
                    <a:pt x="55" y="58"/>
                    <a:pt x="55" y="58"/>
                    <a:pt x="55" y="58"/>
                  </a:cubicBezTo>
                  <a:cubicBezTo>
                    <a:pt x="55" y="41"/>
                    <a:pt x="55" y="41"/>
                    <a:pt x="55" y="41"/>
                  </a:cubicBezTo>
                  <a:cubicBezTo>
                    <a:pt x="55" y="38"/>
                    <a:pt x="55" y="38"/>
                    <a:pt x="55" y="38"/>
                  </a:cubicBezTo>
                  <a:cubicBezTo>
                    <a:pt x="55" y="29"/>
                    <a:pt x="55" y="29"/>
                    <a:pt x="55" y="29"/>
                  </a:cubicBezTo>
                  <a:cubicBezTo>
                    <a:pt x="56" y="29"/>
                    <a:pt x="56" y="29"/>
                    <a:pt x="56" y="29"/>
                  </a:cubicBezTo>
                  <a:cubicBezTo>
                    <a:pt x="56" y="38"/>
                    <a:pt x="56" y="38"/>
                    <a:pt x="56" y="38"/>
                  </a:cubicBezTo>
                  <a:cubicBezTo>
                    <a:pt x="60" y="38"/>
                    <a:pt x="60" y="38"/>
                    <a:pt x="60" y="38"/>
                  </a:cubicBezTo>
                  <a:cubicBezTo>
                    <a:pt x="60" y="25"/>
                    <a:pt x="60" y="25"/>
                    <a:pt x="60" y="25"/>
                  </a:cubicBezTo>
                  <a:cubicBezTo>
                    <a:pt x="60" y="23"/>
                    <a:pt x="58" y="21"/>
                    <a:pt x="56" y="21"/>
                  </a:cubicBezTo>
                  <a:cubicBezTo>
                    <a:pt x="47" y="21"/>
                    <a:pt x="47" y="21"/>
                    <a:pt x="47" y="21"/>
                  </a:cubicBezTo>
                  <a:cubicBezTo>
                    <a:pt x="47" y="22"/>
                    <a:pt x="47" y="22"/>
                    <a:pt x="47" y="23"/>
                  </a:cubicBezTo>
                  <a:cubicBezTo>
                    <a:pt x="47" y="41"/>
                    <a:pt x="47" y="41"/>
                    <a:pt x="47" y="41"/>
                  </a:cubicBezTo>
                  <a:cubicBezTo>
                    <a:pt x="45" y="41"/>
                    <a:pt x="45" y="41"/>
                    <a:pt x="45" y="41"/>
                  </a:cubicBezTo>
                  <a:close/>
                  <a:moveTo>
                    <a:pt x="37" y="37"/>
                  </a:moveTo>
                  <a:cubicBezTo>
                    <a:pt x="37" y="26"/>
                    <a:pt x="37" y="26"/>
                    <a:pt x="37" y="26"/>
                  </a:cubicBezTo>
                  <a:cubicBezTo>
                    <a:pt x="36" y="26"/>
                    <a:pt x="36" y="26"/>
                    <a:pt x="36" y="26"/>
                  </a:cubicBezTo>
                  <a:cubicBezTo>
                    <a:pt x="36" y="37"/>
                    <a:pt x="36" y="37"/>
                    <a:pt x="36" y="37"/>
                  </a:cubicBezTo>
                  <a:cubicBezTo>
                    <a:pt x="36" y="40"/>
                    <a:pt x="36" y="40"/>
                    <a:pt x="36" y="40"/>
                  </a:cubicBezTo>
                  <a:cubicBezTo>
                    <a:pt x="36" y="61"/>
                    <a:pt x="36" y="61"/>
                    <a:pt x="36" y="61"/>
                  </a:cubicBezTo>
                  <a:cubicBezTo>
                    <a:pt x="31" y="61"/>
                    <a:pt x="31" y="61"/>
                    <a:pt x="31" y="61"/>
                  </a:cubicBezTo>
                  <a:cubicBezTo>
                    <a:pt x="31" y="44"/>
                    <a:pt x="31" y="44"/>
                    <a:pt x="31" y="44"/>
                  </a:cubicBezTo>
                  <a:cubicBezTo>
                    <a:pt x="30" y="44"/>
                    <a:pt x="30" y="44"/>
                    <a:pt x="30" y="44"/>
                  </a:cubicBezTo>
                  <a:cubicBezTo>
                    <a:pt x="30" y="61"/>
                    <a:pt x="30" y="61"/>
                    <a:pt x="30" y="61"/>
                  </a:cubicBezTo>
                  <a:cubicBezTo>
                    <a:pt x="24" y="61"/>
                    <a:pt x="24" y="61"/>
                    <a:pt x="24" y="61"/>
                  </a:cubicBezTo>
                  <a:cubicBezTo>
                    <a:pt x="24" y="40"/>
                    <a:pt x="24" y="40"/>
                    <a:pt x="24" y="40"/>
                  </a:cubicBezTo>
                  <a:cubicBezTo>
                    <a:pt x="24" y="37"/>
                    <a:pt x="24" y="37"/>
                    <a:pt x="24" y="37"/>
                  </a:cubicBezTo>
                  <a:cubicBezTo>
                    <a:pt x="24" y="26"/>
                    <a:pt x="24" y="26"/>
                    <a:pt x="24" y="26"/>
                  </a:cubicBezTo>
                  <a:cubicBezTo>
                    <a:pt x="23" y="26"/>
                    <a:pt x="23" y="26"/>
                    <a:pt x="23" y="26"/>
                  </a:cubicBezTo>
                  <a:cubicBezTo>
                    <a:pt x="23" y="37"/>
                    <a:pt x="23" y="37"/>
                    <a:pt x="23" y="37"/>
                  </a:cubicBezTo>
                  <a:cubicBezTo>
                    <a:pt x="18" y="37"/>
                    <a:pt x="18" y="37"/>
                    <a:pt x="18" y="37"/>
                  </a:cubicBezTo>
                  <a:cubicBezTo>
                    <a:pt x="18" y="22"/>
                    <a:pt x="18" y="22"/>
                    <a:pt x="18" y="22"/>
                  </a:cubicBezTo>
                  <a:cubicBezTo>
                    <a:pt x="18" y="19"/>
                    <a:pt x="20" y="17"/>
                    <a:pt x="23" y="17"/>
                  </a:cubicBezTo>
                  <a:cubicBezTo>
                    <a:pt x="38" y="17"/>
                    <a:pt x="22" y="17"/>
                    <a:pt x="37" y="17"/>
                  </a:cubicBezTo>
                  <a:cubicBezTo>
                    <a:pt x="40" y="17"/>
                    <a:pt x="43" y="19"/>
                    <a:pt x="43" y="22"/>
                  </a:cubicBezTo>
                  <a:cubicBezTo>
                    <a:pt x="43" y="37"/>
                    <a:pt x="43" y="37"/>
                    <a:pt x="43" y="37"/>
                  </a:cubicBezTo>
                  <a:cubicBezTo>
                    <a:pt x="42" y="37"/>
                    <a:pt x="40" y="37"/>
                    <a:pt x="37" y="37"/>
                  </a:cubicBezTo>
                  <a:close/>
                  <a:moveTo>
                    <a:pt x="15" y="41"/>
                  </a:moveTo>
                  <a:cubicBezTo>
                    <a:pt x="15" y="58"/>
                    <a:pt x="15" y="58"/>
                    <a:pt x="15" y="58"/>
                  </a:cubicBezTo>
                  <a:cubicBezTo>
                    <a:pt x="10" y="58"/>
                    <a:pt x="10" y="58"/>
                    <a:pt x="10" y="58"/>
                  </a:cubicBezTo>
                  <a:cubicBezTo>
                    <a:pt x="10" y="44"/>
                    <a:pt x="10" y="44"/>
                    <a:pt x="10" y="44"/>
                  </a:cubicBezTo>
                  <a:cubicBezTo>
                    <a:pt x="9" y="44"/>
                    <a:pt x="9" y="44"/>
                    <a:pt x="9" y="44"/>
                  </a:cubicBezTo>
                  <a:cubicBezTo>
                    <a:pt x="9" y="58"/>
                    <a:pt x="9" y="58"/>
                    <a:pt x="9" y="58"/>
                  </a:cubicBezTo>
                  <a:cubicBezTo>
                    <a:pt x="5" y="58"/>
                    <a:pt x="5" y="58"/>
                    <a:pt x="5" y="58"/>
                  </a:cubicBezTo>
                  <a:cubicBezTo>
                    <a:pt x="5" y="41"/>
                    <a:pt x="5" y="41"/>
                    <a:pt x="5" y="41"/>
                  </a:cubicBezTo>
                  <a:cubicBezTo>
                    <a:pt x="5" y="38"/>
                    <a:pt x="5" y="38"/>
                    <a:pt x="5" y="38"/>
                  </a:cubicBezTo>
                  <a:cubicBezTo>
                    <a:pt x="5" y="29"/>
                    <a:pt x="5" y="29"/>
                    <a:pt x="5" y="29"/>
                  </a:cubicBezTo>
                  <a:cubicBezTo>
                    <a:pt x="4" y="29"/>
                    <a:pt x="4" y="29"/>
                    <a:pt x="4" y="29"/>
                  </a:cubicBezTo>
                  <a:cubicBezTo>
                    <a:pt x="4" y="38"/>
                    <a:pt x="4" y="38"/>
                    <a:pt x="4" y="38"/>
                  </a:cubicBezTo>
                  <a:cubicBezTo>
                    <a:pt x="0" y="38"/>
                    <a:pt x="0" y="38"/>
                    <a:pt x="0" y="38"/>
                  </a:cubicBezTo>
                  <a:cubicBezTo>
                    <a:pt x="0" y="25"/>
                    <a:pt x="0" y="25"/>
                    <a:pt x="0" y="25"/>
                  </a:cubicBezTo>
                  <a:cubicBezTo>
                    <a:pt x="0" y="23"/>
                    <a:pt x="2" y="21"/>
                    <a:pt x="4" y="21"/>
                  </a:cubicBezTo>
                  <a:cubicBezTo>
                    <a:pt x="13" y="21"/>
                    <a:pt x="13" y="21"/>
                    <a:pt x="13" y="21"/>
                  </a:cubicBezTo>
                  <a:cubicBezTo>
                    <a:pt x="13" y="22"/>
                    <a:pt x="13" y="22"/>
                    <a:pt x="13" y="23"/>
                  </a:cubicBezTo>
                  <a:cubicBezTo>
                    <a:pt x="13" y="41"/>
                    <a:pt x="13" y="41"/>
                    <a:pt x="13" y="41"/>
                  </a:cubicBezTo>
                  <a:cubicBezTo>
                    <a:pt x="15" y="41"/>
                    <a:pt x="15" y="41"/>
                    <a:pt x="15" y="41"/>
                  </a:cubicBezTo>
                  <a:close/>
                  <a:moveTo>
                    <a:pt x="10" y="7"/>
                  </a:moveTo>
                  <a:cubicBezTo>
                    <a:pt x="14" y="7"/>
                    <a:pt x="16" y="10"/>
                    <a:pt x="16" y="14"/>
                  </a:cubicBezTo>
                  <a:cubicBezTo>
                    <a:pt x="16" y="15"/>
                    <a:pt x="16" y="16"/>
                    <a:pt x="15" y="18"/>
                  </a:cubicBezTo>
                  <a:cubicBezTo>
                    <a:pt x="15" y="18"/>
                    <a:pt x="15" y="18"/>
                    <a:pt x="15" y="18"/>
                  </a:cubicBezTo>
                  <a:cubicBezTo>
                    <a:pt x="13" y="19"/>
                    <a:pt x="12" y="20"/>
                    <a:pt x="10" y="20"/>
                  </a:cubicBezTo>
                  <a:cubicBezTo>
                    <a:pt x="6" y="20"/>
                    <a:pt x="3" y="17"/>
                    <a:pt x="3" y="14"/>
                  </a:cubicBezTo>
                  <a:cubicBezTo>
                    <a:pt x="3" y="10"/>
                    <a:pt x="6" y="7"/>
                    <a:pt x="10" y="7"/>
                  </a:cubicBezTo>
                  <a:close/>
                  <a:moveTo>
                    <a:pt x="50" y="7"/>
                  </a:moveTo>
                  <a:cubicBezTo>
                    <a:pt x="46" y="7"/>
                    <a:pt x="43" y="10"/>
                    <a:pt x="43" y="14"/>
                  </a:cubicBezTo>
                  <a:cubicBezTo>
                    <a:pt x="43" y="15"/>
                    <a:pt x="44" y="16"/>
                    <a:pt x="45" y="18"/>
                  </a:cubicBezTo>
                  <a:cubicBezTo>
                    <a:pt x="45" y="18"/>
                    <a:pt x="45" y="18"/>
                    <a:pt x="45" y="18"/>
                  </a:cubicBezTo>
                  <a:cubicBezTo>
                    <a:pt x="47" y="19"/>
                    <a:pt x="48" y="20"/>
                    <a:pt x="50" y="20"/>
                  </a:cubicBezTo>
                  <a:cubicBezTo>
                    <a:pt x="54" y="20"/>
                    <a:pt x="57" y="17"/>
                    <a:pt x="57" y="14"/>
                  </a:cubicBezTo>
                  <a:cubicBezTo>
                    <a:pt x="57" y="10"/>
                    <a:pt x="54" y="7"/>
                    <a:pt x="50" y="7"/>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grpSp>
        <p:nvGrpSpPr>
          <p:cNvPr id="46" name="组合 45"/>
          <p:cNvGrpSpPr/>
          <p:nvPr/>
        </p:nvGrpSpPr>
        <p:grpSpPr>
          <a:xfrm>
            <a:off x="3323631" y="3313125"/>
            <a:ext cx="2232248" cy="1800200"/>
            <a:chOff x="3323631" y="2807246"/>
            <a:chExt cx="2232248" cy="1800200"/>
          </a:xfrm>
        </p:grpSpPr>
        <p:sp>
          <p:nvSpPr>
            <p:cNvPr id="47" name="等腰三角形 46"/>
            <p:cNvSpPr/>
            <p:nvPr/>
          </p:nvSpPr>
          <p:spPr>
            <a:xfrm flipV="1">
              <a:off x="3323631" y="2807246"/>
              <a:ext cx="2232248" cy="1800200"/>
            </a:xfrm>
            <a:prstGeom prst="triangle">
              <a:avLst/>
            </a:prstGeom>
            <a:solidFill>
              <a:sysClr val="window" lastClr="FFFFFF">
                <a:alpha val="27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48" name="Freeform 28"/>
            <p:cNvSpPr>
              <a:spLocks noEditPoints="1"/>
            </p:cNvSpPr>
            <p:nvPr/>
          </p:nvSpPr>
          <p:spPr bwMode="auto">
            <a:xfrm>
              <a:off x="4075584" y="3277962"/>
              <a:ext cx="644027" cy="441325"/>
            </a:xfrm>
            <a:custGeom>
              <a:avLst/>
              <a:gdLst>
                <a:gd name="T0" fmla="*/ 8 w 64"/>
                <a:gd name="T1" fmla="*/ 0 h 44"/>
                <a:gd name="T2" fmla="*/ 39 w 64"/>
                <a:gd name="T3" fmla="*/ 0 h 44"/>
                <a:gd name="T4" fmla="*/ 47 w 64"/>
                <a:gd name="T5" fmla="*/ 8 h 44"/>
                <a:gd name="T6" fmla="*/ 47 w 64"/>
                <a:gd name="T7" fmla="*/ 22 h 44"/>
                <a:gd name="T8" fmla="*/ 39 w 64"/>
                <a:gd name="T9" fmla="*/ 30 h 44"/>
                <a:gd name="T10" fmla="*/ 16 w 64"/>
                <a:gd name="T11" fmla="*/ 30 h 44"/>
                <a:gd name="T12" fmla="*/ 9 w 64"/>
                <a:gd name="T13" fmla="*/ 37 h 44"/>
                <a:gd name="T14" fmla="*/ 9 w 64"/>
                <a:gd name="T15" fmla="*/ 30 h 44"/>
                <a:gd name="T16" fmla="*/ 8 w 64"/>
                <a:gd name="T17" fmla="*/ 30 h 44"/>
                <a:gd name="T18" fmla="*/ 0 w 64"/>
                <a:gd name="T19" fmla="*/ 22 h 44"/>
                <a:gd name="T20" fmla="*/ 0 w 64"/>
                <a:gd name="T21" fmla="*/ 8 h 44"/>
                <a:gd name="T22" fmla="*/ 8 w 64"/>
                <a:gd name="T23" fmla="*/ 0 h 44"/>
                <a:gd name="T24" fmla="*/ 56 w 64"/>
                <a:gd name="T25" fmla="*/ 7 h 44"/>
                <a:gd name="T26" fmla="*/ 50 w 64"/>
                <a:gd name="T27" fmla="*/ 7 h 44"/>
                <a:gd name="T28" fmla="*/ 50 w 64"/>
                <a:gd name="T29" fmla="*/ 9 h 44"/>
                <a:gd name="T30" fmla="*/ 50 w 64"/>
                <a:gd name="T31" fmla="*/ 24 h 44"/>
                <a:gd name="T32" fmla="*/ 39 w 64"/>
                <a:gd name="T33" fmla="*/ 35 h 44"/>
                <a:gd name="T34" fmla="*/ 19 w 64"/>
                <a:gd name="T35" fmla="*/ 35 h 44"/>
                <a:gd name="T36" fmla="*/ 26 w 64"/>
                <a:gd name="T37" fmla="*/ 38 h 44"/>
                <a:gd name="T38" fmla="*/ 49 w 64"/>
                <a:gd name="T39" fmla="*/ 38 h 44"/>
                <a:gd name="T40" fmla="*/ 55 w 64"/>
                <a:gd name="T41" fmla="*/ 44 h 44"/>
                <a:gd name="T42" fmla="*/ 55 w 64"/>
                <a:gd name="T43" fmla="*/ 38 h 44"/>
                <a:gd name="T44" fmla="*/ 56 w 64"/>
                <a:gd name="T45" fmla="*/ 38 h 44"/>
                <a:gd name="T46" fmla="*/ 64 w 64"/>
                <a:gd name="T47" fmla="*/ 30 h 44"/>
                <a:gd name="T48" fmla="*/ 64 w 64"/>
                <a:gd name="T49" fmla="*/ 15 h 44"/>
                <a:gd name="T50" fmla="*/ 56 w 64"/>
                <a:gd name="T51" fmla="*/ 7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44">
                  <a:moveTo>
                    <a:pt x="8" y="0"/>
                  </a:moveTo>
                  <a:cubicBezTo>
                    <a:pt x="39" y="0"/>
                    <a:pt x="39" y="0"/>
                    <a:pt x="39" y="0"/>
                  </a:cubicBezTo>
                  <a:cubicBezTo>
                    <a:pt x="43" y="0"/>
                    <a:pt x="47" y="3"/>
                    <a:pt x="47" y="8"/>
                  </a:cubicBezTo>
                  <a:cubicBezTo>
                    <a:pt x="47" y="22"/>
                    <a:pt x="47" y="22"/>
                    <a:pt x="47" y="22"/>
                  </a:cubicBezTo>
                  <a:cubicBezTo>
                    <a:pt x="47" y="27"/>
                    <a:pt x="43" y="30"/>
                    <a:pt x="39" y="30"/>
                  </a:cubicBezTo>
                  <a:cubicBezTo>
                    <a:pt x="16" y="30"/>
                    <a:pt x="16" y="30"/>
                    <a:pt x="16" y="30"/>
                  </a:cubicBezTo>
                  <a:cubicBezTo>
                    <a:pt x="9" y="37"/>
                    <a:pt x="9" y="37"/>
                    <a:pt x="9" y="37"/>
                  </a:cubicBezTo>
                  <a:cubicBezTo>
                    <a:pt x="9" y="30"/>
                    <a:pt x="9" y="30"/>
                    <a:pt x="9" y="30"/>
                  </a:cubicBezTo>
                  <a:cubicBezTo>
                    <a:pt x="8" y="30"/>
                    <a:pt x="8" y="30"/>
                    <a:pt x="8" y="30"/>
                  </a:cubicBezTo>
                  <a:cubicBezTo>
                    <a:pt x="4" y="30"/>
                    <a:pt x="0" y="27"/>
                    <a:pt x="0" y="22"/>
                  </a:cubicBezTo>
                  <a:cubicBezTo>
                    <a:pt x="0" y="8"/>
                    <a:pt x="0" y="8"/>
                    <a:pt x="0" y="8"/>
                  </a:cubicBezTo>
                  <a:cubicBezTo>
                    <a:pt x="0" y="3"/>
                    <a:pt x="4" y="0"/>
                    <a:pt x="8" y="0"/>
                  </a:cubicBezTo>
                  <a:close/>
                  <a:moveTo>
                    <a:pt x="56" y="7"/>
                  </a:moveTo>
                  <a:cubicBezTo>
                    <a:pt x="50" y="7"/>
                    <a:pt x="50" y="7"/>
                    <a:pt x="50" y="7"/>
                  </a:cubicBezTo>
                  <a:cubicBezTo>
                    <a:pt x="50" y="8"/>
                    <a:pt x="50" y="8"/>
                    <a:pt x="50" y="9"/>
                  </a:cubicBezTo>
                  <a:cubicBezTo>
                    <a:pt x="50" y="24"/>
                    <a:pt x="50" y="24"/>
                    <a:pt x="50" y="24"/>
                  </a:cubicBezTo>
                  <a:cubicBezTo>
                    <a:pt x="50" y="30"/>
                    <a:pt x="45" y="35"/>
                    <a:pt x="39" y="35"/>
                  </a:cubicBezTo>
                  <a:cubicBezTo>
                    <a:pt x="19" y="35"/>
                    <a:pt x="19" y="35"/>
                    <a:pt x="19" y="35"/>
                  </a:cubicBezTo>
                  <a:cubicBezTo>
                    <a:pt x="21" y="37"/>
                    <a:pt x="23" y="38"/>
                    <a:pt x="26" y="38"/>
                  </a:cubicBezTo>
                  <a:cubicBezTo>
                    <a:pt x="49" y="38"/>
                    <a:pt x="49" y="38"/>
                    <a:pt x="49" y="38"/>
                  </a:cubicBezTo>
                  <a:cubicBezTo>
                    <a:pt x="55" y="44"/>
                    <a:pt x="55" y="44"/>
                    <a:pt x="55" y="44"/>
                  </a:cubicBezTo>
                  <a:cubicBezTo>
                    <a:pt x="55" y="38"/>
                    <a:pt x="55" y="38"/>
                    <a:pt x="55" y="38"/>
                  </a:cubicBezTo>
                  <a:cubicBezTo>
                    <a:pt x="56" y="38"/>
                    <a:pt x="56" y="38"/>
                    <a:pt x="56" y="38"/>
                  </a:cubicBezTo>
                  <a:cubicBezTo>
                    <a:pt x="61" y="38"/>
                    <a:pt x="64" y="34"/>
                    <a:pt x="64" y="30"/>
                  </a:cubicBezTo>
                  <a:cubicBezTo>
                    <a:pt x="64" y="15"/>
                    <a:pt x="64" y="15"/>
                    <a:pt x="64" y="15"/>
                  </a:cubicBezTo>
                  <a:cubicBezTo>
                    <a:pt x="64" y="11"/>
                    <a:pt x="61" y="7"/>
                    <a:pt x="56" y="7"/>
                  </a:cubicBezTo>
                  <a:close/>
                </a:path>
              </a:pathLst>
            </a:custGeom>
            <a:solidFill>
              <a:sysClr val="window" lastClr="FFFFFF"/>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grpSp>
        <p:nvGrpSpPr>
          <p:cNvPr id="49" name="组合 48"/>
          <p:cNvGrpSpPr/>
          <p:nvPr/>
        </p:nvGrpSpPr>
        <p:grpSpPr>
          <a:xfrm>
            <a:off x="1381996" y="5254428"/>
            <a:ext cx="2935688" cy="1340199"/>
            <a:chOff x="7431937" y="1901661"/>
            <a:chExt cx="2935688" cy="1340199"/>
          </a:xfrm>
        </p:grpSpPr>
        <p:sp>
          <p:nvSpPr>
            <p:cNvPr id="50" name="文本框 76"/>
            <p:cNvSpPr txBox="1"/>
            <p:nvPr/>
          </p:nvSpPr>
          <p:spPr>
            <a:xfrm>
              <a:off x="7652072" y="1901661"/>
              <a:ext cx="2674843" cy="461665"/>
            </a:xfrm>
            <a:prstGeom prst="rect">
              <a:avLst/>
            </a:prstGeom>
            <a:noFill/>
          </p:spPr>
          <p:txBody>
            <a:bodyPr wrap="square" rtlCol="0">
              <a:spAutoFit/>
            </a:bodyPr>
            <a:lstStyle/>
            <a:p>
              <a:pPr algn="ctr" fontAlgn="auto">
                <a:spcBef>
                  <a:spcPts val="0"/>
                </a:spcBef>
                <a:spcAft>
                  <a:spcPts val="0"/>
                </a:spcAft>
                <a:defRPr/>
              </a:pPr>
              <a:r>
                <a:rPr lang="zh-CN" altLang="en-US" sz="2400" b="1" dirty="0">
                  <a:solidFill>
                    <a:prstClr val="white"/>
                  </a:solidFill>
                  <a:latin typeface="微软雅黑" panose="020B0503020204020204" charset="-122"/>
                  <a:ea typeface="微软雅黑" panose="020B0503020204020204" charset="-122"/>
                  <a:cs typeface="+mn-ea"/>
                  <a:sym typeface="+mn-lt"/>
                </a:rPr>
                <a:t>从需求端来看</a:t>
              </a:r>
              <a:endParaRPr lang="en-US" altLang="zh-CN" sz="2400" dirty="0">
                <a:solidFill>
                  <a:prstClr val="white"/>
                </a:solidFill>
                <a:latin typeface="微软雅黑" panose="020B0503020204020204" charset="-122"/>
                <a:ea typeface="微软雅黑" panose="020B0503020204020204" charset="-122"/>
                <a:cs typeface="+mn-ea"/>
                <a:sym typeface="+mn-lt"/>
              </a:endParaRPr>
            </a:p>
          </p:txBody>
        </p:sp>
        <p:sp>
          <p:nvSpPr>
            <p:cNvPr id="51" name="文本框 14"/>
            <p:cNvSpPr txBox="1"/>
            <p:nvPr/>
          </p:nvSpPr>
          <p:spPr>
            <a:xfrm>
              <a:off x="7431937" y="2318530"/>
              <a:ext cx="2935688" cy="92333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50000"/>
                </a:lnSpc>
                <a:spcBef>
                  <a:spcPts val="0"/>
                </a:spcBef>
                <a:spcAft>
                  <a:spcPts val="0"/>
                </a:spcAft>
                <a:defRPr/>
              </a:pPr>
              <a:r>
                <a:rPr lang="zh-CN" altLang="en-US" sz="1200" dirty="0">
                  <a:solidFill>
                    <a:prstClr val="white"/>
                  </a:solidFill>
                  <a:latin typeface="微软雅黑" panose="020B0503020204020204" charset="-122"/>
                  <a:ea typeface="微软雅黑" panose="020B0503020204020204" charset="-122"/>
                  <a:cs typeface="+mn-ea"/>
                  <a:sym typeface="+mn-lt"/>
                </a:rPr>
                <a:t>金融、 医疗、公证、通信、供应链、域名、投票等领域都开始意识到区块链的重要性并开始尝试将技术与现实社会对接。</a:t>
              </a:r>
              <a:endParaRPr lang="zh-CN" altLang="en-US" sz="1200" dirty="0">
                <a:solidFill>
                  <a:prstClr val="white"/>
                </a:solidFill>
                <a:latin typeface="微软雅黑" panose="020B0503020204020204" charset="-122"/>
                <a:ea typeface="微软雅黑" panose="020B0503020204020204" charset="-122"/>
                <a:cs typeface="+mn-ea"/>
                <a:sym typeface="+mn-lt"/>
              </a:endParaRPr>
            </a:p>
          </p:txBody>
        </p:sp>
      </p:grpSp>
      <p:grpSp>
        <p:nvGrpSpPr>
          <p:cNvPr id="52" name="组合 51"/>
          <p:cNvGrpSpPr/>
          <p:nvPr/>
        </p:nvGrpSpPr>
        <p:grpSpPr>
          <a:xfrm>
            <a:off x="2810932" y="2018476"/>
            <a:ext cx="3375125" cy="1273495"/>
            <a:chOff x="7334973" y="1883699"/>
            <a:chExt cx="3375125" cy="1273495"/>
          </a:xfrm>
        </p:grpSpPr>
        <p:sp>
          <p:nvSpPr>
            <p:cNvPr id="53" name="文本框 79"/>
            <p:cNvSpPr txBox="1"/>
            <p:nvPr/>
          </p:nvSpPr>
          <p:spPr>
            <a:xfrm>
              <a:off x="7685113" y="1883699"/>
              <a:ext cx="2674842" cy="461665"/>
            </a:xfrm>
            <a:prstGeom prst="rect">
              <a:avLst/>
            </a:prstGeom>
            <a:noFill/>
          </p:spPr>
          <p:txBody>
            <a:bodyPr wrap="square" rtlCol="0">
              <a:spAutoFit/>
            </a:bodyPr>
            <a:lstStyle/>
            <a:p>
              <a:pPr algn="ctr" fontAlgn="auto">
                <a:spcBef>
                  <a:spcPts val="0"/>
                </a:spcBef>
                <a:spcAft>
                  <a:spcPts val="0"/>
                </a:spcAft>
                <a:defRPr/>
              </a:pPr>
              <a:r>
                <a:rPr lang="zh-CN" altLang="en-US" sz="2400" b="1" dirty="0">
                  <a:solidFill>
                    <a:prstClr val="white"/>
                  </a:solidFill>
                  <a:latin typeface="微软雅黑" panose="020B0503020204020204" charset="-122"/>
                  <a:ea typeface="微软雅黑" panose="020B0503020204020204" charset="-122"/>
                  <a:cs typeface="+mn-ea"/>
                  <a:sym typeface="+mn-lt"/>
                </a:rPr>
                <a:t>从投资端来看</a:t>
              </a:r>
              <a:endParaRPr lang="en-US" altLang="zh-CN" sz="2400" dirty="0">
                <a:solidFill>
                  <a:prstClr val="white"/>
                </a:solidFill>
                <a:latin typeface="微软雅黑" panose="020B0503020204020204" charset="-122"/>
                <a:ea typeface="微软雅黑" panose="020B0503020204020204" charset="-122"/>
                <a:cs typeface="+mn-ea"/>
                <a:sym typeface="+mn-lt"/>
              </a:endParaRPr>
            </a:p>
          </p:txBody>
        </p:sp>
        <p:sp>
          <p:nvSpPr>
            <p:cNvPr id="54" name="文本框 14"/>
            <p:cNvSpPr txBox="1"/>
            <p:nvPr/>
          </p:nvSpPr>
          <p:spPr>
            <a:xfrm>
              <a:off x="7334973" y="2233864"/>
              <a:ext cx="3375125" cy="92333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50000"/>
                </a:lnSpc>
                <a:spcBef>
                  <a:spcPts val="0"/>
                </a:spcBef>
                <a:spcAft>
                  <a:spcPts val="0"/>
                </a:spcAft>
                <a:defRPr/>
              </a:pPr>
              <a:r>
                <a:rPr lang="zh-CN" altLang="en-US" sz="1200" dirty="0">
                  <a:solidFill>
                    <a:prstClr val="white"/>
                  </a:solidFill>
                  <a:latin typeface="微软雅黑" panose="020B0503020204020204" charset="-122"/>
                  <a:ea typeface="微软雅黑" panose="020B0503020204020204" charset="-122"/>
                  <a:cs typeface="+mn-ea"/>
                  <a:sym typeface="+mn-lt"/>
                </a:rPr>
                <a:t>区块链的投资资金供给逐步上升， 风投的投资热情也不断高涨，投资密度越来越大，供给端的资金供给有望推动技术的进一步发展。</a:t>
              </a:r>
              <a:endParaRPr lang="zh-CN" altLang="en-US" sz="1200" dirty="0">
                <a:solidFill>
                  <a:prstClr val="white"/>
                </a:solidFill>
                <a:latin typeface="微软雅黑" panose="020B0503020204020204" charset="-122"/>
                <a:ea typeface="微软雅黑" panose="020B0503020204020204" charset="-122"/>
                <a:cs typeface="+mn-ea"/>
                <a:sym typeface="+mn-lt"/>
              </a:endParaRPr>
            </a:p>
          </p:txBody>
        </p:sp>
      </p:grpSp>
      <p:grpSp>
        <p:nvGrpSpPr>
          <p:cNvPr id="55" name="组合 54"/>
          <p:cNvGrpSpPr/>
          <p:nvPr/>
        </p:nvGrpSpPr>
        <p:grpSpPr>
          <a:xfrm>
            <a:off x="4887137" y="5254426"/>
            <a:ext cx="2935688" cy="1566398"/>
            <a:chOff x="7702870" y="1901661"/>
            <a:chExt cx="2935688" cy="1566398"/>
          </a:xfrm>
        </p:grpSpPr>
        <p:sp>
          <p:nvSpPr>
            <p:cNvPr id="56" name="文本框 82"/>
            <p:cNvSpPr txBox="1"/>
            <p:nvPr/>
          </p:nvSpPr>
          <p:spPr>
            <a:xfrm>
              <a:off x="7702870" y="1901661"/>
              <a:ext cx="2674843" cy="461665"/>
            </a:xfrm>
            <a:prstGeom prst="rect">
              <a:avLst/>
            </a:prstGeom>
            <a:noFill/>
          </p:spPr>
          <p:txBody>
            <a:bodyPr wrap="square" rtlCol="0">
              <a:spAutoFit/>
            </a:bodyPr>
            <a:lstStyle/>
            <a:p>
              <a:pPr algn="ctr" fontAlgn="auto">
                <a:spcBef>
                  <a:spcPts val="0"/>
                </a:spcBef>
                <a:spcAft>
                  <a:spcPts val="0"/>
                </a:spcAft>
                <a:defRPr/>
              </a:pPr>
              <a:r>
                <a:rPr lang="zh-CN" altLang="en-US" sz="2400" b="1" dirty="0">
                  <a:solidFill>
                    <a:prstClr val="white"/>
                  </a:solidFill>
                  <a:latin typeface="微软雅黑" panose="020B0503020204020204" charset="-122"/>
                  <a:ea typeface="微软雅黑" panose="020B0503020204020204" charset="-122"/>
                  <a:cs typeface="+mn-ea"/>
                  <a:sym typeface="+mn-lt"/>
                </a:rPr>
                <a:t>从市场应用来看</a:t>
              </a:r>
              <a:endParaRPr lang="en-US" altLang="zh-CN" sz="2400" dirty="0">
                <a:solidFill>
                  <a:prstClr val="white"/>
                </a:solidFill>
                <a:latin typeface="微软雅黑" panose="020B0503020204020204" charset="-122"/>
                <a:ea typeface="微软雅黑" panose="020B0503020204020204" charset="-122"/>
                <a:cs typeface="+mn-ea"/>
                <a:sym typeface="+mn-lt"/>
              </a:endParaRPr>
            </a:p>
          </p:txBody>
        </p:sp>
        <p:sp>
          <p:nvSpPr>
            <p:cNvPr id="57" name="文本框 14"/>
            <p:cNvSpPr txBox="1"/>
            <p:nvPr/>
          </p:nvSpPr>
          <p:spPr>
            <a:xfrm>
              <a:off x="7702870" y="2267730"/>
              <a:ext cx="2935688" cy="1200329"/>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50000"/>
                </a:lnSpc>
                <a:spcBef>
                  <a:spcPts val="0"/>
                </a:spcBef>
                <a:spcAft>
                  <a:spcPts val="0"/>
                </a:spcAft>
                <a:defRPr/>
              </a:pPr>
              <a:r>
                <a:rPr lang="zh-CN" altLang="en-US" sz="1200" dirty="0">
                  <a:solidFill>
                    <a:prstClr val="white"/>
                  </a:solidFill>
                  <a:latin typeface="微软雅黑" panose="020B0503020204020204" charset="-122"/>
                  <a:ea typeface="微软雅黑" panose="020B0503020204020204" charset="-122"/>
                  <a:cs typeface="+mn-ea"/>
                  <a:sym typeface="+mn-lt"/>
                </a:rPr>
                <a:t>区块链能成为一种市场工具，帮助社会削减平台成本，让中间机构成为过去；区块链将促使公司现有业务模式重心的转移，有望加速公司的发展。</a:t>
              </a:r>
              <a:endParaRPr lang="zh-CN" altLang="en-US" sz="1200" dirty="0">
                <a:solidFill>
                  <a:prstClr val="white"/>
                </a:solidFill>
                <a:latin typeface="微软雅黑" panose="020B0503020204020204" charset="-122"/>
                <a:ea typeface="微软雅黑" panose="020B0503020204020204" charset="-122"/>
                <a:cs typeface="+mn-ea"/>
                <a:sym typeface="+mn-lt"/>
              </a:endParaRPr>
            </a:p>
          </p:txBody>
        </p:sp>
      </p:grpSp>
      <p:grpSp>
        <p:nvGrpSpPr>
          <p:cNvPr id="58" name="组合 57"/>
          <p:cNvGrpSpPr/>
          <p:nvPr/>
        </p:nvGrpSpPr>
        <p:grpSpPr>
          <a:xfrm>
            <a:off x="6186058" y="2036438"/>
            <a:ext cx="3162671" cy="1272466"/>
            <a:chOff x="7475889" y="1901661"/>
            <a:chExt cx="3162670" cy="1272466"/>
          </a:xfrm>
        </p:grpSpPr>
        <p:sp>
          <p:nvSpPr>
            <p:cNvPr id="59" name="文本框 85"/>
            <p:cNvSpPr txBox="1"/>
            <p:nvPr/>
          </p:nvSpPr>
          <p:spPr>
            <a:xfrm>
              <a:off x="7702870" y="1901661"/>
              <a:ext cx="2674843" cy="461665"/>
            </a:xfrm>
            <a:prstGeom prst="rect">
              <a:avLst/>
            </a:prstGeom>
            <a:noFill/>
          </p:spPr>
          <p:txBody>
            <a:bodyPr wrap="square" rtlCol="0">
              <a:spAutoFit/>
            </a:bodyPr>
            <a:lstStyle/>
            <a:p>
              <a:pPr algn="ctr" fontAlgn="auto">
                <a:spcBef>
                  <a:spcPts val="0"/>
                </a:spcBef>
                <a:spcAft>
                  <a:spcPts val="0"/>
                </a:spcAft>
                <a:defRPr/>
              </a:pPr>
              <a:r>
                <a:rPr lang="zh-CN" altLang="en-US" sz="2400" b="1" dirty="0">
                  <a:solidFill>
                    <a:prstClr val="white"/>
                  </a:solidFill>
                  <a:latin typeface="微软雅黑" panose="020B0503020204020204" charset="-122"/>
                  <a:ea typeface="微软雅黑" panose="020B0503020204020204" charset="-122"/>
                  <a:cs typeface="+mn-ea"/>
                  <a:sym typeface="+mn-lt"/>
                </a:rPr>
                <a:t>从底层技术来看</a:t>
              </a:r>
              <a:endParaRPr lang="en-US" altLang="zh-CN" sz="2400" dirty="0">
                <a:solidFill>
                  <a:prstClr val="white"/>
                </a:solidFill>
                <a:latin typeface="微软雅黑" panose="020B0503020204020204" charset="-122"/>
                <a:ea typeface="微软雅黑" panose="020B0503020204020204" charset="-122"/>
                <a:cs typeface="+mn-ea"/>
                <a:sym typeface="+mn-lt"/>
              </a:endParaRPr>
            </a:p>
          </p:txBody>
        </p:sp>
        <p:sp>
          <p:nvSpPr>
            <p:cNvPr id="60" name="文本框 14"/>
            <p:cNvSpPr txBox="1"/>
            <p:nvPr/>
          </p:nvSpPr>
          <p:spPr>
            <a:xfrm>
              <a:off x="7475889" y="2250797"/>
              <a:ext cx="3162670" cy="923330"/>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50000"/>
                </a:lnSpc>
                <a:spcBef>
                  <a:spcPts val="0"/>
                </a:spcBef>
                <a:spcAft>
                  <a:spcPts val="0"/>
                </a:spcAft>
                <a:defRPr/>
              </a:pPr>
              <a:r>
                <a:rPr lang="zh-CN" altLang="en-US" sz="1200" dirty="0">
                  <a:solidFill>
                    <a:prstClr val="white"/>
                  </a:solidFill>
                  <a:latin typeface="微软雅黑" panose="020B0503020204020204" charset="-122"/>
                  <a:ea typeface="微软雅黑" panose="020B0503020204020204" charset="-122"/>
                  <a:cs typeface="+mn-ea"/>
                  <a:sym typeface="+mn-lt"/>
                </a:rPr>
                <a:t>区块链有望促进数据记录、数据传播及数据存储管理方式的转型；区块链本身更像一种互联网底层的开源 式协议。</a:t>
              </a:r>
              <a:endParaRPr lang="zh-CN" altLang="en-US" sz="1200" dirty="0">
                <a:solidFill>
                  <a:prstClr val="white"/>
                </a:solidFill>
                <a:latin typeface="微软雅黑" panose="020B0503020204020204" charset="-122"/>
                <a:ea typeface="微软雅黑" panose="020B0503020204020204" charset="-122"/>
                <a:cs typeface="+mn-ea"/>
                <a:sym typeface="+mn-lt"/>
              </a:endParaRPr>
            </a:p>
          </p:txBody>
        </p:sp>
      </p:grpSp>
      <p:grpSp>
        <p:nvGrpSpPr>
          <p:cNvPr id="61" name="组合 60"/>
          <p:cNvGrpSpPr/>
          <p:nvPr/>
        </p:nvGrpSpPr>
        <p:grpSpPr>
          <a:xfrm>
            <a:off x="7922504" y="5254426"/>
            <a:ext cx="2935688" cy="1583331"/>
            <a:chOff x="7702870" y="1901661"/>
            <a:chExt cx="2935688" cy="1583331"/>
          </a:xfrm>
        </p:grpSpPr>
        <p:sp>
          <p:nvSpPr>
            <p:cNvPr id="62" name="文本框 88"/>
            <p:cNvSpPr txBox="1"/>
            <p:nvPr/>
          </p:nvSpPr>
          <p:spPr>
            <a:xfrm>
              <a:off x="7702870" y="1901661"/>
              <a:ext cx="2674843" cy="461665"/>
            </a:xfrm>
            <a:prstGeom prst="rect">
              <a:avLst/>
            </a:prstGeom>
            <a:noFill/>
          </p:spPr>
          <p:txBody>
            <a:bodyPr wrap="square" rtlCol="0">
              <a:spAutoFit/>
            </a:bodyPr>
            <a:lstStyle/>
            <a:p>
              <a:pPr algn="ctr" fontAlgn="auto">
                <a:spcBef>
                  <a:spcPts val="0"/>
                </a:spcBef>
                <a:spcAft>
                  <a:spcPts val="0"/>
                </a:spcAft>
                <a:defRPr/>
              </a:pPr>
              <a:r>
                <a:rPr lang="zh-CN" altLang="en-US" sz="2400" b="1" dirty="0">
                  <a:solidFill>
                    <a:prstClr val="white"/>
                  </a:solidFill>
                  <a:latin typeface="微软雅黑" panose="020B0503020204020204" charset="-122"/>
                  <a:ea typeface="微软雅黑" panose="020B0503020204020204" charset="-122"/>
                  <a:cs typeface="+mn-ea"/>
                  <a:sym typeface="+mn-lt"/>
                </a:rPr>
                <a:t>从社会结构来看</a:t>
              </a:r>
              <a:endParaRPr lang="en-US" altLang="zh-CN" sz="2400" dirty="0">
                <a:solidFill>
                  <a:prstClr val="white"/>
                </a:solidFill>
                <a:latin typeface="微软雅黑" panose="020B0503020204020204" charset="-122"/>
                <a:ea typeface="微软雅黑" panose="020B0503020204020204" charset="-122"/>
                <a:cs typeface="+mn-ea"/>
                <a:sym typeface="+mn-lt"/>
              </a:endParaRPr>
            </a:p>
          </p:txBody>
        </p:sp>
        <p:sp>
          <p:nvSpPr>
            <p:cNvPr id="63" name="文本框 14"/>
            <p:cNvSpPr txBox="1"/>
            <p:nvPr/>
          </p:nvSpPr>
          <p:spPr>
            <a:xfrm>
              <a:off x="7702870" y="2284663"/>
              <a:ext cx="2935688" cy="1200329"/>
            </a:xfrm>
            <a:prstGeom prst="rect">
              <a:avLst/>
            </a:prstGeom>
            <a:noFill/>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a:lnSpc>
                  <a:spcPct val="150000"/>
                </a:lnSpc>
                <a:spcBef>
                  <a:spcPts val="0"/>
                </a:spcBef>
                <a:spcAft>
                  <a:spcPts val="0"/>
                </a:spcAft>
                <a:defRPr/>
              </a:pPr>
              <a:r>
                <a:rPr lang="zh-CN" altLang="en-US" sz="1200" dirty="0">
                  <a:solidFill>
                    <a:prstClr val="white"/>
                  </a:solidFill>
                  <a:latin typeface="微软雅黑" panose="020B0503020204020204" charset="-122"/>
                  <a:ea typeface="微软雅黑" panose="020B0503020204020204" charset="-122"/>
                  <a:cs typeface="+mn-ea"/>
                  <a:sym typeface="+mn-lt"/>
                </a:rPr>
                <a:t>区块链技术有望将法律与经济融为一体，彻底颠覆原有社会的监管模式；组织形态会因其而发生改变，区块链也许最终会带领人们走向分布式自治的社会。</a:t>
              </a:r>
              <a:endParaRPr lang="zh-CN" altLang="en-US" sz="1200" dirty="0">
                <a:solidFill>
                  <a:prstClr val="white"/>
                </a:solidFill>
                <a:latin typeface="微软雅黑" panose="020B0503020204020204" charset="-122"/>
                <a:ea typeface="微软雅黑" panose="020B0503020204020204" charset="-122"/>
                <a:cs typeface="+mn-ea"/>
                <a:sym typeface="+mn-lt"/>
              </a:endParaRPr>
            </a:p>
          </p:txBody>
        </p:sp>
      </p:grpSp>
      <p:sp>
        <p:nvSpPr>
          <p:cNvPr id="64" name="矩形 63"/>
          <p:cNvSpPr/>
          <p:nvPr/>
        </p:nvSpPr>
        <p:spPr>
          <a:xfrm>
            <a:off x="1975772" y="1095170"/>
            <a:ext cx="8497573" cy="738664"/>
          </a:xfrm>
          <a:prstGeom prst="rect">
            <a:avLst/>
          </a:prstGeom>
          <a:ln>
            <a:solidFill>
              <a:sysClr val="window" lastClr="FFFFFF">
                <a:lumMod val="65000"/>
              </a:sysClr>
            </a:solidFill>
          </a:ln>
        </p:spPr>
        <p:txBody>
          <a:bodyPr wrap="square">
            <a:spAutoFit/>
          </a:bodyPr>
          <a:lstStyle/>
          <a:p>
            <a:pPr marL="0" marR="0" lvl="0" indent="0" algn="ctr" defTabSz="914400" eaLnBrk="1" fontAlgn="auto" latinLnBrk="0" hangingPunct="1">
              <a:lnSpc>
                <a:spcPct val="150000"/>
              </a:lnSpc>
              <a:spcBef>
                <a:spcPts val="0"/>
              </a:spcBef>
              <a:spcAft>
                <a:spcPts val="0"/>
              </a:spcAft>
              <a:buClrTx/>
              <a:buSzTx/>
              <a:buFontTx/>
              <a:buNone/>
              <a:defRPr/>
            </a:pPr>
            <a:r>
              <a:rPr kumimoji="0" lang="zh-CN" altLang="en-US" sz="1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从 </a:t>
            </a:r>
            <a:r>
              <a:rPr kumimoji="0" lang="en-US" altLang="zh-CN" sz="1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2008</a:t>
            </a:r>
            <a:r>
              <a:rPr kumimoji="0" lang="zh-CN" altLang="en-US" sz="1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rPr>
              <a:t>年的比特币开始，区块链经历了可编程货币、可编程金融与可编程社会三大应用时代，其应用范围逐步扩展到社会生活的方方面面。</a:t>
            </a:r>
            <a:endParaRPr kumimoji="0" lang="zh-CN" altLang="en-US" sz="1400" b="1" i="0" u="none" strike="noStrike" kern="0" cap="none" spc="0" normalizeH="0" baseline="0" noProof="0" dirty="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65" name="TextBox 39"/>
          <p:cNvSpPr txBox="1"/>
          <p:nvPr/>
        </p:nvSpPr>
        <p:spPr>
          <a:xfrm>
            <a:off x="395579" y="325567"/>
            <a:ext cx="3076423" cy="584775"/>
          </a:xfrm>
          <a:prstGeom prst="rect">
            <a:avLst/>
          </a:prstGeom>
          <a:noFill/>
        </p:spPr>
        <p:txBody>
          <a:bodyPr wrap="square" rtlCol="0">
            <a:spAutoFit/>
          </a:bodyPr>
          <a:lstStyle/>
          <a:p>
            <a:pPr algn="dist"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区块链前景观望</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nodeType="withEffect">
                                  <p:stCondLst>
                                    <p:cond delay="100"/>
                                  </p:stCondLst>
                                  <p:childTnLst>
                                    <p:set>
                                      <p:cBhvr>
                                        <p:cTn id="9" dur="1" fill="hold">
                                          <p:stCondLst>
                                            <p:cond delay="0"/>
                                          </p:stCondLst>
                                        </p:cTn>
                                        <p:tgtEl>
                                          <p:spTgt spid="46"/>
                                        </p:tgtEl>
                                        <p:attrNameLst>
                                          <p:attrName>style.visibility</p:attrName>
                                        </p:attrNameLst>
                                      </p:cBhvr>
                                      <p:to>
                                        <p:strVal val="visible"/>
                                      </p:to>
                                    </p:set>
                                    <p:animEffect transition="in" filter="fade">
                                      <p:cBhvr>
                                        <p:cTn id="10" dur="500"/>
                                        <p:tgtEl>
                                          <p:spTgt spid="46"/>
                                        </p:tgtEl>
                                      </p:cBhvr>
                                    </p:animEffect>
                                  </p:childTnLst>
                                </p:cTn>
                              </p:par>
                              <p:par>
                                <p:cTn id="11" presetID="10" presetClass="entr" presetSubtype="0" fill="hold" nodeType="withEffect">
                                  <p:stCondLst>
                                    <p:cond delay="200"/>
                                  </p:stCondLst>
                                  <p:childTnLst>
                                    <p:set>
                                      <p:cBhvr>
                                        <p:cTn id="12" dur="1" fill="hold">
                                          <p:stCondLst>
                                            <p:cond delay="0"/>
                                          </p:stCondLst>
                                        </p:cTn>
                                        <p:tgtEl>
                                          <p:spTgt spid="40"/>
                                        </p:tgtEl>
                                        <p:attrNameLst>
                                          <p:attrName>style.visibility</p:attrName>
                                        </p:attrNameLst>
                                      </p:cBhvr>
                                      <p:to>
                                        <p:strVal val="visible"/>
                                      </p:to>
                                    </p:set>
                                    <p:animEffect transition="in" filter="fade">
                                      <p:cBhvr>
                                        <p:cTn id="13" dur="500"/>
                                        <p:tgtEl>
                                          <p:spTgt spid="40"/>
                                        </p:tgtEl>
                                      </p:cBhvr>
                                    </p:animEffect>
                                  </p:childTnLst>
                                </p:cTn>
                              </p:par>
                              <p:par>
                                <p:cTn id="14" presetID="10" presetClass="entr" presetSubtype="0" fill="hold" nodeType="withEffect">
                                  <p:stCondLst>
                                    <p:cond delay="30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par>
                                <p:cTn id="17" presetID="10" presetClass="entr" presetSubtype="0" fill="hold" nodeType="withEffect">
                                  <p:stCondLst>
                                    <p:cond delay="40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par>
                                <p:cTn id="20" presetID="2" presetClass="entr" presetSubtype="4" decel="100000" fill="hold" nodeType="withEffect">
                                  <p:stCondLst>
                                    <p:cond delay="0"/>
                                  </p:stCondLst>
                                  <p:childTnLst>
                                    <p:set>
                                      <p:cBhvr>
                                        <p:cTn id="21" dur="1" fill="hold">
                                          <p:stCondLst>
                                            <p:cond delay="0"/>
                                          </p:stCondLst>
                                        </p:cTn>
                                        <p:tgtEl>
                                          <p:spTgt spid="49"/>
                                        </p:tgtEl>
                                        <p:attrNameLst>
                                          <p:attrName>style.visibility</p:attrName>
                                        </p:attrNameLst>
                                      </p:cBhvr>
                                      <p:to>
                                        <p:strVal val="visible"/>
                                      </p:to>
                                    </p:set>
                                    <p:anim calcmode="lin" valueType="num">
                                      <p:cBhvr additive="base">
                                        <p:cTn id="22" dur="750" fill="hold"/>
                                        <p:tgtEl>
                                          <p:spTgt spid="49"/>
                                        </p:tgtEl>
                                        <p:attrNameLst>
                                          <p:attrName>ppt_x</p:attrName>
                                        </p:attrNameLst>
                                      </p:cBhvr>
                                      <p:tavLst>
                                        <p:tav tm="0">
                                          <p:val>
                                            <p:strVal val="#ppt_x"/>
                                          </p:val>
                                        </p:tav>
                                        <p:tav tm="100000">
                                          <p:val>
                                            <p:strVal val="#ppt_x"/>
                                          </p:val>
                                        </p:tav>
                                      </p:tavLst>
                                    </p:anim>
                                    <p:anim calcmode="lin" valueType="num">
                                      <p:cBhvr additive="base">
                                        <p:cTn id="23" dur="750" fill="hold"/>
                                        <p:tgtEl>
                                          <p:spTgt spid="49"/>
                                        </p:tgtEl>
                                        <p:attrNameLst>
                                          <p:attrName>ppt_y</p:attrName>
                                        </p:attrNameLst>
                                      </p:cBhvr>
                                      <p:tavLst>
                                        <p:tav tm="0">
                                          <p:val>
                                            <p:strVal val="1+#ppt_h/2"/>
                                          </p:val>
                                        </p:tav>
                                        <p:tav tm="100000">
                                          <p:val>
                                            <p:strVal val="#ppt_y"/>
                                          </p:val>
                                        </p:tav>
                                      </p:tavLst>
                                    </p:anim>
                                  </p:childTnLst>
                                </p:cTn>
                              </p:par>
                              <p:par>
                                <p:cTn id="24" presetID="2" presetClass="entr" presetSubtype="1" decel="100000" fill="hold" nodeType="withEffect">
                                  <p:stCondLst>
                                    <p:cond delay="100"/>
                                  </p:stCondLst>
                                  <p:childTnLst>
                                    <p:set>
                                      <p:cBhvr>
                                        <p:cTn id="25" dur="1" fill="hold">
                                          <p:stCondLst>
                                            <p:cond delay="0"/>
                                          </p:stCondLst>
                                        </p:cTn>
                                        <p:tgtEl>
                                          <p:spTgt spid="52"/>
                                        </p:tgtEl>
                                        <p:attrNameLst>
                                          <p:attrName>style.visibility</p:attrName>
                                        </p:attrNameLst>
                                      </p:cBhvr>
                                      <p:to>
                                        <p:strVal val="visible"/>
                                      </p:to>
                                    </p:set>
                                    <p:anim calcmode="lin" valueType="num">
                                      <p:cBhvr additive="base">
                                        <p:cTn id="26" dur="750" fill="hold"/>
                                        <p:tgtEl>
                                          <p:spTgt spid="52"/>
                                        </p:tgtEl>
                                        <p:attrNameLst>
                                          <p:attrName>ppt_x</p:attrName>
                                        </p:attrNameLst>
                                      </p:cBhvr>
                                      <p:tavLst>
                                        <p:tav tm="0">
                                          <p:val>
                                            <p:strVal val="#ppt_x"/>
                                          </p:val>
                                        </p:tav>
                                        <p:tav tm="100000">
                                          <p:val>
                                            <p:strVal val="#ppt_x"/>
                                          </p:val>
                                        </p:tav>
                                      </p:tavLst>
                                    </p:anim>
                                    <p:anim calcmode="lin" valueType="num">
                                      <p:cBhvr additive="base">
                                        <p:cTn id="27" dur="750" fill="hold"/>
                                        <p:tgtEl>
                                          <p:spTgt spid="52"/>
                                        </p:tgtEl>
                                        <p:attrNameLst>
                                          <p:attrName>ppt_y</p:attrName>
                                        </p:attrNameLst>
                                      </p:cBhvr>
                                      <p:tavLst>
                                        <p:tav tm="0">
                                          <p:val>
                                            <p:strVal val="0-#ppt_h/2"/>
                                          </p:val>
                                        </p:tav>
                                        <p:tav tm="100000">
                                          <p:val>
                                            <p:strVal val="#ppt_y"/>
                                          </p:val>
                                        </p:tav>
                                      </p:tavLst>
                                    </p:anim>
                                  </p:childTnLst>
                                </p:cTn>
                              </p:par>
                              <p:par>
                                <p:cTn id="28" presetID="2" presetClass="entr" presetSubtype="4" decel="100000" fill="hold" nodeType="withEffect">
                                  <p:stCondLst>
                                    <p:cond delay="200"/>
                                  </p:stCondLst>
                                  <p:childTnLst>
                                    <p:set>
                                      <p:cBhvr>
                                        <p:cTn id="29" dur="1" fill="hold">
                                          <p:stCondLst>
                                            <p:cond delay="0"/>
                                          </p:stCondLst>
                                        </p:cTn>
                                        <p:tgtEl>
                                          <p:spTgt spid="55"/>
                                        </p:tgtEl>
                                        <p:attrNameLst>
                                          <p:attrName>style.visibility</p:attrName>
                                        </p:attrNameLst>
                                      </p:cBhvr>
                                      <p:to>
                                        <p:strVal val="visible"/>
                                      </p:to>
                                    </p:set>
                                    <p:anim calcmode="lin" valueType="num">
                                      <p:cBhvr additive="base">
                                        <p:cTn id="30" dur="750" fill="hold"/>
                                        <p:tgtEl>
                                          <p:spTgt spid="55"/>
                                        </p:tgtEl>
                                        <p:attrNameLst>
                                          <p:attrName>ppt_x</p:attrName>
                                        </p:attrNameLst>
                                      </p:cBhvr>
                                      <p:tavLst>
                                        <p:tav tm="0">
                                          <p:val>
                                            <p:strVal val="#ppt_x"/>
                                          </p:val>
                                        </p:tav>
                                        <p:tav tm="100000">
                                          <p:val>
                                            <p:strVal val="#ppt_x"/>
                                          </p:val>
                                        </p:tav>
                                      </p:tavLst>
                                    </p:anim>
                                    <p:anim calcmode="lin" valueType="num">
                                      <p:cBhvr additive="base">
                                        <p:cTn id="31" dur="750" fill="hold"/>
                                        <p:tgtEl>
                                          <p:spTgt spid="55"/>
                                        </p:tgtEl>
                                        <p:attrNameLst>
                                          <p:attrName>ppt_y</p:attrName>
                                        </p:attrNameLst>
                                      </p:cBhvr>
                                      <p:tavLst>
                                        <p:tav tm="0">
                                          <p:val>
                                            <p:strVal val="1+#ppt_h/2"/>
                                          </p:val>
                                        </p:tav>
                                        <p:tav tm="100000">
                                          <p:val>
                                            <p:strVal val="#ppt_y"/>
                                          </p:val>
                                        </p:tav>
                                      </p:tavLst>
                                    </p:anim>
                                  </p:childTnLst>
                                </p:cTn>
                              </p:par>
                              <p:par>
                                <p:cTn id="32" presetID="2" presetClass="entr" presetSubtype="1" decel="100000" fill="hold" nodeType="withEffect">
                                  <p:stCondLst>
                                    <p:cond delay="300"/>
                                  </p:stCondLst>
                                  <p:childTnLst>
                                    <p:set>
                                      <p:cBhvr>
                                        <p:cTn id="33" dur="1" fill="hold">
                                          <p:stCondLst>
                                            <p:cond delay="0"/>
                                          </p:stCondLst>
                                        </p:cTn>
                                        <p:tgtEl>
                                          <p:spTgt spid="58"/>
                                        </p:tgtEl>
                                        <p:attrNameLst>
                                          <p:attrName>style.visibility</p:attrName>
                                        </p:attrNameLst>
                                      </p:cBhvr>
                                      <p:to>
                                        <p:strVal val="visible"/>
                                      </p:to>
                                    </p:set>
                                    <p:anim calcmode="lin" valueType="num">
                                      <p:cBhvr additive="base">
                                        <p:cTn id="34" dur="750" fill="hold"/>
                                        <p:tgtEl>
                                          <p:spTgt spid="58"/>
                                        </p:tgtEl>
                                        <p:attrNameLst>
                                          <p:attrName>ppt_x</p:attrName>
                                        </p:attrNameLst>
                                      </p:cBhvr>
                                      <p:tavLst>
                                        <p:tav tm="0">
                                          <p:val>
                                            <p:strVal val="#ppt_x"/>
                                          </p:val>
                                        </p:tav>
                                        <p:tav tm="100000">
                                          <p:val>
                                            <p:strVal val="#ppt_x"/>
                                          </p:val>
                                        </p:tav>
                                      </p:tavLst>
                                    </p:anim>
                                    <p:anim calcmode="lin" valueType="num">
                                      <p:cBhvr additive="base">
                                        <p:cTn id="35" dur="750" fill="hold"/>
                                        <p:tgtEl>
                                          <p:spTgt spid="58"/>
                                        </p:tgtEl>
                                        <p:attrNameLst>
                                          <p:attrName>ppt_y</p:attrName>
                                        </p:attrNameLst>
                                      </p:cBhvr>
                                      <p:tavLst>
                                        <p:tav tm="0">
                                          <p:val>
                                            <p:strVal val="0-#ppt_h/2"/>
                                          </p:val>
                                        </p:tav>
                                        <p:tav tm="100000">
                                          <p:val>
                                            <p:strVal val="#ppt_y"/>
                                          </p:val>
                                        </p:tav>
                                      </p:tavLst>
                                    </p:anim>
                                  </p:childTnLst>
                                </p:cTn>
                              </p:par>
                              <p:par>
                                <p:cTn id="36" presetID="2" presetClass="entr" presetSubtype="4" decel="100000" fill="hold" nodeType="withEffect">
                                  <p:stCondLst>
                                    <p:cond delay="400"/>
                                  </p:stCondLst>
                                  <p:childTnLst>
                                    <p:set>
                                      <p:cBhvr>
                                        <p:cTn id="37" dur="1" fill="hold">
                                          <p:stCondLst>
                                            <p:cond delay="0"/>
                                          </p:stCondLst>
                                        </p:cTn>
                                        <p:tgtEl>
                                          <p:spTgt spid="61"/>
                                        </p:tgtEl>
                                        <p:attrNameLst>
                                          <p:attrName>style.visibility</p:attrName>
                                        </p:attrNameLst>
                                      </p:cBhvr>
                                      <p:to>
                                        <p:strVal val="visible"/>
                                      </p:to>
                                    </p:set>
                                    <p:anim calcmode="lin" valueType="num">
                                      <p:cBhvr additive="base">
                                        <p:cTn id="38" dur="750" fill="hold"/>
                                        <p:tgtEl>
                                          <p:spTgt spid="61"/>
                                        </p:tgtEl>
                                        <p:attrNameLst>
                                          <p:attrName>ppt_x</p:attrName>
                                        </p:attrNameLst>
                                      </p:cBhvr>
                                      <p:tavLst>
                                        <p:tav tm="0">
                                          <p:val>
                                            <p:strVal val="#ppt_x"/>
                                          </p:val>
                                        </p:tav>
                                        <p:tav tm="100000">
                                          <p:val>
                                            <p:strVal val="#ppt_x"/>
                                          </p:val>
                                        </p:tav>
                                      </p:tavLst>
                                    </p:anim>
                                    <p:anim calcmode="lin" valueType="num">
                                      <p:cBhvr additive="base">
                                        <p:cTn id="39" dur="750" fill="hold"/>
                                        <p:tgtEl>
                                          <p:spTgt spid="61"/>
                                        </p:tgtEl>
                                        <p:attrNameLst>
                                          <p:attrName>ppt_y</p:attrName>
                                        </p:attrNameLst>
                                      </p:cBhvr>
                                      <p:tavLst>
                                        <p:tav tm="0">
                                          <p:val>
                                            <p:strVal val="1+#ppt_h/2"/>
                                          </p:val>
                                        </p:tav>
                                        <p:tav tm="100000">
                                          <p:val>
                                            <p:strVal val="#ppt_y"/>
                                          </p:val>
                                        </p:tav>
                                      </p:tavLst>
                                    </p:anim>
                                  </p:childTnLst>
                                </p:cTn>
                              </p:par>
                            </p:childTnLst>
                          </p:cTn>
                        </p:par>
                        <p:par>
                          <p:cTn id="40" fill="hold">
                            <p:stCondLst>
                              <p:cond delay="500"/>
                            </p:stCondLst>
                            <p:childTnLst>
                              <p:par>
                                <p:cTn id="41" presetID="37" presetClass="entr" presetSubtype="0" fill="hold" grpId="0" nodeType="afterEffect">
                                  <p:stCondLst>
                                    <p:cond delay="0"/>
                                  </p:stCondLst>
                                  <p:childTnLst>
                                    <p:set>
                                      <p:cBhvr>
                                        <p:cTn id="42" dur="1" fill="hold">
                                          <p:stCondLst>
                                            <p:cond delay="0"/>
                                          </p:stCondLst>
                                        </p:cTn>
                                        <p:tgtEl>
                                          <p:spTgt spid="64"/>
                                        </p:tgtEl>
                                        <p:attrNameLst>
                                          <p:attrName>style.visibility</p:attrName>
                                        </p:attrNameLst>
                                      </p:cBhvr>
                                      <p:to>
                                        <p:strVal val="visible"/>
                                      </p:to>
                                    </p:set>
                                    <p:animEffect transition="in" filter="fade">
                                      <p:cBhvr>
                                        <p:cTn id="43" dur="1000"/>
                                        <p:tgtEl>
                                          <p:spTgt spid="64"/>
                                        </p:tgtEl>
                                      </p:cBhvr>
                                    </p:animEffect>
                                    <p:anim calcmode="lin" valueType="num">
                                      <p:cBhvr>
                                        <p:cTn id="44" dur="1000" fill="hold"/>
                                        <p:tgtEl>
                                          <p:spTgt spid="64"/>
                                        </p:tgtEl>
                                        <p:attrNameLst>
                                          <p:attrName>ppt_x</p:attrName>
                                        </p:attrNameLst>
                                      </p:cBhvr>
                                      <p:tavLst>
                                        <p:tav tm="0">
                                          <p:val>
                                            <p:strVal val="#ppt_x"/>
                                          </p:val>
                                        </p:tav>
                                        <p:tav tm="100000">
                                          <p:val>
                                            <p:strVal val="#ppt_x"/>
                                          </p:val>
                                        </p:tav>
                                      </p:tavLst>
                                    </p:anim>
                                    <p:anim calcmode="lin" valueType="num">
                                      <p:cBhvr>
                                        <p:cTn id="45" dur="900" decel="100000" fill="hold"/>
                                        <p:tgtEl>
                                          <p:spTgt spid="64"/>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6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11810" y="332105"/>
            <a:ext cx="2605405" cy="368300"/>
          </a:xfrm>
          <a:prstGeom prst="rect">
            <a:avLst/>
          </a:prstGeom>
          <a:noFill/>
        </p:spPr>
        <p:txBody>
          <a:bodyPr wrap="square" rtlCol="0">
            <a:spAutoFit/>
          </a:bodyPr>
          <a:p>
            <a:pPr algn="dist"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rPr>
              <a:t>资料来源</a:t>
            </a:r>
            <a:endParaRPr lang="zh-CN" altLang="en-US" sz="3200" b="1" dirty="0">
              <a:solidFill>
                <a:prstClr val="white"/>
              </a:solidFill>
              <a:latin typeface="微软雅黑" panose="020B0503020204020204" charset="-122"/>
              <a:ea typeface="微软雅黑" panose="020B0503020204020204" charset="-122"/>
              <a:cs typeface="+mn-ea"/>
            </a:endParaRPr>
          </a:p>
        </p:txBody>
      </p:sp>
      <p:sp>
        <p:nvSpPr>
          <p:cNvPr id="3" name="文本框 2"/>
          <p:cNvSpPr txBox="1"/>
          <p:nvPr/>
        </p:nvSpPr>
        <p:spPr>
          <a:xfrm>
            <a:off x="499110" y="1189990"/>
            <a:ext cx="6794500" cy="5631180"/>
          </a:xfrm>
          <a:prstGeom prst="rect">
            <a:avLst/>
          </a:prstGeom>
          <a:noFill/>
        </p:spPr>
        <p:txBody>
          <a:bodyPr wrap="square" rtlCol="0">
            <a:spAutoFit/>
          </a:bodyPr>
          <a:p>
            <a:r>
              <a:rPr lang="zh-CN" altLang="en-US" sz="2000">
                <a:solidFill>
                  <a:schemeClr val="bg1"/>
                </a:solidFill>
                <a:sym typeface="+mn-ea"/>
              </a:rPr>
              <a:t>区块链视频：</a:t>
            </a:r>
            <a:endParaRPr lang="zh-CN" altLang="en-US" sz="2000">
              <a:solidFill>
                <a:schemeClr val="bg1"/>
              </a:solidFill>
            </a:endParaRPr>
          </a:p>
          <a:p>
            <a:r>
              <a:rPr lang="zh-CN" altLang="en-US" sz="2000">
                <a:solidFill>
                  <a:schemeClr val="bg1"/>
                </a:solidFill>
                <a:sym typeface="+mn-ea"/>
              </a:rPr>
              <a:t>www.bilibili.com</a:t>
            </a:r>
            <a:endParaRPr lang="zh-CN" altLang="en-US" sz="2000">
              <a:solidFill>
                <a:schemeClr val="bg1"/>
              </a:solidFill>
            </a:endParaRPr>
          </a:p>
          <a:p>
            <a:r>
              <a:rPr lang="zh-CN" altLang="en-US" sz="2000">
                <a:solidFill>
                  <a:schemeClr val="bg1"/>
                </a:solidFill>
                <a:sym typeface="+mn-ea"/>
              </a:rPr>
              <a:t>区块链发展：</a:t>
            </a:r>
            <a:endParaRPr lang="zh-CN" altLang="en-US" sz="2000">
              <a:solidFill>
                <a:schemeClr val="bg1"/>
              </a:solidFill>
            </a:endParaRPr>
          </a:p>
          <a:p>
            <a:r>
              <a:rPr lang="zh-CN" altLang="en-US" sz="2000">
                <a:solidFill>
                  <a:schemeClr val="bg1"/>
                </a:solidFill>
                <a:sym typeface="+mn-ea"/>
              </a:rPr>
              <a:t>https://baike.baidu.com</a:t>
            </a:r>
            <a:endParaRPr lang="zh-CN" altLang="en-US" sz="2000">
              <a:solidFill>
                <a:schemeClr val="bg1"/>
              </a:solidFill>
            </a:endParaRPr>
          </a:p>
          <a:p>
            <a:r>
              <a:rPr lang="zh-CN" altLang="en-US" sz="2000">
                <a:solidFill>
                  <a:schemeClr val="bg1"/>
                </a:solidFill>
                <a:sym typeface="+mn-ea"/>
              </a:rPr>
              <a:t>区块链知识点：https://www.zhihu.com/question/265992968 </a:t>
            </a:r>
            <a:endParaRPr lang="zh-CN" altLang="en-US" sz="2000">
              <a:solidFill>
                <a:schemeClr val="bg1"/>
              </a:solidFill>
            </a:endParaRPr>
          </a:p>
          <a:p>
            <a:r>
              <a:rPr lang="zh-CN" altLang="en-US" sz="2000">
                <a:solidFill>
                  <a:schemeClr val="bg1"/>
                </a:solidFill>
              </a:rPr>
              <a:t>区块链金融：</a:t>
            </a:r>
            <a:endParaRPr lang="zh-CN" altLang="en-US" sz="2000">
              <a:solidFill>
                <a:schemeClr val="bg1"/>
              </a:solidFill>
            </a:endParaRPr>
          </a:p>
          <a:p>
            <a:r>
              <a:rPr lang="zh-CN" altLang="en-US" sz="2000">
                <a:solidFill>
                  <a:schemeClr val="bg1"/>
                </a:solidFill>
              </a:rPr>
              <a:t>http://www.dimeng.net/about/expert.html</a:t>
            </a:r>
            <a:endParaRPr lang="zh-CN" altLang="en-US" sz="2000">
              <a:solidFill>
                <a:schemeClr val="bg1"/>
              </a:solidFill>
            </a:endParaRPr>
          </a:p>
          <a:p>
            <a:r>
              <a:rPr lang="zh-CN" altLang="en-US" sz="2000">
                <a:solidFill>
                  <a:schemeClr val="bg1"/>
                </a:solidFill>
              </a:rPr>
              <a:t>区块链民生：https://blog.csdn.net/eostalk8181/article/details/115368256</a:t>
            </a:r>
            <a:endParaRPr lang="zh-CN" altLang="en-US" sz="2000">
              <a:solidFill>
                <a:schemeClr val="bg1"/>
              </a:solidFill>
            </a:endParaRPr>
          </a:p>
          <a:p>
            <a:r>
              <a:rPr lang="zh-CN" altLang="en-US" sz="2000">
                <a:solidFill>
                  <a:schemeClr val="bg1"/>
                </a:solidFill>
              </a:rPr>
              <a:t>区块链司法：http://www.hangzhou.gov.cn/art/2020/6/8/art_812262_45418647.html</a:t>
            </a:r>
            <a:endParaRPr lang="zh-CN" altLang="en-US" sz="2000">
              <a:solidFill>
                <a:schemeClr val="bg1"/>
              </a:solidFill>
            </a:endParaRPr>
          </a:p>
          <a:p>
            <a:r>
              <a:rPr lang="zh-CN" altLang="en-US" sz="2000">
                <a:solidFill>
                  <a:schemeClr val="bg1"/>
                </a:solidFill>
              </a:rPr>
              <a:t>区块链追溯：http://www.cs.com.cn/ssgs/gsxw/201910/t20191031_5994683.html</a:t>
            </a:r>
            <a:endParaRPr lang="zh-CN" altLang="en-US" sz="2000">
              <a:solidFill>
                <a:schemeClr val="bg1"/>
              </a:solidFill>
            </a:endParaRPr>
          </a:p>
          <a:p>
            <a:r>
              <a:rPr lang="zh-CN" altLang="en-US" sz="2000">
                <a:solidFill>
                  <a:schemeClr val="bg1"/>
                </a:solidFill>
              </a:rPr>
              <a:t>          </a:t>
            </a:r>
            <a:endParaRPr lang="zh-CN" altLang="en-US" sz="2000">
              <a:solidFill>
                <a:schemeClr val="bg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1" name="文本框 8"/>
          <p:cNvSpPr txBox="1"/>
          <p:nvPr/>
        </p:nvSpPr>
        <p:spPr>
          <a:xfrm>
            <a:off x="777417" y="3770517"/>
            <a:ext cx="7131868" cy="923330"/>
          </a:xfrm>
          <a:prstGeom prst="rect">
            <a:avLst/>
          </a:prstGeom>
          <a:noFill/>
          <a:effectLst/>
        </p:spPr>
        <p:txBody>
          <a:bodyPr wrap="square" rtlCol="0">
            <a:spAutoFit/>
          </a:bodyPr>
          <a:lstStyle/>
          <a:p>
            <a:pPr fontAlgn="auto">
              <a:spcBef>
                <a:spcPts val="0"/>
              </a:spcBef>
              <a:spcAft>
                <a:spcPts val="0"/>
              </a:spcAft>
            </a:pPr>
            <a:r>
              <a:rPr lang="zh-CN" altLang="en-US" sz="5400" dirty="0">
                <a:solidFill>
                  <a:prstClr val="white"/>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sym typeface="+mn-lt"/>
              </a:rPr>
              <a:t>感</a:t>
            </a:r>
            <a:r>
              <a:rPr lang="zh-CN" altLang="en-US" sz="5400" dirty="0" smtClean="0">
                <a:solidFill>
                  <a:prstClr val="white"/>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sym typeface="+mn-lt"/>
              </a:rPr>
              <a:t>谢您的观看！</a:t>
            </a:r>
            <a:endParaRPr lang="zh-CN" altLang="en-US" sz="5400" dirty="0">
              <a:solidFill>
                <a:prstClr val="white"/>
              </a:solidFill>
              <a:effectLst>
                <a:outerShdw blurRad="38100" dist="38100" dir="2700000" algn="tl">
                  <a:srgbClr val="000000">
                    <a:alpha val="43137"/>
                  </a:srgbClr>
                </a:outerShdw>
              </a:effectLst>
              <a:latin typeface="方正细谭黑简体" panose="02000000000000000000" pitchFamily="2" charset="-122"/>
              <a:ea typeface="方正细谭黑简体" panose="02000000000000000000" pitchFamily="2" charset="-122"/>
              <a:cs typeface="+mn-ea"/>
              <a:sym typeface="+mn-lt"/>
            </a:endParaRPr>
          </a:p>
        </p:txBody>
      </p:sp>
      <p:sp>
        <p:nvSpPr>
          <p:cNvPr id="14" name="文本框 10"/>
          <p:cNvSpPr txBox="1"/>
          <p:nvPr/>
        </p:nvSpPr>
        <p:spPr>
          <a:xfrm>
            <a:off x="777419" y="5513252"/>
            <a:ext cx="5351801" cy="338554"/>
          </a:xfrm>
          <a:prstGeom prst="rect">
            <a:avLst/>
          </a:prstGeom>
          <a:noFill/>
        </p:spPr>
        <p:txBody>
          <a:bodyPr wrap="square" rtlCol="0">
            <a:spAutoFit/>
          </a:bodyPr>
          <a:lstStyle/>
          <a:p>
            <a:pPr fontAlgn="auto">
              <a:spcBef>
                <a:spcPts val="0"/>
              </a:spcBef>
              <a:spcAft>
                <a:spcPts val="0"/>
              </a:spcAft>
            </a:pPr>
            <a:r>
              <a:rPr lang="en-US" altLang="zh-CN" sz="1600" dirty="0">
                <a:solidFill>
                  <a:prstClr val="white"/>
                </a:solidFill>
                <a:latin typeface="微软雅黑" panose="020B0503020204020204" charset="-122"/>
                <a:ea typeface="微软雅黑" panose="020B0503020204020204" charset="-122"/>
                <a:cs typeface="+mn-ea"/>
                <a:sym typeface="+mn-lt"/>
              </a:rPr>
              <a:t>High-end technology chain block is introduced</a:t>
            </a:r>
            <a:endParaRPr lang="zh-CN" altLang="en-US" sz="1600" b="1" dirty="0">
              <a:solidFill>
                <a:prstClr val="white"/>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p:txBody>
      </p:sp>
      <p:cxnSp>
        <p:nvCxnSpPr>
          <p:cNvPr id="15" name="直接连接符 14"/>
          <p:cNvCxnSpPr/>
          <p:nvPr/>
        </p:nvCxnSpPr>
        <p:spPr>
          <a:xfrm flipH="1">
            <a:off x="777417" y="5210361"/>
            <a:ext cx="6756407" cy="0"/>
          </a:xfrm>
          <a:prstGeom prst="line">
            <a:avLst/>
          </a:prstGeom>
          <a:noFill/>
          <a:ln w="22225" cap="flat" cmpd="sng" algn="ctr">
            <a:solidFill>
              <a:sysClr val="window" lastClr="FFFFFF"/>
            </a:solidFill>
            <a:prstDash val="solid"/>
            <a:miter lim="800000"/>
            <a:headEnd type="oval"/>
            <a:tailEnd type="none"/>
          </a:ln>
          <a:effectLst/>
        </p:spPr>
      </p:cxnSp>
      <p:sp>
        <p:nvSpPr>
          <p:cNvPr id="16" name="矩形: 圆角 226"/>
          <p:cNvSpPr/>
          <p:nvPr/>
        </p:nvSpPr>
        <p:spPr>
          <a:xfrm>
            <a:off x="777240" y="6195695"/>
            <a:ext cx="5266055" cy="666750"/>
          </a:xfrm>
          <a:prstGeom prst="roundRect">
            <a:avLst>
              <a:gd name="adj" fmla="val 32386"/>
            </a:avLst>
          </a:prstGeom>
          <a:solidFill>
            <a:sysClr val="window" lastClr="FFFFFF"/>
          </a:solidFill>
          <a:ln w="12700" cap="flat" cmpd="sng" algn="ctr">
            <a:noFill/>
            <a:prstDash val="solid"/>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defRPr/>
            </a:pPr>
            <a:r>
              <a:rPr kumimoji="0" lang="zh-CN" altLang="en-US" sz="2000" b="0"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rPr>
              <a:t>汇报人：</a:t>
            </a:r>
            <a:r>
              <a:rPr kumimoji="0" lang="en-US" altLang="zh-CN" sz="2000" b="0"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rPr>
              <a:t>***</a:t>
            </a:r>
            <a:r>
              <a:rPr kumimoji="0" lang="zh-CN" altLang="en-US" sz="2000" b="0"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rPr>
              <a:t>   时间：</a:t>
            </a:r>
            <a:r>
              <a:rPr kumimoji="0" lang="en-US" altLang="zh-CN" sz="2000" b="0"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rPr>
              <a:t>2021</a:t>
            </a:r>
            <a:r>
              <a:rPr kumimoji="0" lang="zh-CN" altLang="en-US" sz="2000" b="0"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rPr>
              <a:t>年</a:t>
            </a:r>
            <a:r>
              <a:rPr kumimoji="0" lang="en-US" altLang="zh-CN" sz="2000" b="0"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rPr>
              <a:t>4</a:t>
            </a:r>
            <a:r>
              <a:rPr kumimoji="0" lang="zh-CN" altLang="en-US" sz="2000" b="0"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rPr>
              <a:t>月</a:t>
            </a:r>
            <a:endParaRPr kumimoji="0" lang="zh-CN" altLang="en-US" sz="2000" b="0" i="0" u="none" strike="noStrike" kern="0" cap="none" spc="0" normalizeH="0" baseline="0" noProof="0" dirty="0" smtClean="0">
              <a:ln>
                <a:noFill/>
              </a:ln>
              <a:solidFill>
                <a:srgbClr val="002060"/>
              </a:solidFill>
              <a:effectLst/>
              <a:uLnTx/>
              <a:uFillTx/>
              <a:latin typeface="微软雅黑" panose="020B0503020204020204" charset="-122"/>
              <a:ea typeface="微软雅黑" panose="020B0503020204020204" charset="-122"/>
              <a:cs typeface="+mn-ea"/>
              <a:sym typeface="+mn-lt"/>
            </a:endParaRPr>
          </a:p>
        </p:txBody>
      </p:sp>
      <p:grpSp>
        <p:nvGrpSpPr>
          <p:cNvPr id="7" name="组合 6"/>
          <p:cNvGrpSpPr/>
          <p:nvPr/>
        </p:nvGrpSpPr>
        <p:grpSpPr>
          <a:xfrm>
            <a:off x="4577080" y="1675765"/>
            <a:ext cx="4920615" cy="649605"/>
            <a:chOff x="6330" y="1309"/>
            <a:chExt cx="7749" cy="1023"/>
          </a:xfrm>
        </p:grpSpPr>
        <p:sp>
          <p:nvSpPr>
            <p:cNvPr id="8" name="圆角矩形 7"/>
            <p:cNvSpPr/>
            <p:nvPr/>
          </p:nvSpPr>
          <p:spPr>
            <a:xfrm>
              <a:off x="6330" y="1309"/>
              <a:ext cx="7450" cy="1023"/>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文本框 8"/>
            <p:cNvSpPr txBox="1"/>
            <p:nvPr/>
          </p:nvSpPr>
          <p:spPr>
            <a:xfrm>
              <a:off x="6434" y="1507"/>
              <a:ext cx="7645" cy="628"/>
            </a:xfrm>
            <a:prstGeom prst="rect">
              <a:avLst/>
            </a:prstGeom>
            <a:noFill/>
          </p:spPr>
          <p:txBody>
            <a:bodyPr wrap="square" rtlCol="0">
              <a:spAutoFit/>
            </a:bodyPr>
            <a:p>
              <a:r>
                <a:rPr lang="zh-CN" altLang="en-US" sz="2000">
                  <a:solidFill>
                    <a:schemeClr val="tx1"/>
                  </a:solidFill>
                  <a:latin typeface="Heiti SC Light" panose="02000000000000000000" charset="-122"/>
                  <a:ea typeface="Heiti SC Light" panose="02000000000000000000" charset="-122"/>
                </a:rPr>
                <a:t>区块链世界观：为了解决信任问题而生</a:t>
              </a:r>
              <a:endParaRPr lang="zh-CN" altLang="en-US" sz="2000">
                <a:solidFill>
                  <a:schemeClr val="tx1"/>
                </a:solidFill>
                <a:latin typeface="Heiti SC Light" panose="02000000000000000000" charset="-122"/>
                <a:ea typeface="Heiti SC Light" panose="02000000000000000000" charset="-122"/>
              </a:endParaRPr>
            </a:p>
          </p:txBody>
        </p:sp>
      </p:grpSp>
      <p:grpSp>
        <p:nvGrpSpPr>
          <p:cNvPr id="6" name="组合 5"/>
          <p:cNvGrpSpPr/>
          <p:nvPr/>
        </p:nvGrpSpPr>
        <p:grpSpPr>
          <a:xfrm rot="0">
            <a:off x="2516505" y="634365"/>
            <a:ext cx="4279900" cy="648970"/>
            <a:chOff x="6330" y="1309"/>
            <a:chExt cx="6740" cy="1022"/>
          </a:xfrm>
        </p:grpSpPr>
        <p:sp>
          <p:nvSpPr>
            <p:cNvPr id="5" name="圆角矩形 4"/>
            <p:cNvSpPr/>
            <p:nvPr/>
          </p:nvSpPr>
          <p:spPr>
            <a:xfrm>
              <a:off x="6330" y="1309"/>
              <a:ext cx="6333" cy="1023"/>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6434" y="1507"/>
              <a:ext cx="6637" cy="628"/>
            </a:xfrm>
            <a:prstGeom prst="rect">
              <a:avLst/>
            </a:prstGeom>
            <a:noFill/>
          </p:spPr>
          <p:txBody>
            <a:bodyPr wrap="square" rtlCol="0">
              <a:spAutoFit/>
            </a:bodyPr>
            <a:p>
              <a:r>
                <a:rPr lang="zh-CN" altLang="en-US" sz="2000">
                  <a:solidFill>
                    <a:schemeClr val="tx1"/>
                  </a:solidFill>
                  <a:latin typeface="Heiti SC Light" panose="02000000000000000000" charset="-122"/>
                  <a:ea typeface="Heiti SC Light" panose="02000000000000000000" charset="-122"/>
                </a:rPr>
                <a:t>区块链的价值观：只为科技向善。</a:t>
              </a:r>
              <a:endParaRPr lang="zh-CN" altLang="en-US" sz="2000">
                <a:solidFill>
                  <a:schemeClr val="tx1"/>
                </a:solidFill>
                <a:latin typeface="Heiti SC Light" panose="02000000000000000000" charset="-122"/>
                <a:ea typeface="Heiti SC Light" panose="02000000000000000000" charset="-122"/>
              </a:endParaRPr>
            </a:p>
          </p:txBody>
        </p:sp>
      </p:grpSp>
      <p:sp>
        <p:nvSpPr>
          <p:cNvPr id="20" name="菱形 19"/>
          <p:cNvSpPr/>
          <p:nvPr/>
        </p:nvSpPr>
        <p:spPr>
          <a:xfrm>
            <a:off x="3972776" y="1801207"/>
            <a:ext cx="368007" cy="368006"/>
          </a:xfrm>
          <a:prstGeom prst="diamond">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4" name="菱形 23"/>
          <p:cNvSpPr/>
          <p:nvPr/>
        </p:nvSpPr>
        <p:spPr>
          <a:xfrm>
            <a:off x="1944586" y="759807"/>
            <a:ext cx="368007" cy="368006"/>
          </a:xfrm>
          <a:prstGeom prst="diamond">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grpSp>
        <p:nvGrpSpPr>
          <p:cNvPr id="25" name="组合 24"/>
          <p:cNvGrpSpPr/>
          <p:nvPr/>
        </p:nvGrpSpPr>
        <p:grpSpPr>
          <a:xfrm>
            <a:off x="6998335" y="2817495"/>
            <a:ext cx="4920615" cy="649605"/>
            <a:chOff x="6330" y="1309"/>
            <a:chExt cx="7749" cy="1023"/>
          </a:xfrm>
        </p:grpSpPr>
        <p:sp>
          <p:nvSpPr>
            <p:cNvPr id="26" name="圆角矩形 25"/>
            <p:cNvSpPr/>
            <p:nvPr/>
          </p:nvSpPr>
          <p:spPr>
            <a:xfrm>
              <a:off x="6330" y="1309"/>
              <a:ext cx="7450" cy="1023"/>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7" name="文本框 26"/>
            <p:cNvSpPr txBox="1"/>
            <p:nvPr/>
          </p:nvSpPr>
          <p:spPr>
            <a:xfrm>
              <a:off x="6434" y="1507"/>
              <a:ext cx="7645" cy="628"/>
            </a:xfrm>
            <a:prstGeom prst="rect">
              <a:avLst/>
            </a:prstGeom>
            <a:noFill/>
          </p:spPr>
          <p:txBody>
            <a:bodyPr wrap="square" rtlCol="0">
              <a:spAutoFit/>
            </a:bodyPr>
            <a:p>
              <a:r>
                <a:rPr lang="zh-CN" altLang="en-US" sz="2000">
                  <a:solidFill>
                    <a:schemeClr val="tx1"/>
                  </a:solidFill>
                  <a:latin typeface="Heiti SC Light" panose="02000000000000000000" charset="-122"/>
                  <a:ea typeface="Heiti SC Light" panose="02000000000000000000" charset="-122"/>
                </a:rPr>
                <a:t>区块链历史观：开启数字文明的新篇章</a:t>
              </a:r>
              <a:endParaRPr lang="zh-CN" altLang="en-US" sz="2000">
                <a:solidFill>
                  <a:schemeClr val="tx1"/>
                </a:solidFill>
                <a:latin typeface="Heiti SC Light" panose="02000000000000000000" charset="-122"/>
                <a:ea typeface="Heiti SC Light" panose="02000000000000000000" charset="-122"/>
              </a:endParaRPr>
            </a:p>
          </p:txBody>
        </p:sp>
      </p:grpSp>
      <p:sp>
        <p:nvSpPr>
          <p:cNvPr id="28" name="菱形 27"/>
          <p:cNvSpPr/>
          <p:nvPr/>
        </p:nvSpPr>
        <p:spPr>
          <a:xfrm>
            <a:off x="6465786" y="2942937"/>
            <a:ext cx="368007" cy="368006"/>
          </a:xfrm>
          <a:prstGeom prst="diamond">
            <a:avLst/>
          </a:prstGeom>
          <a:solidFill>
            <a:sysClr val="window" lastClr="FFFFFF"/>
          </a:soli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p15:prstTrans prst="fractur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 calcmode="lin" valueType="num">
                                      <p:cBhvr>
                                        <p:cTn id="9" dur="500" fill="hold"/>
                                        <p:tgtEl>
                                          <p:spTgt spid="24"/>
                                        </p:tgtEl>
                                        <p:attrNameLst>
                                          <p:attrName>style.rotation</p:attrName>
                                        </p:attrNameLst>
                                      </p:cBhvr>
                                      <p:tavLst>
                                        <p:tav tm="0">
                                          <p:val>
                                            <p:fltVal val="360"/>
                                          </p:val>
                                        </p:tav>
                                        <p:tav tm="100000">
                                          <p:val>
                                            <p:fltVal val="0"/>
                                          </p:val>
                                        </p:tav>
                                      </p:tavLst>
                                    </p:anim>
                                    <p:animEffect transition="in" filter="fade">
                                      <p:cBhvr>
                                        <p:cTn id="10" dur="500"/>
                                        <p:tgtEl>
                                          <p:spTgt spid="24"/>
                                        </p:tgtEl>
                                      </p:cBhvr>
                                    </p:animEffect>
                                  </p:childTnLst>
                                </p:cTn>
                              </p:par>
                            </p:childTnLst>
                          </p:cTn>
                        </p:par>
                        <p:par>
                          <p:cTn id="11" fill="hold">
                            <p:stCondLst>
                              <p:cond delay="500"/>
                            </p:stCondLst>
                            <p:childTnLst>
                              <p:par>
                                <p:cTn id="12" presetID="12" presetClass="entr" presetSubtype="4"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500"/>
                                        <p:tgtEl>
                                          <p:spTgt spid="6"/>
                                        </p:tgtEl>
                                        <p:attrNameLst>
                                          <p:attrName>ppt_y</p:attrName>
                                        </p:attrNameLst>
                                      </p:cBhvr>
                                      <p:tavLst>
                                        <p:tav tm="0">
                                          <p:val>
                                            <p:strVal val="#ppt_y+#ppt_h*1.125000"/>
                                          </p:val>
                                        </p:tav>
                                        <p:tav tm="100000">
                                          <p:val>
                                            <p:strVal val="#ppt_y"/>
                                          </p:val>
                                        </p:tav>
                                      </p:tavLst>
                                    </p:anim>
                                    <p:animEffect transition="in" filter="wipe(up)">
                                      <p:cBhvr>
                                        <p:cTn id="15" dur="500"/>
                                        <p:tgtEl>
                                          <p:spTgt spid="6"/>
                                        </p:tgtEl>
                                      </p:cBhvr>
                                    </p:animEffect>
                                  </p:childTnLst>
                                </p:cTn>
                              </p:par>
                            </p:childTnLst>
                          </p:cTn>
                        </p:par>
                        <p:par>
                          <p:cTn id="16" fill="hold">
                            <p:stCondLst>
                              <p:cond delay="1000"/>
                            </p:stCondLst>
                            <p:childTnLst>
                              <p:par>
                                <p:cTn id="17" presetID="49" presetClass="entr" presetSubtype="0" decel="100000" fill="hold" grpId="0" nodeType="after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p:cTn id="19" dur="500" fill="hold"/>
                                        <p:tgtEl>
                                          <p:spTgt spid="20"/>
                                        </p:tgtEl>
                                        <p:attrNameLst>
                                          <p:attrName>ppt_w</p:attrName>
                                        </p:attrNameLst>
                                      </p:cBhvr>
                                      <p:tavLst>
                                        <p:tav tm="0">
                                          <p:val>
                                            <p:fltVal val="0"/>
                                          </p:val>
                                        </p:tav>
                                        <p:tav tm="100000">
                                          <p:val>
                                            <p:strVal val="#ppt_w"/>
                                          </p:val>
                                        </p:tav>
                                      </p:tavLst>
                                    </p:anim>
                                    <p:anim calcmode="lin" valueType="num">
                                      <p:cBhvr>
                                        <p:cTn id="20" dur="500" fill="hold"/>
                                        <p:tgtEl>
                                          <p:spTgt spid="20"/>
                                        </p:tgtEl>
                                        <p:attrNameLst>
                                          <p:attrName>ppt_h</p:attrName>
                                        </p:attrNameLst>
                                      </p:cBhvr>
                                      <p:tavLst>
                                        <p:tav tm="0">
                                          <p:val>
                                            <p:fltVal val="0"/>
                                          </p:val>
                                        </p:tav>
                                        <p:tav tm="100000">
                                          <p:val>
                                            <p:strVal val="#ppt_h"/>
                                          </p:val>
                                        </p:tav>
                                      </p:tavLst>
                                    </p:anim>
                                    <p:anim calcmode="lin" valueType="num">
                                      <p:cBhvr>
                                        <p:cTn id="21" dur="500" fill="hold"/>
                                        <p:tgtEl>
                                          <p:spTgt spid="20"/>
                                        </p:tgtEl>
                                        <p:attrNameLst>
                                          <p:attrName>style.rotation</p:attrName>
                                        </p:attrNameLst>
                                      </p:cBhvr>
                                      <p:tavLst>
                                        <p:tav tm="0">
                                          <p:val>
                                            <p:fltVal val="360"/>
                                          </p:val>
                                        </p:tav>
                                        <p:tav tm="100000">
                                          <p:val>
                                            <p:fltVal val="0"/>
                                          </p:val>
                                        </p:tav>
                                      </p:tavLst>
                                    </p:anim>
                                    <p:animEffect transition="in" filter="fade">
                                      <p:cBhvr>
                                        <p:cTn id="22" dur="500"/>
                                        <p:tgtEl>
                                          <p:spTgt spid="20"/>
                                        </p:tgtEl>
                                      </p:cBhvr>
                                    </p:animEffect>
                                  </p:childTnLst>
                                </p:cTn>
                              </p:par>
                            </p:childTnLst>
                          </p:cTn>
                        </p:par>
                        <p:par>
                          <p:cTn id="23" fill="hold">
                            <p:stCondLst>
                              <p:cond delay="1500"/>
                            </p:stCondLst>
                            <p:childTnLst>
                              <p:par>
                                <p:cTn id="24" presetID="12" presetClass="entr" presetSubtype="4"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p:tgtEl>
                                          <p:spTgt spid="7"/>
                                        </p:tgtEl>
                                        <p:attrNameLst>
                                          <p:attrName>ppt_y</p:attrName>
                                        </p:attrNameLst>
                                      </p:cBhvr>
                                      <p:tavLst>
                                        <p:tav tm="0">
                                          <p:val>
                                            <p:strVal val="#ppt_y+#ppt_h*1.125000"/>
                                          </p:val>
                                        </p:tav>
                                        <p:tav tm="100000">
                                          <p:val>
                                            <p:strVal val="#ppt_y"/>
                                          </p:val>
                                        </p:tav>
                                      </p:tavLst>
                                    </p:anim>
                                    <p:animEffect transition="in" filter="wipe(up)">
                                      <p:cBhvr>
                                        <p:cTn id="27" dur="500"/>
                                        <p:tgtEl>
                                          <p:spTgt spid="7"/>
                                        </p:tgtEl>
                                      </p:cBhvr>
                                    </p:animEffect>
                                  </p:childTnLst>
                                </p:cTn>
                              </p:par>
                            </p:childTnLst>
                          </p:cTn>
                        </p:par>
                        <p:par>
                          <p:cTn id="28" fill="hold">
                            <p:stCondLst>
                              <p:cond delay="2000"/>
                            </p:stCondLst>
                            <p:childTnLst>
                              <p:par>
                                <p:cTn id="29" presetID="49" presetClass="entr" presetSubtype="0" decel="100000" fill="hold" grpId="0" nodeType="afterEffect">
                                  <p:stCondLst>
                                    <p:cond delay="0"/>
                                  </p:stCondLst>
                                  <p:childTnLst>
                                    <p:set>
                                      <p:cBhvr>
                                        <p:cTn id="30" dur="1" fill="hold">
                                          <p:stCondLst>
                                            <p:cond delay="0"/>
                                          </p:stCondLst>
                                        </p:cTn>
                                        <p:tgtEl>
                                          <p:spTgt spid="28"/>
                                        </p:tgtEl>
                                        <p:attrNameLst>
                                          <p:attrName>style.visibility</p:attrName>
                                        </p:attrNameLst>
                                      </p:cBhvr>
                                      <p:to>
                                        <p:strVal val="visible"/>
                                      </p:to>
                                    </p:set>
                                    <p:anim calcmode="lin" valueType="num">
                                      <p:cBhvr>
                                        <p:cTn id="31" dur="500" fill="hold"/>
                                        <p:tgtEl>
                                          <p:spTgt spid="28"/>
                                        </p:tgtEl>
                                        <p:attrNameLst>
                                          <p:attrName>ppt_w</p:attrName>
                                        </p:attrNameLst>
                                      </p:cBhvr>
                                      <p:tavLst>
                                        <p:tav tm="0">
                                          <p:val>
                                            <p:fltVal val="0"/>
                                          </p:val>
                                        </p:tav>
                                        <p:tav tm="100000">
                                          <p:val>
                                            <p:strVal val="#ppt_w"/>
                                          </p:val>
                                        </p:tav>
                                      </p:tavLst>
                                    </p:anim>
                                    <p:anim calcmode="lin" valueType="num">
                                      <p:cBhvr>
                                        <p:cTn id="32" dur="500" fill="hold"/>
                                        <p:tgtEl>
                                          <p:spTgt spid="28"/>
                                        </p:tgtEl>
                                        <p:attrNameLst>
                                          <p:attrName>ppt_h</p:attrName>
                                        </p:attrNameLst>
                                      </p:cBhvr>
                                      <p:tavLst>
                                        <p:tav tm="0">
                                          <p:val>
                                            <p:fltVal val="0"/>
                                          </p:val>
                                        </p:tav>
                                        <p:tav tm="100000">
                                          <p:val>
                                            <p:strVal val="#ppt_h"/>
                                          </p:val>
                                        </p:tav>
                                      </p:tavLst>
                                    </p:anim>
                                    <p:anim calcmode="lin" valueType="num">
                                      <p:cBhvr>
                                        <p:cTn id="33" dur="500" fill="hold"/>
                                        <p:tgtEl>
                                          <p:spTgt spid="28"/>
                                        </p:tgtEl>
                                        <p:attrNameLst>
                                          <p:attrName>style.rotation</p:attrName>
                                        </p:attrNameLst>
                                      </p:cBhvr>
                                      <p:tavLst>
                                        <p:tav tm="0">
                                          <p:val>
                                            <p:fltVal val="360"/>
                                          </p:val>
                                        </p:tav>
                                        <p:tav tm="100000">
                                          <p:val>
                                            <p:fltVal val="0"/>
                                          </p:val>
                                        </p:tav>
                                      </p:tavLst>
                                    </p:anim>
                                    <p:animEffect transition="in" filter="fade">
                                      <p:cBhvr>
                                        <p:cTn id="34" dur="500"/>
                                        <p:tgtEl>
                                          <p:spTgt spid="28"/>
                                        </p:tgtEl>
                                      </p:cBhvr>
                                    </p:animEffect>
                                  </p:childTnLst>
                                </p:cTn>
                              </p:par>
                            </p:childTnLst>
                          </p:cTn>
                        </p:par>
                        <p:par>
                          <p:cTn id="35" fill="hold">
                            <p:stCondLst>
                              <p:cond delay="2500"/>
                            </p:stCondLst>
                            <p:childTnLst>
                              <p:par>
                                <p:cTn id="36" presetID="12" presetClass="entr" presetSubtype="4" fill="hold" nodeType="afterEffect">
                                  <p:stCondLst>
                                    <p:cond delay="0"/>
                                  </p:stCondLst>
                                  <p:childTnLst>
                                    <p:set>
                                      <p:cBhvr>
                                        <p:cTn id="37" dur="1" fill="hold">
                                          <p:stCondLst>
                                            <p:cond delay="0"/>
                                          </p:stCondLst>
                                        </p:cTn>
                                        <p:tgtEl>
                                          <p:spTgt spid="25"/>
                                        </p:tgtEl>
                                        <p:attrNameLst>
                                          <p:attrName>style.visibility</p:attrName>
                                        </p:attrNameLst>
                                      </p:cBhvr>
                                      <p:to>
                                        <p:strVal val="visible"/>
                                      </p:to>
                                    </p:set>
                                    <p:anim calcmode="lin" valueType="num">
                                      <p:cBhvr additive="base">
                                        <p:cTn id="38" dur="500"/>
                                        <p:tgtEl>
                                          <p:spTgt spid="25"/>
                                        </p:tgtEl>
                                        <p:attrNameLst>
                                          <p:attrName>ppt_y</p:attrName>
                                        </p:attrNameLst>
                                      </p:cBhvr>
                                      <p:tavLst>
                                        <p:tav tm="0">
                                          <p:val>
                                            <p:strVal val="#ppt_y+#ppt_h*1.125000"/>
                                          </p:val>
                                        </p:tav>
                                        <p:tav tm="100000">
                                          <p:val>
                                            <p:strVal val="#ppt_y"/>
                                          </p:val>
                                        </p:tav>
                                      </p:tavLst>
                                    </p:anim>
                                    <p:animEffect transition="in" filter="wipe(up)">
                                      <p:cBhvr>
                                        <p:cTn id="39" dur="500"/>
                                        <p:tgtEl>
                                          <p:spTgt spid="25"/>
                                        </p:tgtEl>
                                      </p:cBhvr>
                                    </p:animEffect>
                                  </p:childTnLst>
                                </p:cTn>
                              </p:par>
                            </p:childTnLst>
                          </p:cTn>
                        </p:par>
                        <p:par>
                          <p:cTn id="40" fill="hold">
                            <p:stCondLst>
                              <p:cond delay="3000"/>
                            </p:stCondLst>
                            <p:childTnLst>
                              <p:par>
                                <p:cTn id="41" presetID="41" presetClass="entr" presetSubtype="0" fill="hold" grpId="0" nodeType="afterEffect">
                                  <p:stCondLst>
                                    <p:cond delay="0"/>
                                  </p:stCondLst>
                                  <p:iterate type="lt">
                                    <p:tmPct val="10000"/>
                                  </p:iterate>
                                  <p:childTnLst>
                                    <p:set>
                                      <p:cBhvr>
                                        <p:cTn id="42" dur="1" fill="hold">
                                          <p:stCondLst>
                                            <p:cond delay="0"/>
                                          </p:stCondLst>
                                        </p:cTn>
                                        <p:tgtEl>
                                          <p:spTgt spid="11"/>
                                        </p:tgtEl>
                                        <p:attrNameLst>
                                          <p:attrName>style.visibility</p:attrName>
                                        </p:attrNameLst>
                                      </p:cBhvr>
                                      <p:to>
                                        <p:strVal val="visible"/>
                                      </p:to>
                                    </p:set>
                                    <p:anim calcmode="lin" valueType="num">
                                      <p:cBhvr>
                                        <p:cTn id="43"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44" dur="500" fill="hold"/>
                                        <p:tgtEl>
                                          <p:spTgt spid="11"/>
                                        </p:tgtEl>
                                        <p:attrNameLst>
                                          <p:attrName>ppt_y</p:attrName>
                                        </p:attrNameLst>
                                      </p:cBhvr>
                                      <p:tavLst>
                                        <p:tav tm="0">
                                          <p:val>
                                            <p:strVal val="#ppt_y"/>
                                          </p:val>
                                        </p:tav>
                                        <p:tav tm="100000">
                                          <p:val>
                                            <p:strVal val="#ppt_y"/>
                                          </p:val>
                                        </p:tav>
                                      </p:tavLst>
                                    </p:anim>
                                    <p:anim calcmode="lin" valueType="num">
                                      <p:cBhvr>
                                        <p:cTn id="45"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46"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47" dur="500" tmFilter="0,0; .5, 1; 1, 1"/>
                                        <p:tgtEl>
                                          <p:spTgt spid="11"/>
                                        </p:tgtEl>
                                      </p:cBhvr>
                                    </p:animEffect>
                                  </p:childTnLst>
                                </p:cTn>
                              </p:par>
                            </p:childTnLst>
                          </p:cTn>
                        </p:par>
                        <p:par>
                          <p:cTn id="48" fill="hold">
                            <p:stCondLst>
                              <p:cond delay="3799"/>
                            </p:stCondLst>
                            <p:childTnLst>
                              <p:par>
                                <p:cTn id="49" presetID="29" presetClass="entr" presetSubtype="0" fill="hold" grpId="1" nodeType="afterEffect">
                                  <p:stCondLst>
                                    <p:cond delay="0"/>
                                  </p:stCondLst>
                                  <p:childTnLst>
                                    <p:set>
                                      <p:cBhvr>
                                        <p:cTn id="50" dur="1" fill="hold">
                                          <p:stCondLst>
                                            <p:cond delay="0"/>
                                          </p:stCondLst>
                                        </p:cTn>
                                        <p:tgtEl>
                                          <p:spTgt spid="14"/>
                                        </p:tgtEl>
                                        <p:attrNameLst>
                                          <p:attrName>style.visibility</p:attrName>
                                        </p:attrNameLst>
                                      </p:cBhvr>
                                      <p:to>
                                        <p:strVal val="visible"/>
                                      </p:to>
                                    </p:set>
                                    <p:anim calcmode="lin" valueType="num">
                                      <p:cBhvr>
                                        <p:cTn id="51" dur="500" fill="hold"/>
                                        <p:tgtEl>
                                          <p:spTgt spid="14"/>
                                        </p:tgtEl>
                                        <p:attrNameLst>
                                          <p:attrName>ppt_x</p:attrName>
                                        </p:attrNameLst>
                                      </p:cBhvr>
                                      <p:tavLst>
                                        <p:tav tm="0">
                                          <p:val>
                                            <p:strVal val="#ppt_x-.2"/>
                                          </p:val>
                                        </p:tav>
                                        <p:tav tm="100000">
                                          <p:val>
                                            <p:strVal val="#ppt_x"/>
                                          </p:val>
                                        </p:tav>
                                      </p:tavLst>
                                    </p:anim>
                                    <p:anim calcmode="lin" valueType="num">
                                      <p:cBhvr>
                                        <p:cTn id="52" dur="500" fill="hold"/>
                                        <p:tgtEl>
                                          <p:spTgt spid="14"/>
                                        </p:tgtEl>
                                        <p:attrNameLst>
                                          <p:attrName>ppt_y</p:attrName>
                                        </p:attrNameLst>
                                      </p:cBhvr>
                                      <p:tavLst>
                                        <p:tav tm="0">
                                          <p:val>
                                            <p:strVal val="#ppt_y"/>
                                          </p:val>
                                        </p:tav>
                                        <p:tav tm="100000">
                                          <p:val>
                                            <p:strVal val="#ppt_y"/>
                                          </p:val>
                                        </p:tav>
                                      </p:tavLst>
                                    </p:anim>
                                    <p:animEffect transition="in" filter="wipe(right)" prLst="gradientSize: 0.1">
                                      <p:cBhvr>
                                        <p:cTn id="53" dur="500"/>
                                        <p:tgtEl>
                                          <p:spTgt spid="14"/>
                                        </p:tgtEl>
                                      </p:cBhvr>
                                    </p:animEffect>
                                  </p:childTnLst>
                                </p:cTn>
                              </p:par>
                            </p:childTnLst>
                          </p:cTn>
                        </p:par>
                        <p:par>
                          <p:cTn id="54" fill="hold">
                            <p:stCondLst>
                              <p:cond delay="4299"/>
                            </p:stCondLst>
                            <p:childTnLst>
                              <p:par>
                                <p:cTn id="55" presetID="22" presetClass="entr" presetSubtype="2" fill="hold" nodeType="after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wipe(right)">
                                      <p:cBhvr>
                                        <p:cTn id="57" dur="500"/>
                                        <p:tgtEl>
                                          <p:spTgt spid="15"/>
                                        </p:tgtEl>
                                      </p:cBhvr>
                                    </p:animEffect>
                                  </p:childTnLst>
                                </p:cTn>
                              </p:par>
                            </p:childTnLst>
                          </p:cTn>
                        </p:par>
                        <p:par>
                          <p:cTn id="58" fill="hold">
                            <p:stCondLst>
                              <p:cond delay="4799"/>
                            </p:stCondLst>
                            <p:childTnLst>
                              <p:par>
                                <p:cTn id="59" presetID="22" presetClass="entr" presetSubtype="8" fill="hold" grpId="0" nodeType="after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wipe(left)">
                                      <p:cBhvr>
                                        <p:cTn id="6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4" grpId="0"/>
      <p:bldP spid="14" grpId="1"/>
      <p:bldP spid="16" grpId="0" bldLvl="0" animBg="1"/>
      <p:bldP spid="20" grpId="0" bldLvl="0" animBg="1"/>
      <p:bldP spid="24" grpId="0" bldLvl="0" animBg="1"/>
      <p:bldP spid="28"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大数据与区块链视频">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2272665" y="989330"/>
            <a:ext cx="8621395" cy="5153025"/>
          </a:xfrm>
          <a:prstGeom prst="rect">
            <a:avLst/>
          </a:prstGeom>
        </p:spPr>
      </p:pic>
      <p:sp>
        <p:nvSpPr>
          <p:cNvPr id="2" name="文本框 1"/>
          <p:cNvSpPr txBox="1"/>
          <p:nvPr/>
        </p:nvSpPr>
        <p:spPr>
          <a:xfrm>
            <a:off x="441960" y="385445"/>
            <a:ext cx="2531110" cy="368300"/>
          </a:xfrm>
          <a:prstGeom prst="rect">
            <a:avLst/>
          </a:prstGeom>
          <a:noFill/>
        </p:spPr>
        <p:txBody>
          <a:bodyPr wrap="square" rtlCol="0">
            <a:spAutoFit/>
          </a:bodyPr>
          <a:p>
            <a:r>
              <a:rPr lang="zh-CN" altLang="en-US" sz="3200" b="1" dirty="0">
                <a:solidFill>
                  <a:prstClr val="white"/>
                </a:solidFill>
                <a:latin typeface="微软雅黑" panose="020B0503020204020204" charset="-122"/>
                <a:ea typeface="微软雅黑" panose="020B0503020204020204" charset="-122"/>
                <a:cs typeface="+mn-ea"/>
              </a:rPr>
              <a:t>区块链视频</a:t>
            </a:r>
            <a:endParaRPr lang="zh-CN" altLang="en-US">
              <a:solidFill>
                <a:schemeClr val="bg1"/>
              </a:solidFill>
            </a:endParaRPr>
          </a:p>
        </p:txBody>
      </p:sp>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3" name="矩形 52"/>
          <p:cNvSpPr/>
          <p:nvPr/>
        </p:nvSpPr>
        <p:spPr>
          <a:xfrm>
            <a:off x="5122437" y="1830536"/>
            <a:ext cx="7069567" cy="4004219"/>
          </a:xfrm>
          <a:prstGeom prst="rect">
            <a:avLst/>
          </a:prstGeom>
          <a:solidFill>
            <a:sysClr val="window" lastClr="FFFFFF">
              <a:alpha val="8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prstClr val="white">
                  <a:lumMod val="95000"/>
                </a:prstClr>
              </a:solidFill>
              <a:effectLst/>
              <a:uLnTx/>
              <a:uFillTx/>
              <a:latin typeface="微软雅黑" panose="020B0503020204020204" charset="-122"/>
              <a:ea typeface="微软雅黑" panose="020B0503020204020204" charset="-122"/>
              <a:cs typeface="+mn-ea"/>
              <a:sym typeface="+mn-lt"/>
            </a:endParaRPr>
          </a:p>
        </p:txBody>
      </p:sp>
      <p:sp>
        <p:nvSpPr>
          <p:cNvPr id="54" name="矩形 53"/>
          <p:cNvSpPr/>
          <p:nvPr/>
        </p:nvSpPr>
        <p:spPr>
          <a:xfrm>
            <a:off x="5882427" y="3863646"/>
            <a:ext cx="5124772" cy="1630045"/>
          </a:xfrm>
          <a:prstGeom prst="rect">
            <a:avLst/>
          </a:prstGeom>
          <a:noFill/>
          <a:ln w="9525">
            <a:noFill/>
          </a:ln>
        </p:spPr>
        <p:txBody>
          <a:bodyPr wrap="square" anchor="t">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indent="508000" algn="just" fontAlgn="auto">
              <a:lnSpc>
                <a:spcPct val="100000"/>
              </a:lnSpc>
              <a:spcBef>
                <a:spcPts val="0"/>
              </a:spcBef>
              <a:spcAft>
                <a:spcPts val="0"/>
              </a:spcAft>
              <a:defRPr/>
              <a:extLst>
                <a:ext uri="{35155182-B16C-46BC-9424-99874614C6A1}">
                  <wpsdc:indentchars xmlns:wpsdc="http://www.wps.cn/officeDocument/2017/drawingmlCustomData" val="200" checksum="282533468"/>
                </a:ext>
              </a:extLst>
            </a:pPr>
            <a:r>
              <a:rPr lang="zh-CN" altLang="zh-CN" sz="2000" dirty="0">
                <a:solidFill>
                  <a:prstClr val="white"/>
                </a:solidFill>
                <a:latin typeface="微软雅黑" panose="020B0503020204020204" charset="-122"/>
                <a:ea typeface="微软雅黑" panose="020B0503020204020204" charset="-122"/>
                <a:cs typeface="+mn-ea"/>
                <a:sym typeface="+mn-lt"/>
              </a:rPr>
              <a:t>区块链技术是构建比特币</a:t>
            </a:r>
            <a:r>
              <a:rPr lang="zh-CN" altLang="en-US" sz="2000" dirty="0">
                <a:solidFill>
                  <a:prstClr val="white"/>
                </a:solidFill>
                <a:latin typeface="微软雅黑" panose="020B0503020204020204" charset="-122"/>
                <a:ea typeface="微软雅黑" panose="020B0503020204020204" charset="-122"/>
                <a:cs typeface="+mn-ea"/>
                <a:sym typeface="+mn-lt"/>
              </a:rPr>
              <a:t>区块链网络</a:t>
            </a:r>
            <a:r>
              <a:rPr lang="zh-CN" altLang="zh-CN" sz="2000" dirty="0">
                <a:solidFill>
                  <a:prstClr val="white"/>
                </a:solidFill>
                <a:latin typeface="微软雅黑" panose="020B0503020204020204" charset="-122"/>
                <a:ea typeface="微软雅黑" panose="020B0503020204020204" charset="-122"/>
                <a:cs typeface="+mn-ea"/>
                <a:sym typeface="+mn-lt"/>
              </a:rPr>
              <a:t>与交易信息加密传输的基础技术</a:t>
            </a:r>
            <a:r>
              <a:rPr lang="zh-CN" altLang="en-US" sz="2000" dirty="0">
                <a:solidFill>
                  <a:prstClr val="white"/>
                </a:solidFill>
                <a:latin typeface="微软雅黑" panose="020B0503020204020204" charset="-122"/>
                <a:ea typeface="微软雅黑" panose="020B0503020204020204" charset="-122"/>
                <a:cs typeface="+mn-ea"/>
                <a:sym typeface="+mn-lt"/>
              </a:rPr>
              <a:t>。它基于密码学原理而不基于信用，使得任何达成一致的双方直接支付，从而</a:t>
            </a:r>
            <a:r>
              <a:rPr lang="zh-CN" altLang="en-US" sz="2000" dirty="0">
                <a:solidFill>
                  <a:srgbClr val="FF0000"/>
                </a:solidFill>
                <a:latin typeface="微软雅黑" panose="020B0503020204020204" charset="-122"/>
                <a:ea typeface="微软雅黑" panose="020B0503020204020204" charset="-122"/>
                <a:cs typeface="+mn-ea"/>
                <a:sym typeface="+mn-lt"/>
              </a:rPr>
              <a:t>不需要第三方中介的参与。</a:t>
            </a:r>
            <a:endParaRPr lang="zh-CN" altLang="en-US" sz="2000" dirty="0">
              <a:solidFill>
                <a:srgbClr val="FF0000"/>
              </a:solidFill>
              <a:latin typeface="微软雅黑" panose="020B0503020204020204" charset="-122"/>
              <a:ea typeface="微软雅黑" panose="020B0503020204020204" charset="-122"/>
              <a:cs typeface="+mn-ea"/>
              <a:sym typeface="+mn-lt"/>
            </a:endParaRPr>
          </a:p>
        </p:txBody>
      </p:sp>
      <p:sp>
        <p:nvSpPr>
          <p:cNvPr id="55" name="矩形 54"/>
          <p:cNvSpPr/>
          <p:nvPr/>
        </p:nvSpPr>
        <p:spPr>
          <a:xfrm>
            <a:off x="5882428" y="2363319"/>
            <a:ext cx="5326251" cy="1322070"/>
          </a:xfrm>
          <a:prstGeom prst="rect">
            <a:avLst/>
          </a:prstGeom>
          <a:noFill/>
          <a:ln w="9525">
            <a:noFill/>
          </a:ln>
        </p:spPr>
        <p:txBody>
          <a:bodyPr wrap="square" anchor="t">
            <a:spAutoFit/>
          </a:bodyPr>
          <a:ls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indent="508000" algn="just" fontAlgn="auto">
              <a:lnSpc>
                <a:spcPct val="100000"/>
              </a:lnSpc>
              <a:spcBef>
                <a:spcPts val="0"/>
              </a:spcBef>
              <a:spcAft>
                <a:spcPts val="0"/>
              </a:spcAft>
              <a:defRPr/>
              <a:extLst>
                <a:ext uri="{35155182-B16C-46BC-9424-99874614C6A1}">
                  <wpsdc:indentchars xmlns:wpsdc="http://www.wps.cn/officeDocument/2017/drawingmlCustomData" val="200" checksum="282533468"/>
                </a:ext>
              </a:extLst>
            </a:pPr>
            <a:r>
              <a:rPr lang="zh-CN" altLang="en-US" sz="2000" dirty="0">
                <a:solidFill>
                  <a:prstClr val="white"/>
                </a:solidFill>
                <a:latin typeface="微软雅黑" panose="020B0503020204020204" charset="-122"/>
                <a:ea typeface="微软雅黑" panose="020B0503020204020204" charset="-122"/>
                <a:cs typeface="+mn-ea"/>
                <a:sym typeface="+mn-lt"/>
              </a:rPr>
              <a:t>互联网上的贸易，几乎都需要借助可资信赖的</a:t>
            </a:r>
            <a:r>
              <a:rPr lang="zh-CN" altLang="en-US" sz="2000" dirty="0">
                <a:solidFill>
                  <a:srgbClr val="FF0000"/>
                </a:solidFill>
                <a:latin typeface="微软雅黑" panose="020B0503020204020204" charset="-122"/>
                <a:ea typeface="微软雅黑" panose="020B0503020204020204" charset="-122"/>
                <a:cs typeface="+mn-ea"/>
                <a:sym typeface="+mn-lt"/>
              </a:rPr>
              <a:t>第三方信用机构来处理电子支付信息</a:t>
            </a:r>
            <a:r>
              <a:rPr lang="zh-CN" altLang="en-US" sz="2000" dirty="0">
                <a:solidFill>
                  <a:prstClr val="white"/>
                </a:solidFill>
                <a:latin typeface="微软雅黑" panose="020B0503020204020204" charset="-122"/>
                <a:ea typeface="微软雅黑" panose="020B0503020204020204" charset="-122"/>
                <a:cs typeface="+mn-ea"/>
                <a:sym typeface="+mn-lt"/>
              </a:rPr>
              <a:t>。这类系统仍然内生性地受制于“基于信用的模式”。</a:t>
            </a:r>
            <a:endParaRPr lang="zh-CN" altLang="en-US" sz="2000" dirty="0">
              <a:solidFill>
                <a:prstClr val="white"/>
              </a:solidFill>
              <a:latin typeface="微软雅黑" panose="020B0503020204020204" charset="-122"/>
              <a:ea typeface="微软雅黑" panose="020B0503020204020204" charset="-122"/>
              <a:cs typeface="+mn-ea"/>
              <a:sym typeface="+mn-lt"/>
            </a:endParaRPr>
          </a:p>
        </p:txBody>
      </p:sp>
      <p:sp>
        <p:nvSpPr>
          <p:cNvPr id="56" name="菱形 55"/>
          <p:cNvSpPr/>
          <p:nvPr/>
        </p:nvSpPr>
        <p:spPr>
          <a:xfrm>
            <a:off x="5462727" y="2363315"/>
            <a:ext cx="368007" cy="368006"/>
          </a:xfrm>
          <a:prstGeom prst="diamond">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57" name="菱形 56"/>
          <p:cNvSpPr/>
          <p:nvPr/>
        </p:nvSpPr>
        <p:spPr>
          <a:xfrm>
            <a:off x="5517611" y="3852710"/>
            <a:ext cx="368007" cy="368006"/>
          </a:xfrm>
          <a:prstGeom prst="diamond">
            <a:avLst/>
          </a:pr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59" name="TextBox 39"/>
          <p:cNvSpPr txBox="1"/>
          <p:nvPr/>
        </p:nvSpPr>
        <p:spPr>
          <a:xfrm>
            <a:off x="319380" y="344619"/>
            <a:ext cx="3238387" cy="58477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区块链简介</a:t>
            </a:r>
            <a:r>
              <a:rPr lang="en-US" altLang="zh-CN" sz="3200" b="1" dirty="0">
                <a:solidFill>
                  <a:prstClr val="white"/>
                </a:solidFill>
                <a:latin typeface="微软雅黑" panose="020B0503020204020204" charset="-122"/>
                <a:ea typeface="微软雅黑" panose="020B0503020204020204" charset="-122"/>
                <a:cs typeface="+mn-ea"/>
                <a:sym typeface="+mn-lt"/>
              </a:rPr>
              <a:t>·</a:t>
            </a:r>
            <a:r>
              <a:rPr lang="zh-CN" altLang="en-US" sz="3200" b="1" dirty="0">
                <a:solidFill>
                  <a:prstClr val="white"/>
                </a:solidFill>
                <a:latin typeface="微软雅黑" panose="020B0503020204020204" charset="-122"/>
                <a:ea typeface="微软雅黑" panose="020B0503020204020204" charset="-122"/>
                <a:cs typeface="+mn-ea"/>
                <a:sym typeface="+mn-lt"/>
              </a:rPr>
              <a:t>背景</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pic>
        <p:nvPicPr>
          <p:cNvPr id="2" name="图片 1" descr="IMG_0794"/>
          <p:cNvPicPr>
            <a:picLocks noChangeAspect="1"/>
          </p:cNvPicPr>
          <p:nvPr/>
        </p:nvPicPr>
        <p:blipFill>
          <a:blip r:embed="rId2"/>
          <a:stretch>
            <a:fillRect/>
          </a:stretch>
        </p:blipFill>
        <p:spPr>
          <a:xfrm>
            <a:off x="473075" y="1830705"/>
            <a:ext cx="4649470" cy="40049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barn(outVertical)">
                                      <p:cBhvr>
                                        <p:cTn id="7" dur="750"/>
                                        <p:tgtEl>
                                          <p:spTgt spid="5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组合 29"/>
          <p:cNvGrpSpPr/>
          <p:nvPr/>
        </p:nvGrpSpPr>
        <p:grpSpPr>
          <a:xfrm>
            <a:off x="695325" y="1111885"/>
            <a:ext cx="10800000" cy="2160000"/>
            <a:chOff x="695324" y="1564620"/>
            <a:chExt cx="9582096" cy="1712913"/>
          </a:xfrm>
        </p:grpSpPr>
        <p:sp>
          <p:nvSpPr>
            <p:cNvPr id="31" name="任意多边形: 形状 45"/>
            <p:cNvSpPr/>
            <p:nvPr/>
          </p:nvSpPr>
          <p:spPr bwMode="auto">
            <a:xfrm>
              <a:off x="695324" y="1801157"/>
              <a:ext cx="8276838" cy="1199039"/>
            </a:xfrm>
            <a:custGeom>
              <a:avLst/>
              <a:gdLst>
                <a:gd name="connsiteX0" fmla="*/ 0 w 8276838"/>
                <a:gd name="connsiteY0" fmla="*/ 0 h 1181100"/>
                <a:gd name="connsiteX1" fmla="*/ 2394337 w 8276838"/>
                <a:gd name="connsiteY1" fmla="*/ 0 h 1181100"/>
                <a:gd name="connsiteX2" fmla="*/ 4990475 w 8276838"/>
                <a:gd name="connsiteY2" fmla="*/ 0 h 1181100"/>
                <a:gd name="connsiteX3" fmla="*/ 7384812 w 8276838"/>
                <a:gd name="connsiteY3" fmla="*/ 0 h 1181100"/>
                <a:gd name="connsiteX4" fmla="*/ 7875801 w 8276838"/>
                <a:gd name="connsiteY4" fmla="*/ 584200 h 1181100"/>
                <a:gd name="connsiteX5" fmla="*/ 8269342 w 8276838"/>
                <a:gd name="connsiteY5" fmla="*/ 471488 h 1181100"/>
                <a:gd name="connsiteX6" fmla="*/ 8276838 w 8276838"/>
                <a:gd name="connsiteY6" fmla="*/ 477838 h 1181100"/>
                <a:gd name="connsiteX7" fmla="*/ 7883297 w 8276838"/>
                <a:gd name="connsiteY7" fmla="*/ 590550 h 1181100"/>
                <a:gd name="connsiteX8" fmla="*/ 8276838 w 8276838"/>
                <a:gd name="connsiteY8" fmla="*/ 703263 h 1181100"/>
                <a:gd name="connsiteX9" fmla="*/ 8269342 w 8276838"/>
                <a:gd name="connsiteY9" fmla="*/ 709613 h 1181100"/>
                <a:gd name="connsiteX10" fmla="*/ 7875801 w 8276838"/>
                <a:gd name="connsiteY10" fmla="*/ 596900 h 1181100"/>
                <a:gd name="connsiteX11" fmla="*/ 7384812 w 8276838"/>
                <a:gd name="connsiteY11" fmla="*/ 1181100 h 1181100"/>
                <a:gd name="connsiteX12" fmla="*/ 4990475 w 8276838"/>
                <a:gd name="connsiteY12" fmla="*/ 1181100 h 1181100"/>
                <a:gd name="connsiteX13" fmla="*/ 2394337 w 8276838"/>
                <a:gd name="connsiteY13" fmla="*/ 1181100 h 1181100"/>
                <a:gd name="connsiteX14" fmla="*/ 0 w 8276838"/>
                <a:gd name="connsiteY14" fmla="*/ 1181100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76838" h="1181100">
                  <a:moveTo>
                    <a:pt x="0" y="0"/>
                  </a:moveTo>
                  <a:lnTo>
                    <a:pt x="2394337" y="0"/>
                  </a:lnTo>
                  <a:lnTo>
                    <a:pt x="4990475" y="0"/>
                  </a:lnTo>
                  <a:lnTo>
                    <a:pt x="7384812" y="0"/>
                  </a:lnTo>
                  <a:lnTo>
                    <a:pt x="7875801" y="584200"/>
                  </a:lnTo>
                  <a:lnTo>
                    <a:pt x="8269342" y="471488"/>
                  </a:lnTo>
                  <a:lnTo>
                    <a:pt x="8276838" y="477838"/>
                  </a:lnTo>
                  <a:lnTo>
                    <a:pt x="7883297" y="590550"/>
                  </a:lnTo>
                  <a:lnTo>
                    <a:pt x="8276838" y="703263"/>
                  </a:lnTo>
                  <a:lnTo>
                    <a:pt x="8269342" y="709613"/>
                  </a:lnTo>
                  <a:lnTo>
                    <a:pt x="7875801" y="596900"/>
                  </a:lnTo>
                  <a:lnTo>
                    <a:pt x="7384812" y="1181100"/>
                  </a:lnTo>
                  <a:lnTo>
                    <a:pt x="4990475" y="1181100"/>
                  </a:lnTo>
                  <a:lnTo>
                    <a:pt x="2394337" y="1181100"/>
                  </a:lnTo>
                  <a:lnTo>
                    <a:pt x="0" y="1181100"/>
                  </a:lnTo>
                  <a:close/>
                </a:path>
              </a:pathLst>
            </a:custGeom>
            <a:solidFill>
              <a:sysClr val="window" lastClr="FFFFFF">
                <a:alpha val="70000"/>
              </a:sysClr>
            </a:solidFill>
            <a:ln>
              <a:noFill/>
            </a:ln>
          </p:spPr>
          <p:txBody>
            <a:bodyPr wrap="square"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nvGrpSpPr>
            <p:cNvPr id="32" name="Group 4"/>
            <p:cNvGrpSpPr/>
            <p:nvPr/>
          </p:nvGrpSpPr>
          <p:grpSpPr>
            <a:xfrm>
              <a:off x="8931220" y="1564620"/>
              <a:ext cx="1346200" cy="1712913"/>
              <a:chOff x="5494338" y="769938"/>
              <a:chExt cx="1346200" cy="1712913"/>
            </a:xfrm>
            <a:solidFill>
              <a:srgbClr val="FFC000"/>
            </a:solidFill>
          </p:grpSpPr>
          <p:sp>
            <p:nvSpPr>
              <p:cNvPr id="33" name="Freeform: Shape 6"/>
              <p:cNvSpPr/>
              <p:nvPr/>
            </p:nvSpPr>
            <p:spPr bwMode="auto">
              <a:xfrm>
                <a:off x="5494338" y="769938"/>
                <a:ext cx="1346200" cy="1712913"/>
              </a:xfrm>
              <a:custGeom>
                <a:avLst/>
                <a:gdLst>
                  <a:gd name="T0" fmla="*/ 598 w 598"/>
                  <a:gd name="T1" fmla="*/ 377 h 760"/>
                  <a:gd name="T2" fmla="*/ 594 w 598"/>
                  <a:gd name="T3" fmla="*/ 374 h 760"/>
                  <a:gd name="T4" fmla="*/ 593 w 598"/>
                  <a:gd name="T5" fmla="*/ 374 h 760"/>
                  <a:gd name="T6" fmla="*/ 588 w 598"/>
                  <a:gd name="T7" fmla="*/ 371 h 760"/>
                  <a:gd name="T8" fmla="*/ 585 w 598"/>
                  <a:gd name="T9" fmla="*/ 372 h 760"/>
                  <a:gd name="T10" fmla="*/ 582 w 598"/>
                  <a:gd name="T11" fmla="*/ 369 h 760"/>
                  <a:gd name="T12" fmla="*/ 592 w 598"/>
                  <a:gd name="T13" fmla="*/ 320 h 760"/>
                  <a:gd name="T14" fmla="*/ 569 w 598"/>
                  <a:gd name="T15" fmla="*/ 308 h 760"/>
                  <a:gd name="T16" fmla="*/ 566 w 598"/>
                  <a:gd name="T17" fmla="*/ 360 h 760"/>
                  <a:gd name="T18" fmla="*/ 561 w 598"/>
                  <a:gd name="T19" fmla="*/ 361 h 760"/>
                  <a:gd name="T20" fmla="*/ 547 w 598"/>
                  <a:gd name="T21" fmla="*/ 331 h 760"/>
                  <a:gd name="T22" fmla="*/ 446 w 598"/>
                  <a:gd name="T23" fmla="*/ 332 h 760"/>
                  <a:gd name="T24" fmla="*/ 445 w 598"/>
                  <a:gd name="T25" fmla="*/ 325 h 760"/>
                  <a:gd name="T26" fmla="*/ 455 w 598"/>
                  <a:gd name="T27" fmla="*/ 316 h 760"/>
                  <a:gd name="T28" fmla="*/ 470 w 598"/>
                  <a:gd name="T29" fmla="*/ 316 h 760"/>
                  <a:gd name="T30" fmla="*/ 492 w 598"/>
                  <a:gd name="T31" fmla="*/ 304 h 760"/>
                  <a:gd name="T32" fmla="*/ 467 w 598"/>
                  <a:gd name="T33" fmla="*/ 296 h 760"/>
                  <a:gd name="T34" fmla="*/ 444 w 598"/>
                  <a:gd name="T35" fmla="*/ 298 h 760"/>
                  <a:gd name="T36" fmla="*/ 428 w 598"/>
                  <a:gd name="T37" fmla="*/ 8 h 760"/>
                  <a:gd name="T38" fmla="*/ 347 w 598"/>
                  <a:gd name="T39" fmla="*/ 4 h 760"/>
                  <a:gd name="T40" fmla="*/ 332 w 598"/>
                  <a:gd name="T41" fmla="*/ 47 h 760"/>
                  <a:gd name="T42" fmla="*/ 342 w 598"/>
                  <a:gd name="T43" fmla="*/ 47 h 760"/>
                  <a:gd name="T44" fmla="*/ 337 w 598"/>
                  <a:gd name="T45" fmla="*/ 96 h 760"/>
                  <a:gd name="T46" fmla="*/ 324 w 598"/>
                  <a:gd name="T47" fmla="*/ 105 h 760"/>
                  <a:gd name="T48" fmla="*/ 287 w 598"/>
                  <a:gd name="T49" fmla="*/ 341 h 760"/>
                  <a:gd name="T50" fmla="*/ 213 w 598"/>
                  <a:gd name="T51" fmla="*/ 351 h 760"/>
                  <a:gd name="T52" fmla="*/ 85 w 598"/>
                  <a:gd name="T53" fmla="*/ 368 h 760"/>
                  <a:gd name="T54" fmla="*/ 64 w 598"/>
                  <a:gd name="T55" fmla="*/ 241 h 760"/>
                  <a:gd name="T56" fmla="*/ 9 w 598"/>
                  <a:gd name="T57" fmla="*/ 241 h 760"/>
                  <a:gd name="T58" fmla="*/ 0 w 598"/>
                  <a:gd name="T59" fmla="*/ 376 h 760"/>
                  <a:gd name="T60" fmla="*/ 4 w 598"/>
                  <a:gd name="T61" fmla="*/ 377 h 760"/>
                  <a:gd name="T62" fmla="*/ 4 w 598"/>
                  <a:gd name="T63" fmla="*/ 382 h 760"/>
                  <a:gd name="T64" fmla="*/ 0 w 598"/>
                  <a:gd name="T65" fmla="*/ 384 h 760"/>
                  <a:gd name="T66" fmla="*/ 9 w 598"/>
                  <a:gd name="T67" fmla="*/ 518 h 760"/>
                  <a:gd name="T68" fmla="*/ 64 w 598"/>
                  <a:gd name="T69" fmla="*/ 518 h 760"/>
                  <a:gd name="T70" fmla="*/ 85 w 598"/>
                  <a:gd name="T71" fmla="*/ 391 h 760"/>
                  <a:gd name="T72" fmla="*/ 213 w 598"/>
                  <a:gd name="T73" fmla="*/ 408 h 760"/>
                  <a:gd name="T74" fmla="*/ 287 w 598"/>
                  <a:gd name="T75" fmla="*/ 418 h 760"/>
                  <a:gd name="T76" fmla="*/ 324 w 598"/>
                  <a:gd name="T77" fmla="*/ 654 h 760"/>
                  <a:gd name="T78" fmla="*/ 337 w 598"/>
                  <a:gd name="T79" fmla="*/ 663 h 760"/>
                  <a:gd name="T80" fmla="*/ 342 w 598"/>
                  <a:gd name="T81" fmla="*/ 712 h 760"/>
                  <a:gd name="T82" fmla="*/ 332 w 598"/>
                  <a:gd name="T83" fmla="*/ 712 h 760"/>
                  <a:gd name="T84" fmla="*/ 347 w 598"/>
                  <a:gd name="T85" fmla="*/ 755 h 760"/>
                  <a:gd name="T86" fmla="*/ 428 w 598"/>
                  <a:gd name="T87" fmla="*/ 752 h 760"/>
                  <a:gd name="T88" fmla="*/ 444 w 598"/>
                  <a:gd name="T89" fmla="*/ 461 h 760"/>
                  <a:gd name="T90" fmla="*/ 467 w 598"/>
                  <a:gd name="T91" fmla="*/ 463 h 760"/>
                  <a:gd name="T92" fmla="*/ 492 w 598"/>
                  <a:gd name="T93" fmla="*/ 455 h 760"/>
                  <a:gd name="T94" fmla="*/ 470 w 598"/>
                  <a:gd name="T95" fmla="*/ 443 h 760"/>
                  <a:gd name="T96" fmla="*/ 455 w 598"/>
                  <a:gd name="T97" fmla="*/ 443 h 760"/>
                  <a:gd name="T98" fmla="*/ 445 w 598"/>
                  <a:gd name="T99" fmla="*/ 434 h 760"/>
                  <a:gd name="T100" fmla="*/ 446 w 598"/>
                  <a:gd name="T101" fmla="*/ 427 h 760"/>
                  <a:gd name="T102" fmla="*/ 547 w 598"/>
                  <a:gd name="T103" fmla="*/ 429 h 760"/>
                  <a:gd name="T104" fmla="*/ 561 w 598"/>
                  <a:gd name="T105" fmla="*/ 398 h 760"/>
                  <a:gd name="T106" fmla="*/ 566 w 598"/>
                  <a:gd name="T107" fmla="*/ 400 h 760"/>
                  <a:gd name="T108" fmla="*/ 569 w 598"/>
                  <a:gd name="T109" fmla="*/ 452 h 760"/>
                  <a:gd name="T110" fmla="*/ 592 w 598"/>
                  <a:gd name="T111" fmla="*/ 439 h 760"/>
                  <a:gd name="T112" fmla="*/ 582 w 598"/>
                  <a:gd name="T113" fmla="*/ 390 h 760"/>
                  <a:gd name="T114" fmla="*/ 585 w 598"/>
                  <a:gd name="T115" fmla="*/ 387 h 760"/>
                  <a:gd name="T116" fmla="*/ 588 w 598"/>
                  <a:gd name="T117" fmla="*/ 388 h 760"/>
                  <a:gd name="T118" fmla="*/ 593 w 598"/>
                  <a:gd name="T119" fmla="*/ 385 h 760"/>
                  <a:gd name="T120" fmla="*/ 594 w 598"/>
                  <a:gd name="T121" fmla="*/ 385 h 760"/>
                  <a:gd name="T122" fmla="*/ 598 w 598"/>
                  <a:gd name="T123" fmla="*/ 382 h 760"/>
                  <a:gd name="T124" fmla="*/ 598 w 598"/>
                  <a:gd name="T125" fmla="*/ 377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8" h="760">
                    <a:moveTo>
                      <a:pt x="598" y="377"/>
                    </a:moveTo>
                    <a:cubicBezTo>
                      <a:pt x="598" y="375"/>
                      <a:pt x="596" y="374"/>
                      <a:pt x="594" y="374"/>
                    </a:cubicBezTo>
                    <a:cubicBezTo>
                      <a:pt x="594" y="374"/>
                      <a:pt x="593" y="374"/>
                      <a:pt x="593" y="374"/>
                    </a:cubicBezTo>
                    <a:cubicBezTo>
                      <a:pt x="592" y="372"/>
                      <a:pt x="590" y="371"/>
                      <a:pt x="588" y="371"/>
                    </a:cubicBezTo>
                    <a:cubicBezTo>
                      <a:pt x="587" y="371"/>
                      <a:pt x="586" y="372"/>
                      <a:pt x="585" y="372"/>
                    </a:cubicBezTo>
                    <a:cubicBezTo>
                      <a:pt x="584" y="371"/>
                      <a:pt x="583" y="370"/>
                      <a:pt x="582" y="369"/>
                    </a:cubicBezTo>
                    <a:cubicBezTo>
                      <a:pt x="588" y="356"/>
                      <a:pt x="598" y="329"/>
                      <a:pt x="592" y="320"/>
                    </a:cubicBezTo>
                    <a:cubicBezTo>
                      <a:pt x="584" y="307"/>
                      <a:pt x="579" y="301"/>
                      <a:pt x="569" y="308"/>
                    </a:cubicBezTo>
                    <a:cubicBezTo>
                      <a:pt x="563" y="312"/>
                      <a:pt x="564" y="341"/>
                      <a:pt x="566" y="360"/>
                    </a:cubicBezTo>
                    <a:cubicBezTo>
                      <a:pt x="564" y="360"/>
                      <a:pt x="563" y="360"/>
                      <a:pt x="561" y="361"/>
                    </a:cubicBezTo>
                    <a:cubicBezTo>
                      <a:pt x="562" y="347"/>
                      <a:pt x="559" y="330"/>
                      <a:pt x="547" y="331"/>
                    </a:cubicBezTo>
                    <a:cubicBezTo>
                      <a:pt x="526" y="331"/>
                      <a:pt x="446" y="332"/>
                      <a:pt x="446" y="332"/>
                    </a:cubicBezTo>
                    <a:cubicBezTo>
                      <a:pt x="446" y="332"/>
                      <a:pt x="446" y="330"/>
                      <a:pt x="445" y="325"/>
                    </a:cubicBezTo>
                    <a:cubicBezTo>
                      <a:pt x="455" y="316"/>
                      <a:pt x="455" y="316"/>
                      <a:pt x="455" y="316"/>
                    </a:cubicBezTo>
                    <a:cubicBezTo>
                      <a:pt x="470" y="316"/>
                      <a:pt x="470" y="316"/>
                      <a:pt x="470" y="316"/>
                    </a:cubicBezTo>
                    <a:cubicBezTo>
                      <a:pt x="479" y="316"/>
                      <a:pt x="492" y="311"/>
                      <a:pt x="492" y="304"/>
                    </a:cubicBezTo>
                    <a:cubicBezTo>
                      <a:pt x="492" y="297"/>
                      <a:pt x="481" y="296"/>
                      <a:pt x="467" y="296"/>
                    </a:cubicBezTo>
                    <a:cubicBezTo>
                      <a:pt x="460" y="296"/>
                      <a:pt x="451" y="297"/>
                      <a:pt x="444" y="298"/>
                    </a:cubicBezTo>
                    <a:cubicBezTo>
                      <a:pt x="441" y="216"/>
                      <a:pt x="431" y="13"/>
                      <a:pt x="428" y="8"/>
                    </a:cubicBezTo>
                    <a:cubicBezTo>
                      <a:pt x="423" y="0"/>
                      <a:pt x="355" y="0"/>
                      <a:pt x="347" y="4"/>
                    </a:cubicBezTo>
                    <a:cubicBezTo>
                      <a:pt x="339" y="8"/>
                      <a:pt x="332" y="47"/>
                      <a:pt x="332" y="47"/>
                    </a:cubicBezTo>
                    <a:cubicBezTo>
                      <a:pt x="342" y="47"/>
                      <a:pt x="342" y="47"/>
                      <a:pt x="342" y="47"/>
                    </a:cubicBezTo>
                    <a:cubicBezTo>
                      <a:pt x="337" y="96"/>
                      <a:pt x="337" y="96"/>
                      <a:pt x="337" y="96"/>
                    </a:cubicBezTo>
                    <a:cubicBezTo>
                      <a:pt x="324" y="105"/>
                      <a:pt x="324" y="105"/>
                      <a:pt x="324" y="105"/>
                    </a:cubicBezTo>
                    <a:cubicBezTo>
                      <a:pt x="287" y="341"/>
                      <a:pt x="287" y="341"/>
                      <a:pt x="287" y="341"/>
                    </a:cubicBezTo>
                    <a:cubicBezTo>
                      <a:pt x="287" y="341"/>
                      <a:pt x="258" y="344"/>
                      <a:pt x="213" y="351"/>
                    </a:cubicBezTo>
                    <a:cubicBezTo>
                      <a:pt x="191" y="355"/>
                      <a:pt x="136" y="362"/>
                      <a:pt x="85" y="368"/>
                    </a:cubicBezTo>
                    <a:cubicBezTo>
                      <a:pt x="64" y="241"/>
                      <a:pt x="64" y="241"/>
                      <a:pt x="64" y="241"/>
                    </a:cubicBezTo>
                    <a:cubicBezTo>
                      <a:pt x="9" y="241"/>
                      <a:pt x="9" y="241"/>
                      <a:pt x="9" y="241"/>
                    </a:cubicBezTo>
                    <a:cubicBezTo>
                      <a:pt x="0" y="376"/>
                      <a:pt x="0" y="376"/>
                      <a:pt x="0" y="376"/>
                    </a:cubicBezTo>
                    <a:cubicBezTo>
                      <a:pt x="4" y="377"/>
                      <a:pt x="4" y="377"/>
                      <a:pt x="4" y="377"/>
                    </a:cubicBezTo>
                    <a:cubicBezTo>
                      <a:pt x="4" y="382"/>
                      <a:pt x="4" y="382"/>
                      <a:pt x="4" y="382"/>
                    </a:cubicBezTo>
                    <a:cubicBezTo>
                      <a:pt x="0" y="384"/>
                      <a:pt x="0" y="384"/>
                      <a:pt x="0" y="384"/>
                    </a:cubicBezTo>
                    <a:cubicBezTo>
                      <a:pt x="9" y="518"/>
                      <a:pt x="9" y="518"/>
                      <a:pt x="9" y="518"/>
                    </a:cubicBezTo>
                    <a:cubicBezTo>
                      <a:pt x="64" y="518"/>
                      <a:pt x="64" y="518"/>
                      <a:pt x="64" y="518"/>
                    </a:cubicBezTo>
                    <a:cubicBezTo>
                      <a:pt x="85" y="391"/>
                      <a:pt x="85" y="391"/>
                      <a:pt x="85" y="391"/>
                    </a:cubicBezTo>
                    <a:cubicBezTo>
                      <a:pt x="136" y="397"/>
                      <a:pt x="191" y="404"/>
                      <a:pt x="213" y="408"/>
                    </a:cubicBezTo>
                    <a:cubicBezTo>
                      <a:pt x="258" y="416"/>
                      <a:pt x="287" y="418"/>
                      <a:pt x="287" y="418"/>
                    </a:cubicBezTo>
                    <a:cubicBezTo>
                      <a:pt x="324" y="654"/>
                      <a:pt x="324" y="654"/>
                      <a:pt x="324" y="654"/>
                    </a:cubicBezTo>
                    <a:cubicBezTo>
                      <a:pt x="337" y="663"/>
                      <a:pt x="337" y="663"/>
                      <a:pt x="337" y="663"/>
                    </a:cubicBezTo>
                    <a:cubicBezTo>
                      <a:pt x="342" y="712"/>
                      <a:pt x="342" y="712"/>
                      <a:pt x="342" y="712"/>
                    </a:cubicBezTo>
                    <a:cubicBezTo>
                      <a:pt x="332" y="712"/>
                      <a:pt x="332" y="712"/>
                      <a:pt x="332" y="712"/>
                    </a:cubicBezTo>
                    <a:cubicBezTo>
                      <a:pt x="332" y="712"/>
                      <a:pt x="339" y="751"/>
                      <a:pt x="347" y="755"/>
                    </a:cubicBezTo>
                    <a:cubicBezTo>
                      <a:pt x="355" y="760"/>
                      <a:pt x="423" y="759"/>
                      <a:pt x="428" y="752"/>
                    </a:cubicBezTo>
                    <a:cubicBezTo>
                      <a:pt x="431" y="746"/>
                      <a:pt x="441" y="543"/>
                      <a:pt x="444" y="461"/>
                    </a:cubicBezTo>
                    <a:cubicBezTo>
                      <a:pt x="451" y="462"/>
                      <a:pt x="460" y="463"/>
                      <a:pt x="467" y="463"/>
                    </a:cubicBezTo>
                    <a:cubicBezTo>
                      <a:pt x="481" y="463"/>
                      <a:pt x="492" y="463"/>
                      <a:pt x="492" y="455"/>
                    </a:cubicBezTo>
                    <a:cubicBezTo>
                      <a:pt x="492" y="448"/>
                      <a:pt x="479" y="443"/>
                      <a:pt x="470" y="443"/>
                    </a:cubicBezTo>
                    <a:cubicBezTo>
                      <a:pt x="462" y="443"/>
                      <a:pt x="455" y="443"/>
                      <a:pt x="455" y="443"/>
                    </a:cubicBezTo>
                    <a:cubicBezTo>
                      <a:pt x="445" y="434"/>
                      <a:pt x="445" y="434"/>
                      <a:pt x="445" y="434"/>
                    </a:cubicBezTo>
                    <a:cubicBezTo>
                      <a:pt x="446" y="430"/>
                      <a:pt x="446" y="427"/>
                      <a:pt x="446" y="427"/>
                    </a:cubicBezTo>
                    <a:cubicBezTo>
                      <a:pt x="446" y="427"/>
                      <a:pt x="526" y="428"/>
                      <a:pt x="547" y="429"/>
                    </a:cubicBezTo>
                    <a:cubicBezTo>
                      <a:pt x="559" y="429"/>
                      <a:pt x="562" y="412"/>
                      <a:pt x="561" y="398"/>
                    </a:cubicBezTo>
                    <a:cubicBezTo>
                      <a:pt x="563" y="399"/>
                      <a:pt x="564" y="399"/>
                      <a:pt x="566" y="400"/>
                    </a:cubicBezTo>
                    <a:cubicBezTo>
                      <a:pt x="564" y="418"/>
                      <a:pt x="563" y="447"/>
                      <a:pt x="569" y="452"/>
                    </a:cubicBezTo>
                    <a:cubicBezTo>
                      <a:pt x="579" y="458"/>
                      <a:pt x="584" y="452"/>
                      <a:pt x="592" y="439"/>
                    </a:cubicBezTo>
                    <a:cubicBezTo>
                      <a:pt x="598" y="430"/>
                      <a:pt x="588" y="404"/>
                      <a:pt x="582" y="390"/>
                    </a:cubicBezTo>
                    <a:cubicBezTo>
                      <a:pt x="583" y="390"/>
                      <a:pt x="584" y="388"/>
                      <a:pt x="585" y="387"/>
                    </a:cubicBezTo>
                    <a:cubicBezTo>
                      <a:pt x="586" y="388"/>
                      <a:pt x="587" y="388"/>
                      <a:pt x="588" y="388"/>
                    </a:cubicBezTo>
                    <a:cubicBezTo>
                      <a:pt x="590" y="388"/>
                      <a:pt x="592" y="387"/>
                      <a:pt x="593" y="385"/>
                    </a:cubicBezTo>
                    <a:cubicBezTo>
                      <a:pt x="593" y="385"/>
                      <a:pt x="594" y="385"/>
                      <a:pt x="594" y="385"/>
                    </a:cubicBezTo>
                    <a:cubicBezTo>
                      <a:pt x="596" y="385"/>
                      <a:pt x="598" y="384"/>
                      <a:pt x="598" y="382"/>
                    </a:cubicBezTo>
                    <a:lnTo>
                      <a:pt x="598" y="377"/>
                    </a:lnTo>
                    <a:close/>
                  </a:path>
                </a:pathLst>
              </a:custGeom>
              <a:solidFill>
                <a:sysClr val="window" lastClr="FFFFFF">
                  <a:alpha val="70000"/>
                </a:sysClr>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34" name="Oval 7"/>
              <p:cNvSpPr/>
              <p:nvPr/>
            </p:nvSpPr>
            <p:spPr bwMode="auto">
              <a:xfrm>
                <a:off x="6167438" y="1479551"/>
                <a:ext cx="290512" cy="290513"/>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grpSp>
      <p:grpSp>
        <p:nvGrpSpPr>
          <p:cNvPr id="35" name="组合 34"/>
          <p:cNvGrpSpPr/>
          <p:nvPr/>
        </p:nvGrpSpPr>
        <p:grpSpPr>
          <a:xfrm>
            <a:off x="695325" y="3104515"/>
            <a:ext cx="11437620" cy="1788160"/>
            <a:chOff x="695325" y="3004008"/>
            <a:chExt cx="8826705" cy="1810975"/>
          </a:xfrm>
        </p:grpSpPr>
        <p:sp>
          <p:nvSpPr>
            <p:cNvPr id="36" name="任意多边形: 形状 46"/>
            <p:cNvSpPr/>
            <p:nvPr/>
          </p:nvSpPr>
          <p:spPr bwMode="auto">
            <a:xfrm>
              <a:off x="695325" y="3069093"/>
              <a:ext cx="7495741" cy="1745890"/>
            </a:xfrm>
            <a:custGeom>
              <a:avLst/>
              <a:gdLst>
                <a:gd name="connsiteX0" fmla="*/ 0 w 7495582"/>
                <a:gd name="connsiteY0" fmla="*/ 0 h 1179513"/>
                <a:gd name="connsiteX1" fmla="*/ 2394338 w 7495582"/>
                <a:gd name="connsiteY1" fmla="*/ 0 h 1179513"/>
                <a:gd name="connsiteX2" fmla="*/ 4152732 w 7495582"/>
                <a:gd name="connsiteY2" fmla="*/ 0 h 1179513"/>
                <a:gd name="connsiteX3" fmla="*/ 6547070 w 7495582"/>
                <a:gd name="connsiteY3" fmla="*/ 0 h 1179513"/>
                <a:gd name="connsiteX4" fmla="*/ 7069150 w 7495582"/>
                <a:gd name="connsiteY4" fmla="*/ 582613 h 1179513"/>
                <a:gd name="connsiteX5" fmla="*/ 7487612 w 7495582"/>
                <a:gd name="connsiteY5" fmla="*/ 469900 h 1179513"/>
                <a:gd name="connsiteX6" fmla="*/ 7495582 w 7495582"/>
                <a:gd name="connsiteY6" fmla="*/ 477838 h 1179513"/>
                <a:gd name="connsiteX7" fmla="*/ 7079114 w 7495582"/>
                <a:gd name="connsiteY7" fmla="*/ 590550 h 1179513"/>
                <a:gd name="connsiteX8" fmla="*/ 7495582 w 7495582"/>
                <a:gd name="connsiteY8" fmla="*/ 703263 h 1179513"/>
                <a:gd name="connsiteX9" fmla="*/ 7487612 w 7495582"/>
                <a:gd name="connsiteY9" fmla="*/ 709613 h 1179513"/>
                <a:gd name="connsiteX10" fmla="*/ 7069150 w 7495582"/>
                <a:gd name="connsiteY10" fmla="*/ 596900 h 1179513"/>
                <a:gd name="connsiteX11" fmla="*/ 6547070 w 7495582"/>
                <a:gd name="connsiteY11" fmla="*/ 1179513 h 1179513"/>
                <a:gd name="connsiteX12" fmla="*/ 4152732 w 7495582"/>
                <a:gd name="connsiteY12" fmla="*/ 1179513 h 1179513"/>
                <a:gd name="connsiteX13" fmla="*/ 2394338 w 7495582"/>
                <a:gd name="connsiteY13" fmla="*/ 1179513 h 1179513"/>
                <a:gd name="connsiteX14" fmla="*/ 0 w 7495582"/>
                <a:gd name="connsiteY14" fmla="*/ 1179513 h 117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495582" h="1179513">
                  <a:moveTo>
                    <a:pt x="0" y="0"/>
                  </a:moveTo>
                  <a:lnTo>
                    <a:pt x="2394338" y="0"/>
                  </a:lnTo>
                  <a:lnTo>
                    <a:pt x="4152732" y="0"/>
                  </a:lnTo>
                  <a:lnTo>
                    <a:pt x="6547070" y="0"/>
                  </a:lnTo>
                  <a:lnTo>
                    <a:pt x="7069150" y="582613"/>
                  </a:lnTo>
                  <a:lnTo>
                    <a:pt x="7487612" y="469900"/>
                  </a:lnTo>
                  <a:lnTo>
                    <a:pt x="7495582" y="477838"/>
                  </a:lnTo>
                  <a:lnTo>
                    <a:pt x="7079114" y="590550"/>
                  </a:lnTo>
                  <a:lnTo>
                    <a:pt x="7495582" y="703263"/>
                  </a:lnTo>
                  <a:lnTo>
                    <a:pt x="7487612" y="709613"/>
                  </a:lnTo>
                  <a:lnTo>
                    <a:pt x="7069150" y="596900"/>
                  </a:lnTo>
                  <a:lnTo>
                    <a:pt x="6547070" y="1179513"/>
                  </a:lnTo>
                  <a:lnTo>
                    <a:pt x="4152732" y="1179513"/>
                  </a:lnTo>
                  <a:lnTo>
                    <a:pt x="2394338" y="1179513"/>
                  </a:lnTo>
                  <a:lnTo>
                    <a:pt x="0" y="1179513"/>
                  </a:lnTo>
                  <a:close/>
                </a:path>
              </a:pathLst>
            </a:custGeom>
            <a:solidFill>
              <a:sysClr val="window" lastClr="FFFFFF">
                <a:alpha val="50000"/>
              </a:sysClr>
            </a:solidFill>
            <a:ln>
              <a:noFill/>
            </a:ln>
          </p:spPr>
          <p:txBody>
            <a:bodyPr wrap="square"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nvGrpSpPr>
            <p:cNvPr id="37" name="Group 9"/>
            <p:cNvGrpSpPr/>
            <p:nvPr/>
          </p:nvGrpSpPr>
          <p:grpSpPr>
            <a:xfrm>
              <a:off x="8175830" y="3004008"/>
              <a:ext cx="1346200" cy="1712913"/>
              <a:chOff x="4575175" y="2673351"/>
              <a:chExt cx="1346200" cy="1712913"/>
            </a:xfrm>
            <a:solidFill>
              <a:srgbClr val="4472C4"/>
            </a:solidFill>
          </p:grpSpPr>
          <p:sp>
            <p:nvSpPr>
              <p:cNvPr id="38" name="Freeform: Shape 11"/>
              <p:cNvSpPr/>
              <p:nvPr/>
            </p:nvSpPr>
            <p:spPr bwMode="auto">
              <a:xfrm>
                <a:off x="4575175" y="2673351"/>
                <a:ext cx="1346200" cy="1712913"/>
              </a:xfrm>
              <a:custGeom>
                <a:avLst/>
                <a:gdLst>
                  <a:gd name="T0" fmla="*/ 598 w 598"/>
                  <a:gd name="T1" fmla="*/ 378 h 760"/>
                  <a:gd name="T2" fmla="*/ 594 w 598"/>
                  <a:gd name="T3" fmla="*/ 374 h 760"/>
                  <a:gd name="T4" fmla="*/ 593 w 598"/>
                  <a:gd name="T5" fmla="*/ 375 h 760"/>
                  <a:gd name="T6" fmla="*/ 588 w 598"/>
                  <a:gd name="T7" fmla="*/ 371 h 760"/>
                  <a:gd name="T8" fmla="*/ 585 w 598"/>
                  <a:gd name="T9" fmla="*/ 373 h 760"/>
                  <a:gd name="T10" fmla="*/ 582 w 598"/>
                  <a:gd name="T11" fmla="*/ 369 h 760"/>
                  <a:gd name="T12" fmla="*/ 592 w 598"/>
                  <a:gd name="T13" fmla="*/ 320 h 760"/>
                  <a:gd name="T14" fmla="*/ 569 w 598"/>
                  <a:gd name="T15" fmla="*/ 308 h 760"/>
                  <a:gd name="T16" fmla="*/ 566 w 598"/>
                  <a:gd name="T17" fmla="*/ 360 h 760"/>
                  <a:gd name="T18" fmla="*/ 561 w 598"/>
                  <a:gd name="T19" fmla="*/ 361 h 760"/>
                  <a:gd name="T20" fmla="*/ 547 w 598"/>
                  <a:gd name="T21" fmla="*/ 331 h 760"/>
                  <a:gd name="T22" fmla="*/ 446 w 598"/>
                  <a:gd name="T23" fmla="*/ 333 h 760"/>
                  <a:gd name="T24" fmla="*/ 445 w 598"/>
                  <a:gd name="T25" fmla="*/ 325 h 760"/>
                  <a:gd name="T26" fmla="*/ 455 w 598"/>
                  <a:gd name="T27" fmla="*/ 316 h 760"/>
                  <a:gd name="T28" fmla="*/ 470 w 598"/>
                  <a:gd name="T29" fmla="*/ 316 h 760"/>
                  <a:gd name="T30" fmla="*/ 492 w 598"/>
                  <a:gd name="T31" fmla="*/ 304 h 760"/>
                  <a:gd name="T32" fmla="*/ 467 w 598"/>
                  <a:gd name="T33" fmla="*/ 297 h 760"/>
                  <a:gd name="T34" fmla="*/ 444 w 598"/>
                  <a:gd name="T35" fmla="*/ 299 h 760"/>
                  <a:gd name="T36" fmla="*/ 428 w 598"/>
                  <a:gd name="T37" fmla="*/ 8 h 760"/>
                  <a:gd name="T38" fmla="*/ 347 w 598"/>
                  <a:gd name="T39" fmla="*/ 4 h 760"/>
                  <a:gd name="T40" fmla="*/ 332 w 598"/>
                  <a:gd name="T41" fmla="*/ 47 h 760"/>
                  <a:gd name="T42" fmla="*/ 342 w 598"/>
                  <a:gd name="T43" fmla="*/ 47 h 760"/>
                  <a:gd name="T44" fmla="*/ 337 w 598"/>
                  <a:gd name="T45" fmla="*/ 97 h 760"/>
                  <a:gd name="T46" fmla="*/ 324 w 598"/>
                  <a:gd name="T47" fmla="*/ 105 h 760"/>
                  <a:gd name="T48" fmla="*/ 287 w 598"/>
                  <a:gd name="T49" fmla="*/ 341 h 760"/>
                  <a:gd name="T50" fmla="*/ 213 w 598"/>
                  <a:gd name="T51" fmla="*/ 352 h 760"/>
                  <a:gd name="T52" fmla="*/ 85 w 598"/>
                  <a:gd name="T53" fmla="*/ 368 h 760"/>
                  <a:gd name="T54" fmla="*/ 64 w 598"/>
                  <a:gd name="T55" fmla="*/ 242 h 760"/>
                  <a:gd name="T56" fmla="*/ 9 w 598"/>
                  <a:gd name="T57" fmla="*/ 242 h 760"/>
                  <a:gd name="T58" fmla="*/ 0 w 598"/>
                  <a:gd name="T59" fmla="*/ 376 h 760"/>
                  <a:gd name="T60" fmla="*/ 4 w 598"/>
                  <a:gd name="T61" fmla="*/ 378 h 760"/>
                  <a:gd name="T62" fmla="*/ 4 w 598"/>
                  <a:gd name="T63" fmla="*/ 382 h 760"/>
                  <a:gd name="T64" fmla="*/ 0 w 598"/>
                  <a:gd name="T65" fmla="*/ 384 h 760"/>
                  <a:gd name="T66" fmla="*/ 9 w 598"/>
                  <a:gd name="T67" fmla="*/ 518 h 760"/>
                  <a:gd name="T68" fmla="*/ 64 w 598"/>
                  <a:gd name="T69" fmla="*/ 518 h 760"/>
                  <a:gd name="T70" fmla="*/ 85 w 598"/>
                  <a:gd name="T71" fmla="*/ 392 h 760"/>
                  <a:gd name="T72" fmla="*/ 213 w 598"/>
                  <a:gd name="T73" fmla="*/ 408 h 760"/>
                  <a:gd name="T74" fmla="*/ 287 w 598"/>
                  <a:gd name="T75" fmla="*/ 419 h 760"/>
                  <a:gd name="T76" fmla="*/ 324 w 598"/>
                  <a:gd name="T77" fmla="*/ 655 h 760"/>
                  <a:gd name="T78" fmla="*/ 337 w 598"/>
                  <a:gd name="T79" fmla="*/ 663 h 760"/>
                  <a:gd name="T80" fmla="*/ 342 w 598"/>
                  <a:gd name="T81" fmla="*/ 713 h 760"/>
                  <a:gd name="T82" fmla="*/ 332 w 598"/>
                  <a:gd name="T83" fmla="*/ 713 h 760"/>
                  <a:gd name="T84" fmla="*/ 347 w 598"/>
                  <a:gd name="T85" fmla="*/ 756 h 760"/>
                  <a:gd name="T86" fmla="*/ 428 w 598"/>
                  <a:gd name="T87" fmla="*/ 752 h 760"/>
                  <a:gd name="T88" fmla="*/ 444 w 598"/>
                  <a:gd name="T89" fmla="*/ 461 h 760"/>
                  <a:gd name="T90" fmla="*/ 467 w 598"/>
                  <a:gd name="T91" fmla="*/ 463 h 760"/>
                  <a:gd name="T92" fmla="*/ 492 w 598"/>
                  <a:gd name="T93" fmla="*/ 456 h 760"/>
                  <a:gd name="T94" fmla="*/ 470 w 598"/>
                  <a:gd name="T95" fmla="*/ 444 h 760"/>
                  <a:gd name="T96" fmla="*/ 455 w 598"/>
                  <a:gd name="T97" fmla="*/ 444 h 760"/>
                  <a:gd name="T98" fmla="*/ 445 w 598"/>
                  <a:gd name="T99" fmla="*/ 435 h 760"/>
                  <a:gd name="T100" fmla="*/ 446 w 598"/>
                  <a:gd name="T101" fmla="*/ 427 h 760"/>
                  <a:gd name="T102" fmla="*/ 547 w 598"/>
                  <a:gd name="T103" fmla="*/ 429 h 760"/>
                  <a:gd name="T104" fmla="*/ 561 w 598"/>
                  <a:gd name="T105" fmla="*/ 399 h 760"/>
                  <a:gd name="T106" fmla="*/ 566 w 598"/>
                  <a:gd name="T107" fmla="*/ 400 h 760"/>
                  <a:gd name="T108" fmla="*/ 569 w 598"/>
                  <a:gd name="T109" fmla="*/ 452 h 760"/>
                  <a:gd name="T110" fmla="*/ 592 w 598"/>
                  <a:gd name="T111" fmla="*/ 440 h 760"/>
                  <a:gd name="T112" fmla="*/ 582 w 598"/>
                  <a:gd name="T113" fmla="*/ 391 h 760"/>
                  <a:gd name="T114" fmla="*/ 585 w 598"/>
                  <a:gd name="T115" fmla="*/ 387 h 760"/>
                  <a:gd name="T116" fmla="*/ 588 w 598"/>
                  <a:gd name="T117" fmla="*/ 389 h 760"/>
                  <a:gd name="T118" fmla="*/ 593 w 598"/>
                  <a:gd name="T119" fmla="*/ 385 h 760"/>
                  <a:gd name="T120" fmla="*/ 594 w 598"/>
                  <a:gd name="T121" fmla="*/ 386 h 760"/>
                  <a:gd name="T122" fmla="*/ 598 w 598"/>
                  <a:gd name="T123" fmla="*/ 382 h 760"/>
                  <a:gd name="T124" fmla="*/ 598 w 598"/>
                  <a:gd name="T125" fmla="*/ 37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8" h="760">
                    <a:moveTo>
                      <a:pt x="598" y="378"/>
                    </a:moveTo>
                    <a:cubicBezTo>
                      <a:pt x="598" y="376"/>
                      <a:pt x="596" y="374"/>
                      <a:pt x="594" y="374"/>
                    </a:cubicBezTo>
                    <a:cubicBezTo>
                      <a:pt x="594" y="374"/>
                      <a:pt x="593" y="374"/>
                      <a:pt x="593" y="375"/>
                    </a:cubicBezTo>
                    <a:cubicBezTo>
                      <a:pt x="592" y="373"/>
                      <a:pt x="590" y="371"/>
                      <a:pt x="588" y="371"/>
                    </a:cubicBezTo>
                    <a:cubicBezTo>
                      <a:pt x="587" y="371"/>
                      <a:pt x="586" y="372"/>
                      <a:pt x="585" y="373"/>
                    </a:cubicBezTo>
                    <a:cubicBezTo>
                      <a:pt x="584" y="371"/>
                      <a:pt x="583" y="370"/>
                      <a:pt x="582" y="369"/>
                    </a:cubicBezTo>
                    <a:cubicBezTo>
                      <a:pt x="588" y="356"/>
                      <a:pt x="598" y="330"/>
                      <a:pt x="592" y="320"/>
                    </a:cubicBezTo>
                    <a:cubicBezTo>
                      <a:pt x="584" y="307"/>
                      <a:pt x="579" y="301"/>
                      <a:pt x="569" y="308"/>
                    </a:cubicBezTo>
                    <a:cubicBezTo>
                      <a:pt x="563" y="312"/>
                      <a:pt x="564" y="341"/>
                      <a:pt x="566" y="360"/>
                    </a:cubicBezTo>
                    <a:cubicBezTo>
                      <a:pt x="564" y="360"/>
                      <a:pt x="563" y="361"/>
                      <a:pt x="561" y="361"/>
                    </a:cubicBezTo>
                    <a:cubicBezTo>
                      <a:pt x="562" y="347"/>
                      <a:pt x="559" y="331"/>
                      <a:pt x="547" y="331"/>
                    </a:cubicBezTo>
                    <a:cubicBezTo>
                      <a:pt x="526" y="332"/>
                      <a:pt x="446" y="333"/>
                      <a:pt x="446" y="333"/>
                    </a:cubicBezTo>
                    <a:cubicBezTo>
                      <a:pt x="446" y="333"/>
                      <a:pt x="446" y="330"/>
                      <a:pt x="445" y="325"/>
                    </a:cubicBezTo>
                    <a:cubicBezTo>
                      <a:pt x="455" y="316"/>
                      <a:pt x="455" y="316"/>
                      <a:pt x="455" y="316"/>
                    </a:cubicBezTo>
                    <a:cubicBezTo>
                      <a:pt x="470" y="316"/>
                      <a:pt x="470" y="316"/>
                      <a:pt x="470" y="316"/>
                    </a:cubicBezTo>
                    <a:cubicBezTo>
                      <a:pt x="479" y="316"/>
                      <a:pt x="492" y="311"/>
                      <a:pt x="492" y="304"/>
                    </a:cubicBezTo>
                    <a:cubicBezTo>
                      <a:pt x="492" y="297"/>
                      <a:pt x="481" y="297"/>
                      <a:pt x="467" y="297"/>
                    </a:cubicBezTo>
                    <a:cubicBezTo>
                      <a:pt x="460" y="297"/>
                      <a:pt x="451" y="298"/>
                      <a:pt x="444" y="299"/>
                    </a:cubicBezTo>
                    <a:cubicBezTo>
                      <a:pt x="441" y="217"/>
                      <a:pt x="431" y="14"/>
                      <a:pt x="428" y="8"/>
                    </a:cubicBezTo>
                    <a:cubicBezTo>
                      <a:pt x="423" y="1"/>
                      <a:pt x="355" y="0"/>
                      <a:pt x="347" y="4"/>
                    </a:cubicBezTo>
                    <a:cubicBezTo>
                      <a:pt x="339" y="9"/>
                      <a:pt x="332" y="47"/>
                      <a:pt x="332" y="47"/>
                    </a:cubicBezTo>
                    <a:cubicBezTo>
                      <a:pt x="342" y="47"/>
                      <a:pt x="342" y="47"/>
                      <a:pt x="342" y="47"/>
                    </a:cubicBezTo>
                    <a:cubicBezTo>
                      <a:pt x="337" y="97"/>
                      <a:pt x="337" y="97"/>
                      <a:pt x="337" y="97"/>
                    </a:cubicBezTo>
                    <a:cubicBezTo>
                      <a:pt x="324" y="105"/>
                      <a:pt x="324" y="105"/>
                      <a:pt x="324" y="105"/>
                    </a:cubicBezTo>
                    <a:cubicBezTo>
                      <a:pt x="287" y="341"/>
                      <a:pt x="287" y="341"/>
                      <a:pt x="287" y="341"/>
                    </a:cubicBezTo>
                    <a:cubicBezTo>
                      <a:pt x="287" y="341"/>
                      <a:pt x="258" y="344"/>
                      <a:pt x="213" y="352"/>
                    </a:cubicBezTo>
                    <a:cubicBezTo>
                      <a:pt x="191" y="355"/>
                      <a:pt x="136" y="362"/>
                      <a:pt x="85" y="368"/>
                    </a:cubicBezTo>
                    <a:cubicBezTo>
                      <a:pt x="64" y="242"/>
                      <a:pt x="64" y="242"/>
                      <a:pt x="64" y="242"/>
                    </a:cubicBezTo>
                    <a:cubicBezTo>
                      <a:pt x="9" y="242"/>
                      <a:pt x="9" y="242"/>
                      <a:pt x="9" y="242"/>
                    </a:cubicBezTo>
                    <a:cubicBezTo>
                      <a:pt x="0" y="376"/>
                      <a:pt x="0" y="376"/>
                      <a:pt x="0" y="376"/>
                    </a:cubicBezTo>
                    <a:cubicBezTo>
                      <a:pt x="4" y="378"/>
                      <a:pt x="4" y="378"/>
                      <a:pt x="4" y="378"/>
                    </a:cubicBezTo>
                    <a:cubicBezTo>
                      <a:pt x="4" y="382"/>
                      <a:pt x="4" y="382"/>
                      <a:pt x="4" y="382"/>
                    </a:cubicBezTo>
                    <a:cubicBezTo>
                      <a:pt x="0" y="384"/>
                      <a:pt x="0" y="384"/>
                      <a:pt x="0" y="384"/>
                    </a:cubicBezTo>
                    <a:cubicBezTo>
                      <a:pt x="9" y="518"/>
                      <a:pt x="9" y="518"/>
                      <a:pt x="9" y="518"/>
                    </a:cubicBezTo>
                    <a:cubicBezTo>
                      <a:pt x="64" y="518"/>
                      <a:pt x="64" y="518"/>
                      <a:pt x="64" y="518"/>
                    </a:cubicBezTo>
                    <a:cubicBezTo>
                      <a:pt x="85" y="392"/>
                      <a:pt x="85" y="392"/>
                      <a:pt x="85" y="392"/>
                    </a:cubicBezTo>
                    <a:cubicBezTo>
                      <a:pt x="136" y="398"/>
                      <a:pt x="191" y="405"/>
                      <a:pt x="213" y="408"/>
                    </a:cubicBezTo>
                    <a:cubicBezTo>
                      <a:pt x="258" y="416"/>
                      <a:pt x="287" y="419"/>
                      <a:pt x="287" y="419"/>
                    </a:cubicBezTo>
                    <a:cubicBezTo>
                      <a:pt x="324" y="655"/>
                      <a:pt x="324" y="655"/>
                      <a:pt x="324" y="655"/>
                    </a:cubicBezTo>
                    <a:cubicBezTo>
                      <a:pt x="337" y="663"/>
                      <a:pt x="337" y="663"/>
                      <a:pt x="337" y="663"/>
                    </a:cubicBezTo>
                    <a:cubicBezTo>
                      <a:pt x="342" y="713"/>
                      <a:pt x="342" y="713"/>
                      <a:pt x="342" y="713"/>
                    </a:cubicBezTo>
                    <a:cubicBezTo>
                      <a:pt x="332" y="713"/>
                      <a:pt x="332" y="713"/>
                      <a:pt x="332" y="713"/>
                    </a:cubicBezTo>
                    <a:cubicBezTo>
                      <a:pt x="332" y="713"/>
                      <a:pt x="339" y="751"/>
                      <a:pt x="347" y="756"/>
                    </a:cubicBezTo>
                    <a:cubicBezTo>
                      <a:pt x="355" y="760"/>
                      <a:pt x="423" y="759"/>
                      <a:pt x="428" y="752"/>
                    </a:cubicBezTo>
                    <a:cubicBezTo>
                      <a:pt x="431" y="746"/>
                      <a:pt x="441" y="543"/>
                      <a:pt x="444" y="461"/>
                    </a:cubicBezTo>
                    <a:cubicBezTo>
                      <a:pt x="451" y="462"/>
                      <a:pt x="460" y="463"/>
                      <a:pt x="467" y="463"/>
                    </a:cubicBezTo>
                    <a:cubicBezTo>
                      <a:pt x="481" y="463"/>
                      <a:pt x="492" y="463"/>
                      <a:pt x="492" y="456"/>
                    </a:cubicBezTo>
                    <a:cubicBezTo>
                      <a:pt x="492" y="449"/>
                      <a:pt x="479" y="444"/>
                      <a:pt x="470" y="444"/>
                    </a:cubicBezTo>
                    <a:cubicBezTo>
                      <a:pt x="462" y="444"/>
                      <a:pt x="455" y="444"/>
                      <a:pt x="455" y="444"/>
                    </a:cubicBezTo>
                    <a:cubicBezTo>
                      <a:pt x="445" y="435"/>
                      <a:pt x="445" y="435"/>
                      <a:pt x="445" y="435"/>
                    </a:cubicBezTo>
                    <a:cubicBezTo>
                      <a:pt x="446" y="430"/>
                      <a:pt x="446" y="427"/>
                      <a:pt x="446" y="427"/>
                    </a:cubicBezTo>
                    <a:cubicBezTo>
                      <a:pt x="446" y="427"/>
                      <a:pt x="526" y="428"/>
                      <a:pt x="547" y="429"/>
                    </a:cubicBezTo>
                    <a:cubicBezTo>
                      <a:pt x="559" y="429"/>
                      <a:pt x="562" y="413"/>
                      <a:pt x="561" y="399"/>
                    </a:cubicBezTo>
                    <a:cubicBezTo>
                      <a:pt x="563" y="399"/>
                      <a:pt x="564" y="400"/>
                      <a:pt x="566" y="400"/>
                    </a:cubicBezTo>
                    <a:cubicBezTo>
                      <a:pt x="564" y="419"/>
                      <a:pt x="563" y="448"/>
                      <a:pt x="569" y="452"/>
                    </a:cubicBezTo>
                    <a:cubicBezTo>
                      <a:pt x="579" y="459"/>
                      <a:pt x="584" y="453"/>
                      <a:pt x="592" y="440"/>
                    </a:cubicBezTo>
                    <a:cubicBezTo>
                      <a:pt x="598" y="430"/>
                      <a:pt x="588" y="404"/>
                      <a:pt x="582" y="391"/>
                    </a:cubicBezTo>
                    <a:cubicBezTo>
                      <a:pt x="583" y="390"/>
                      <a:pt x="584" y="389"/>
                      <a:pt x="585" y="387"/>
                    </a:cubicBezTo>
                    <a:cubicBezTo>
                      <a:pt x="586" y="388"/>
                      <a:pt x="587" y="389"/>
                      <a:pt x="588" y="389"/>
                    </a:cubicBezTo>
                    <a:cubicBezTo>
                      <a:pt x="590" y="389"/>
                      <a:pt x="592" y="387"/>
                      <a:pt x="593" y="385"/>
                    </a:cubicBezTo>
                    <a:cubicBezTo>
                      <a:pt x="593" y="386"/>
                      <a:pt x="594" y="386"/>
                      <a:pt x="594" y="386"/>
                    </a:cubicBezTo>
                    <a:cubicBezTo>
                      <a:pt x="596" y="386"/>
                      <a:pt x="598" y="384"/>
                      <a:pt x="598" y="382"/>
                    </a:cubicBezTo>
                    <a:lnTo>
                      <a:pt x="598" y="378"/>
                    </a:lnTo>
                    <a:close/>
                  </a:path>
                </a:pathLst>
              </a:custGeom>
              <a:solidFill>
                <a:sysClr val="window" lastClr="FFFFFF">
                  <a:alpha val="50000"/>
                </a:sysClr>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39" name="Oval 12"/>
              <p:cNvSpPr/>
              <p:nvPr/>
            </p:nvSpPr>
            <p:spPr bwMode="auto">
              <a:xfrm>
                <a:off x="5257800" y="3386138"/>
                <a:ext cx="290512" cy="287338"/>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grpSp>
      <p:grpSp>
        <p:nvGrpSpPr>
          <p:cNvPr id="40" name="组合 39"/>
          <p:cNvGrpSpPr/>
          <p:nvPr/>
        </p:nvGrpSpPr>
        <p:grpSpPr>
          <a:xfrm>
            <a:off x="695325" y="4744720"/>
            <a:ext cx="11739245" cy="2392680"/>
            <a:chOff x="695325" y="4443391"/>
            <a:chExt cx="10182525" cy="1712913"/>
          </a:xfrm>
        </p:grpSpPr>
        <p:sp>
          <p:nvSpPr>
            <p:cNvPr id="41" name="任意多边形: 形状 47"/>
            <p:cNvSpPr/>
            <p:nvPr/>
          </p:nvSpPr>
          <p:spPr bwMode="auto">
            <a:xfrm>
              <a:off x="695325" y="4709603"/>
              <a:ext cx="8864088" cy="1181100"/>
            </a:xfrm>
            <a:custGeom>
              <a:avLst/>
              <a:gdLst>
                <a:gd name="connsiteX0" fmla="*/ 0 w 8864088"/>
                <a:gd name="connsiteY0" fmla="*/ 0 h 1181100"/>
                <a:gd name="connsiteX1" fmla="*/ 2394338 w 8864088"/>
                <a:gd name="connsiteY1" fmla="*/ 0 h 1181100"/>
                <a:gd name="connsiteX2" fmla="*/ 5639398 w 8864088"/>
                <a:gd name="connsiteY2" fmla="*/ 0 h 1181100"/>
                <a:gd name="connsiteX3" fmla="*/ 8033736 w 8864088"/>
                <a:gd name="connsiteY3" fmla="*/ 0 h 1181100"/>
                <a:gd name="connsiteX4" fmla="*/ 8492179 w 8864088"/>
                <a:gd name="connsiteY4" fmla="*/ 582613 h 1181100"/>
                <a:gd name="connsiteX5" fmla="*/ 8858565 w 8864088"/>
                <a:gd name="connsiteY5" fmla="*/ 471488 h 1181100"/>
                <a:gd name="connsiteX6" fmla="*/ 8864088 w 8864088"/>
                <a:gd name="connsiteY6" fmla="*/ 479425 h 1181100"/>
                <a:gd name="connsiteX7" fmla="*/ 8501385 w 8864088"/>
                <a:gd name="connsiteY7" fmla="*/ 590550 h 1181100"/>
                <a:gd name="connsiteX8" fmla="*/ 8864088 w 8864088"/>
                <a:gd name="connsiteY8" fmla="*/ 703263 h 1181100"/>
                <a:gd name="connsiteX9" fmla="*/ 8858565 w 8864088"/>
                <a:gd name="connsiteY9" fmla="*/ 711200 h 1181100"/>
                <a:gd name="connsiteX10" fmla="*/ 8492179 w 8864088"/>
                <a:gd name="connsiteY10" fmla="*/ 598488 h 1181100"/>
                <a:gd name="connsiteX11" fmla="*/ 8033736 w 8864088"/>
                <a:gd name="connsiteY11" fmla="*/ 1181100 h 1181100"/>
                <a:gd name="connsiteX12" fmla="*/ 5639398 w 8864088"/>
                <a:gd name="connsiteY12" fmla="*/ 1181100 h 1181100"/>
                <a:gd name="connsiteX13" fmla="*/ 2394338 w 8864088"/>
                <a:gd name="connsiteY13" fmla="*/ 1181100 h 1181100"/>
                <a:gd name="connsiteX14" fmla="*/ 0 w 8864088"/>
                <a:gd name="connsiteY14" fmla="*/ 1181100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64088" h="1181100">
                  <a:moveTo>
                    <a:pt x="0" y="0"/>
                  </a:moveTo>
                  <a:lnTo>
                    <a:pt x="2394338" y="0"/>
                  </a:lnTo>
                  <a:lnTo>
                    <a:pt x="5639398" y="0"/>
                  </a:lnTo>
                  <a:lnTo>
                    <a:pt x="8033736" y="0"/>
                  </a:lnTo>
                  <a:lnTo>
                    <a:pt x="8492179" y="582613"/>
                  </a:lnTo>
                  <a:lnTo>
                    <a:pt x="8858565" y="471488"/>
                  </a:lnTo>
                  <a:lnTo>
                    <a:pt x="8864088" y="479425"/>
                  </a:lnTo>
                  <a:lnTo>
                    <a:pt x="8501385" y="590550"/>
                  </a:lnTo>
                  <a:lnTo>
                    <a:pt x="8864088" y="703263"/>
                  </a:lnTo>
                  <a:lnTo>
                    <a:pt x="8858565" y="711200"/>
                  </a:lnTo>
                  <a:lnTo>
                    <a:pt x="8492179" y="598488"/>
                  </a:lnTo>
                  <a:lnTo>
                    <a:pt x="8033736" y="1181100"/>
                  </a:lnTo>
                  <a:lnTo>
                    <a:pt x="5639398" y="1181100"/>
                  </a:lnTo>
                  <a:lnTo>
                    <a:pt x="2394338" y="1181100"/>
                  </a:lnTo>
                  <a:lnTo>
                    <a:pt x="0" y="1181100"/>
                  </a:lnTo>
                  <a:close/>
                </a:path>
              </a:pathLst>
            </a:custGeom>
            <a:solidFill>
              <a:sysClr val="window" lastClr="FFFFFF">
                <a:alpha val="30000"/>
              </a:sysClr>
            </a:solidFill>
            <a:ln>
              <a:noFill/>
            </a:ln>
          </p:spPr>
          <p:txBody>
            <a:bodyPr wrap="square"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nvGrpSpPr>
            <p:cNvPr id="42" name="Group 14"/>
            <p:cNvGrpSpPr/>
            <p:nvPr/>
          </p:nvGrpSpPr>
          <p:grpSpPr>
            <a:xfrm>
              <a:off x="9528475" y="4443391"/>
              <a:ext cx="1349375" cy="1712913"/>
              <a:chOff x="6200775" y="4576763"/>
              <a:chExt cx="1349375" cy="1712913"/>
            </a:xfrm>
            <a:solidFill>
              <a:srgbClr val="70AD47"/>
            </a:solidFill>
          </p:grpSpPr>
          <p:sp>
            <p:nvSpPr>
              <p:cNvPr id="43" name="Freeform: Shape 16"/>
              <p:cNvSpPr/>
              <p:nvPr/>
            </p:nvSpPr>
            <p:spPr bwMode="auto">
              <a:xfrm>
                <a:off x="6200775" y="4576763"/>
                <a:ext cx="1349375" cy="1712913"/>
              </a:xfrm>
              <a:custGeom>
                <a:avLst/>
                <a:gdLst>
                  <a:gd name="T0" fmla="*/ 598 w 599"/>
                  <a:gd name="T1" fmla="*/ 378 h 760"/>
                  <a:gd name="T2" fmla="*/ 595 w 599"/>
                  <a:gd name="T3" fmla="*/ 375 h 760"/>
                  <a:gd name="T4" fmla="*/ 593 w 599"/>
                  <a:gd name="T5" fmla="*/ 375 h 760"/>
                  <a:gd name="T6" fmla="*/ 589 w 599"/>
                  <a:gd name="T7" fmla="*/ 372 h 760"/>
                  <a:gd name="T8" fmla="*/ 585 w 599"/>
                  <a:gd name="T9" fmla="*/ 373 h 760"/>
                  <a:gd name="T10" fmla="*/ 583 w 599"/>
                  <a:gd name="T11" fmla="*/ 370 h 760"/>
                  <a:gd name="T12" fmla="*/ 593 w 599"/>
                  <a:gd name="T13" fmla="*/ 321 h 760"/>
                  <a:gd name="T14" fmla="*/ 570 w 599"/>
                  <a:gd name="T15" fmla="*/ 308 h 760"/>
                  <a:gd name="T16" fmla="*/ 567 w 599"/>
                  <a:gd name="T17" fmla="*/ 360 h 760"/>
                  <a:gd name="T18" fmla="*/ 562 w 599"/>
                  <a:gd name="T19" fmla="*/ 362 h 760"/>
                  <a:gd name="T20" fmla="*/ 547 w 599"/>
                  <a:gd name="T21" fmla="*/ 331 h 760"/>
                  <a:gd name="T22" fmla="*/ 446 w 599"/>
                  <a:gd name="T23" fmla="*/ 333 h 760"/>
                  <a:gd name="T24" fmla="*/ 446 w 599"/>
                  <a:gd name="T25" fmla="*/ 326 h 760"/>
                  <a:gd name="T26" fmla="*/ 455 w 599"/>
                  <a:gd name="T27" fmla="*/ 317 h 760"/>
                  <a:gd name="T28" fmla="*/ 471 w 599"/>
                  <a:gd name="T29" fmla="*/ 317 h 760"/>
                  <a:gd name="T30" fmla="*/ 493 w 599"/>
                  <a:gd name="T31" fmla="*/ 305 h 760"/>
                  <a:gd name="T32" fmla="*/ 468 w 599"/>
                  <a:gd name="T33" fmla="*/ 297 h 760"/>
                  <a:gd name="T34" fmla="*/ 445 w 599"/>
                  <a:gd name="T35" fmla="*/ 299 h 760"/>
                  <a:gd name="T36" fmla="*/ 428 w 599"/>
                  <a:gd name="T37" fmla="*/ 8 h 760"/>
                  <a:gd name="T38" fmla="*/ 348 w 599"/>
                  <a:gd name="T39" fmla="*/ 5 h 760"/>
                  <a:gd name="T40" fmla="*/ 333 w 599"/>
                  <a:gd name="T41" fmla="*/ 48 h 760"/>
                  <a:gd name="T42" fmla="*/ 343 w 599"/>
                  <a:gd name="T43" fmla="*/ 48 h 760"/>
                  <a:gd name="T44" fmla="*/ 337 w 599"/>
                  <a:gd name="T45" fmla="*/ 97 h 760"/>
                  <a:gd name="T46" fmla="*/ 324 w 599"/>
                  <a:gd name="T47" fmla="*/ 106 h 760"/>
                  <a:gd name="T48" fmla="*/ 287 w 599"/>
                  <a:gd name="T49" fmla="*/ 342 h 760"/>
                  <a:gd name="T50" fmla="*/ 214 w 599"/>
                  <a:gd name="T51" fmla="*/ 352 h 760"/>
                  <a:gd name="T52" fmla="*/ 85 w 599"/>
                  <a:gd name="T53" fmla="*/ 369 h 760"/>
                  <a:gd name="T54" fmla="*/ 65 w 599"/>
                  <a:gd name="T55" fmla="*/ 242 h 760"/>
                  <a:gd name="T56" fmla="*/ 9 w 599"/>
                  <a:gd name="T57" fmla="*/ 242 h 760"/>
                  <a:gd name="T58" fmla="*/ 0 w 599"/>
                  <a:gd name="T59" fmla="*/ 376 h 760"/>
                  <a:gd name="T60" fmla="*/ 5 w 599"/>
                  <a:gd name="T61" fmla="*/ 378 h 760"/>
                  <a:gd name="T62" fmla="*/ 5 w 599"/>
                  <a:gd name="T63" fmla="*/ 383 h 760"/>
                  <a:gd name="T64" fmla="*/ 0 w 599"/>
                  <a:gd name="T65" fmla="*/ 384 h 760"/>
                  <a:gd name="T66" fmla="*/ 9 w 599"/>
                  <a:gd name="T67" fmla="*/ 519 h 760"/>
                  <a:gd name="T68" fmla="*/ 65 w 599"/>
                  <a:gd name="T69" fmla="*/ 519 h 760"/>
                  <a:gd name="T70" fmla="*/ 85 w 599"/>
                  <a:gd name="T71" fmla="*/ 392 h 760"/>
                  <a:gd name="T72" fmla="*/ 214 w 599"/>
                  <a:gd name="T73" fmla="*/ 409 h 760"/>
                  <a:gd name="T74" fmla="*/ 287 w 599"/>
                  <a:gd name="T75" fmla="*/ 419 h 760"/>
                  <a:gd name="T76" fmla="*/ 324 w 599"/>
                  <a:gd name="T77" fmla="*/ 655 h 760"/>
                  <a:gd name="T78" fmla="*/ 337 w 599"/>
                  <a:gd name="T79" fmla="*/ 664 h 760"/>
                  <a:gd name="T80" fmla="*/ 343 w 599"/>
                  <a:gd name="T81" fmla="*/ 713 h 760"/>
                  <a:gd name="T82" fmla="*/ 333 w 599"/>
                  <a:gd name="T83" fmla="*/ 713 h 760"/>
                  <a:gd name="T84" fmla="*/ 348 w 599"/>
                  <a:gd name="T85" fmla="*/ 756 h 760"/>
                  <a:gd name="T86" fmla="*/ 428 w 599"/>
                  <a:gd name="T87" fmla="*/ 752 h 760"/>
                  <a:gd name="T88" fmla="*/ 445 w 599"/>
                  <a:gd name="T89" fmla="*/ 462 h 760"/>
                  <a:gd name="T90" fmla="*/ 468 w 599"/>
                  <a:gd name="T91" fmla="*/ 464 h 760"/>
                  <a:gd name="T92" fmla="*/ 493 w 599"/>
                  <a:gd name="T93" fmla="*/ 456 h 760"/>
                  <a:gd name="T94" fmla="*/ 471 w 599"/>
                  <a:gd name="T95" fmla="*/ 444 h 760"/>
                  <a:gd name="T96" fmla="*/ 455 w 599"/>
                  <a:gd name="T97" fmla="*/ 444 h 760"/>
                  <a:gd name="T98" fmla="*/ 446 w 599"/>
                  <a:gd name="T99" fmla="*/ 435 h 760"/>
                  <a:gd name="T100" fmla="*/ 446 w 599"/>
                  <a:gd name="T101" fmla="*/ 428 h 760"/>
                  <a:gd name="T102" fmla="*/ 547 w 599"/>
                  <a:gd name="T103" fmla="*/ 429 h 760"/>
                  <a:gd name="T104" fmla="*/ 562 w 599"/>
                  <a:gd name="T105" fmla="*/ 399 h 760"/>
                  <a:gd name="T106" fmla="*/ 567 w 599"/>
                  <a:gd name="T107" fmla="*/ 400 h 760"/>
                  <a:gd name="T108" fmla="*/ 570 w 599"/>
                  <a:gd name="T109" fmla="*/ 452 h 760"/>
                  <a:gd name="T110" fmla="*/ 593 w 599"/>
                  <a:gd name="T111" fmla="*/ 440 h 760"/>
                  <a:gd name="T112" fmla="*/ 583 w 599"/>
                  <a:gd name="T113" fmla="*/ 391 h 760"/>
                  <a:gd name="T114" fmla="*/ 585 w 599"/>
                  <a:gd name="T115" fmla="*/ 388 h 760"/>
                  <a:gd name="T116" fmla="*/ 589 w 599"/>
                  <a:gd name="T117" fmla="*/ 389 h 760"/>
                  <a:gd name="T118" fmla="*/ 593 w 599"/>
                  <a:gd name="T119" fmla="*/ 386 h 760"/>
                  <a:gd name="T120" fmla="*/ 595 w 599"/>
                  <a:gd name="T121" fmla="*/ 386 h 760"/>
                  <a:gd name="T122" fmla="*/ 598 w 599"/>
                  <a:gd name="T123" fmla="*/ 383 h 760"/>
                  <a:gd name="T124" fmla="*/ 598 w 599"/>
                  <a:gd name="T125" fmla="*/ 378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9" h="760">
                    <a:moveTo>
                      <a:pt x="598" y="378"/>
                    </a:moveTo>
                    <a:cubicBezTo>
                      <a:pt x="598" y="376"/>
                      <a:pt x="597" y="375"/>
                      <a:pt x="595" y="375"/>
                    </a:cubicBezTo>
                    <a:cubicBezTo>
                      <a:pt x="594" y="375"/>
                      <a:pt x="594" y="375"/>
                      <a:pt x="593" y="375"/>
                    </a:cubicBezTo>
                    <a:cubicBezTo>
                      <a:pt x="593" y="373"/>
                      <a:pt x="591" y="372"/>
                      <a:pt x="589" y="372"/>
                    </a:cubicBezTo>
                    <a:cubicBezTo>
                      <a:pt x="587" y="372"/>
                      <a:pt x="586" y="372"/>
                      <a:pt x="585" y="373"/>
                    </a:cubicBezTo>
                    <a:cubicBezTo>
                      <a:pt x="585" y="372"/>
                      <a:pt x="584" y="370"/>
                      <a:pt x="583" y="370"/>
                    </a:cubicBezTo>
                    <a:cubicBezTo>
                      <a:pt x="588" y="356"/>
                      <a:pt x="599" y="330"/>
                      <a:pt x="593" y="321"/>
                    </a:cubicBezTo>
                    <a:cubicBezTo>
                      <a:pt x="584" y="308"/>
                      <a:pt x="580" y="302"/>
                      <a:pt x="570" y="308"/>
                    </a:cubicBezTo>
                    <a:cubicBezTo>
                      <a:pt x="563" y="313"/>
                      <a:pt x="565" y="342"/>
                      <a:pt x="567" y="360"/>
                    </a:cubicBezTo>
                    <a:cubicBezTo>
                      <a:pt x="565" y="361"/>
                      <a:pt x="563" y="361"/>
                      <a:pt x="562" y="362"/>
                    </a:cubicBezTo>
                    <a:cubicBezTo>
                      <a:pt x="562" y="348"/>
                      <a:pt x="560" y="331"/>
                      <a:pt x="547" y="331"/>
                    </a:cubicBezTo>
                    <a:cubicBezTo>
                      <a:pt x="526" y="332"/>
                      <a:pt x="446" y="333"/>
                      <a:pt x="446" y="333"/>
                    </a:cubicBezTo>
                    <a:cubicBezTo>
                      <a:pt x="446" y="333"/>
                      <a:pt x="446" y="330"/>
                      <a:pt x="446" y="326"/>
                    </a:cubicBezTo>
                    <a:cubicBezTo>
                      <a:pt x="455" y="317"/>
                      <a:pt x="455" y="317"/>
                      <a:pt x="455" y="317"/>
                    </a:cubicBezTo>
                    <a:cubicBezTo>
                      <a:pt x="471" y="317"/>
                      <a:pt x="471" y="317"/>
                      <a:pt x="471" y="317"/>
                    </a:cubicBezTo>
                    <a:cubicBezTo>
                      <a:pt x="479" y="317"/>
                      <a:pt x="493" y="312"/>
                      <a:pt x="493" y="305"/>
                    </a:cubicBezTo>
                    <a:cubicBezTo>
                      <a:pt x="493" y="297"/>
                      <a:pt x="481" y="297"/>
                      <a:pt x="468" y="297"/>
                    </a:cubicBezTo>
                    <a:cubicBezTo>
                      <a:pt x="461" y="297"/>
                      <a:pt x="452" y="298"/>
                      <a:pt x="445" y="299"/>
                    </a:cubicBezTo>
                    <a:cubicBezTo>
                      <a:pt x="441" y="217"/>
                      <a:pt x="432" y="14"/>
                      <a:pt x="428" y="8"/>
                    </a:cubicBezTo>
                    <a:cubicBezTo>
                      <a:pt x="424" y="1"/>
                      <a:pt x="356" y="0"/>
                      <a:pt x="348" y="5"/>
                    </a:cubicBezTo>
                    <a:cubicBezTo>
                      <a:pt x="340" y="9"/>
                      <a:pt x="333" y="48"/>
                      <a:pt x="333" y="48"/>
                    </a:cubicBezTo>
                    <a:cubicBezTo>
                      <a:pt x="343" y="48"/>
                      <a:pt x="343" y="48"/>
                      <a:pt x="343" y="48"/>
                    </a:cubicBezTo>
                    <a:cubicBezTo>
                      <a:pt x="337" y="97"/>
                      <a:pt x="337" y="97"/>
                      <a:pt x="337" y="97"/>
                    </a:cubicBezTo>
                    <a:cubicBezTo>
                      <a:pt x="324" y="106"/>
                      <a:pt x="324" y="106"/>
                      <a:pt x="324" y="106"/>
                    </a:cubicBezTo>
                    <a:cubicBezTo>
                      <a:pt x="287" y="342"/>
                      <a:pt x="287" y="342"/>
                      <a:pt x="287" y="342"/>
                    </a:cubicBezTo>
                    <a:cubicBezTo>
                      <a:pt x="287" y="342"/>
                      <a:pt x="259" y="344"/>
                      <a:pt x="214" y="352"/>
                    </a:cubicBezTo>
                    <a:cubicBezTo>
                      <a:pt x="192" y="356"/>
                      <a:pt x="136" y="363"/>
                      <a:pt x="85" y="369"/>
                    </a:cubicBezTo>
                    <a:cubicBezTo>
                      <a:pt x="65" y="242"/>
                      <a:pt x="65" y="242"/>
                      <a:pt x="65" y="242"/>
                    </a:cubicBezTo>
                    <a:cubicBezTo>
                      <a:pt x="9" y="242"/>
                      <a:pt x="9" y="242"/>
                      <a:pt x="9" y="242"/>
                    </a:cubicBezTo>
                    <a:cubicBezTo>
                      <a:pt x="0" y="376"/>
                      <a:pt x="0" y="376"/>
                      <a:pt x="0" y="376"/>
                    </a:cubicBezTo>
                    <a:cubicBezTo>
                      <a:pt x="5" y="378"/>
                      <a:pt x="5" y="378"/>
                      <a:pt x="5" y="378"/>
                    </a:cubicBezTo>
                    <a:cubicBezTo>
                      <a:pt x="5" y="383"/>
                      <a:pt x="5" y="383"/>
                      <a:pt x="5" y="383"/>
                    </a:cubicBezTo>
                    <a:cubicBezTo>
                      <a:pt x="0" y="384"/>
                      <a:pt x="0" y="384"/>
                      <a:pt x="0" y="384"/>
                    </a:cubicBezTo>
                    <a:cubicBezTo>
                      <a:pt x="9" y="519"/>
                      <a:pt x="9" y="519"/>
                      <a:pt x="9" y="519"/>
                    </a:cubicBezTo>
                    <a:cubicBezTo>
                      <a:pt x="65" y="519"/>
                      <a:pt x="65" y="519"/>
                      <a:pt x="65" y="519"/>
                    </a:cubicBezTo>
                    <a:cubicBezTo>
                      <a:pt x="85" y="392"/>
                      <a:pt x="85" y="392"/>
                      <a:pt x="85" y="392"/>
                    </a:cubicBezTo>
                    <a:cubicBezTo>
                      <a:pt x="136" y="398"/>
                      <a:pt x="192" y="405"/>
                      <a:pt x="214" y="409"/>
                    </a:cubicBezTo>
                    <a:cubicBezTo>
                      <a:pt x="259" y="416"/>
                      <a:pt x="287" y="419"/>
                      <a:pt x="287" y="419"/>
                    </a:cubicBezTo>
                    <a:cubicBezTo>
                      <a:pt x="324" y="655"/>
                      <a:pt x="324" y="655"/>
                      <a:pt x="324" y="655"/>
                    </a:cubicBezTo>
                    <a:cubicBezTo>
                      <a:pt x="337" y="664"/>
                      <a:pt x="337" y="664"/>
                      <a:pt x="337" y="664"/>
                    </a:cubicBezTo>
                    <a:cubicBezTo>
                      <a:pt x="343" y="713"/>
                      <a:pt x="343" y="713"/>
                      <a:pt x="343" y="713"/>
                    </a:cubicBezTo>
                    <a:cubicBezTo>
                      <a:pt x="333" y="713"/>
                      <a:pt x="333" y="713"/>
                      <a:pt x="333" y="713"/>
                    </a:cubicBezTo>
                    <a:cubicBezTo>
                      <a:pt x="333" y="713"/>
                      <a:pt x="340" y="752"/>
                      <a:pt x="348" y="756"/>
                    </a:cubicBezTo>
                    <a:cubicBezTo>
                      <a:pt x="356" y="760"/>
                      <a:pt x="424" y="760"/>
                      <a:pt x="428" y="752"/>
                    </a:cubicBezTo>
                    <a:cubicBezTo>
                      <a:pt x="432" y="747"/>
                      <a:pt x="441" y="544"/>
                      <a:pt x="445" y="462"/>
                    </a:cubicBezTo>
                    <a:cubicBezTo>
                      <a:pt x="452" y="463"/>
                      <a:pt x="461" y="464"/>
                      <a:pt x="468" y="464"/>
                    </a:cubicBezTo>
                    <a:cubicBezTo>
                      <a:pt x="481" y="464"/>
                      <a:pt x="493" y="463"/>
                      <a:pt x="493" y="456"/>
                    </a:cubicBezTo>
                    <a:cubicBezTo>
                      <a:pt x="493" y="449"/>
                      <a:pt x="479" y="444"/>
                      <a:pt x="471" y="444"/>
                    </a:cubicBezTo>
                    <a:cubicBezTo>
                      <a:pt x="463" y="444"/>
                      <a:pt x="455" y="444"/>
                      <a:pt x="455" y="444"/>
                    </a:cubicBezTo>
                    <a:cubicBezTo>
                      <a:pt x="446" y="435"/>
                      <a:pt x="446" y="435"/>
                      <a:pt x="446" y="435"/>
                    </a:cubicBezTo>
                    <a:cubicBezTo>
                      <a:pt x="446" y="430"/>
                      <a:pt x="446" y="428"/>
                      <a:pt x="446" y="428"/>
                    </a:cubicBezTo>
                    <a:cubicBezTo>
                      <a:pt x="446" y="428"/>
                      <a:pt x="526" y="429"/>
                      <a:pt x="547" y="429"/>
                    </a:cubicBezTo>
                    <a:cubicBezTo>
                      <a:pt x="560" y="430"/>
                      <a:pt x="562" y="413"/>
                      <a:pt x="562" y="399"/>
                    </a:cubicBezTo>
                    <a:cubicBezTo>
                      <a:pt x="563" y="400"/>
                      <a:pt x="565" y="400"/>
                      <a:pt x="567" y="400"/>
                    </a:cubicBezTo>
                    <a:cubicBezTo>
                      <a:pt x="565" y="419"/>
                      <a:pt x="563" y="448"/>
                      <a:pt x="570" y="452"/>
                    </a:cubicBezTo>
                    <a:cubicBezTo>
                      <a:pt x="580" y="459"/>
                      <a:pt x="584" y="453"/>
                      <a:pt x="593" y="440"/>
                    </a:cubicBezTo>
                    <a:cubicBezTo>
                      <a:pt x="599" y="431"/>
                      <a:pt x="589" y="404"/>
                      <a:pt x="583" y="391"/>
                    </a:cubicBezTo>
                    <a:cubicBezTo>
                      <a:pt x="584" y="390"/>
                      <a:pt x="585" y="389"/>
                      <a:pt x="585" y="388"/>
                    </a:cubicBezTo>
                    <a:cubicBezTo>
                      <a:pt x="586" y="388"/>
                      <a:pt x="587" y="389"/>
                      <a:pt x="589" y="389"/>
                    </a:cubicBezTo>
                    <a:cubicBezTo>
                      <a:pt x="591" y="389"/>
                      <a:pt x="593" y="388"/>
                      <a:pt x="593" y="386"/>
                    </a:cubicBezTo>
                    <a:cubicBezTo>
                      <a:pt x="594" y="386"/>
                      <a:pt x="594" y="386"/>
                      <a:pt x="595" y="386"/>
                    </a:cubicBezTo>
                    <a:cubicBezTo>
                      <a:pt x="597" y="386"/>
                      <a:pt x="598" y="385"/>
                      <a:pt x="598" y="383"/>
                    </a:cubicBezTo>
                    <a:lnTo>
                      <a:pt x="598" y="378"/>
                    </a:lnTo>
                    <a:close/>
                  </a:path>
                </a:pathLst>
              </a:custGeom>
              <a:solidFill>
                <a:sysClr val="window" lastClr="FFFFFF">
                  <a:alpha val="30000"/>
                </a:sysClr>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44" name="Oval 17"/>
              <p:cNvSpPr/>
              <p:nvPr/>
            </p:nvSpPr>
            <p:spPr bwMode="auto">
              <a:xfrm>
                <a:off x="6878638" y="5289551"/>
                <a:ext cx="290512" cy="290513"/>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grpSp>
      <p:sp>
        <p:nvSpPr>
          <p:cNvPr id="45" name="statistics-on-laptop_82095"/>
          <p:cNvSpPr>
            <a:spLocks noChangeAspect="1"/>
          </p:cNvSpPr>
          <p:nvPr/>
        </p:nvSpPr>
        <p:spPr bwMode="auto">
          <a:xfrm>
            <a:off x="915635" y="1777438"/>
            <a:ext cx="798009" cy="798006"/>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ysClr val="window" lastClr="FFFFFF"/>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46" name="statistics-on-laptop_82095"/>
          <p:cNvSpPr>
            <a:spLocks noChangeAspect="1"/>
          </p:cNvSpPr>
          <p:nvPr/>
        </p:nvSpPr>
        <p:spPr bwMode="auto">
          <a:xfrm>
            <a:off x="929016" y="3600845"/>
            <a:ext cx="771247" cy="798009"/>
          </a:xfrm>
          <a:custGeom>
            <a:avLst/>
            <a:gdLst>
              <a:gd name="connsiteX0" fmla="*/ 94055 w 317452"/>
              <a:gd name="connsiteY0" fmla="*/ 135965 h 328468"/>
              <a:gd name="connsiteX1" fmla="*/ 94407 w 317452"/>
              <a:gd name="connsiteY1" fmla="*/ 136055 h 328468"/>
              <a:gd name="connsiteX2" fmla="*/ 104825 w 317452"/>
              <a:gd name="connsiteY2" fmla="*/ 158537 h 328468"/>
              <a:gd name="connsiteX3" fmla="*/ 106109 w 317452"/>
              <a:gd name="connsiteY3" fmla="*/ 161308 h 328468"/>
              <a:gd name="connsiteX4" fmla="*/ 98162 w 317452"/>
              <a:gd name="connsiteY4" fmla="*/ 160053 h 328468"/>
              <a:gd name="connsiteX5" fmla="*/ 96849 w 317452"/>
              <a:gd name="connsiteY5" fmla="*/ 160053 h 328468"/>
              <a:gd name="connsiteX6" fmla="*/ 92911 w 317452"/>
              <a:gd name="connsiteY6" fmla="*/ 137630 h 328468"/>
              <a:gd name="connsiteX7" fmla="*/ 93506 w 317452"/>
              <a:gd name="connsiteY7" fmla="*/ 136765 h 328468"/>
              <a:gd name="connsiteX8" fmla="*/ 39496 w 317452"/>
              <a:gd name="connsiteY8" fmla="*/ 115887 h 328468"/>
              <a:gd name="connsiteX9" fmla="*/ 51437 w 317452"/>
              <a:gd name="connsiteY9" fmla="*/ 165488 h 328468"/>
              <a:gd name="connsiteX10" fmla="*/ 48784 w 317452"/>
              <a:gd name="connsiteY10" fmla="*/ 166793 h 328468"/>
              <a:gd name="connsiteX11" fmla="*/ 47457 w 317452"/>
              <a:gd name="connsiteY11" fmla="*/ 170709 h 328468"/>
              <a:gd name="connsiteX12" fmla="*/ 48784 w 317452"/>
              <a:gd name="connsiteY12" fmla="*/ 173319 h 328468"/>
              <a:gd name="connsiteX13" fmla="*/ 52764 w 317452"/>
              <a:gd name="connsiteY13" fmla="*/ 175930 h 328468"/>
              <a:gd name="connsiteX14" fmla="*/ 55418 w 317452"/>
              <a:gd name="connsiteY14" fmla="*/ 174625 h 328468"/>
              <a:gd name="connsiteX15" fmla="*/ 87263 w 317452"/>
              <a:gd name="connsiteY15" fmla="*/ 216393 h 328468"/>
              <a:gd name="connsiteX16" fmla="*/ 55418 w 317452"/>
              <a:gd name="connsiteY16" fmla="*/ 230752 h 328468"/>
              <a:gd name="connsiteX17" fmla="*/ 38169 w 317452"/>
              <a:gd name="connsiteY17" fmla="*/ 224225 h 328468"/>
              <a:gd name="connsiteX18" fmla="*/ 1017 w 317452"/>
              <a:gd name="connsiteY18" fmla="*/ 147214 h 328468"/>
              <a:gd name="connsiteX19" fmla="*/ 7651 w 317452"/>
              <a:gd name="connsiteY19" fmla="*/ 128940 h 328468"/>
              <a:gd name="connsiteX20" fmla="*/ 39496 w 317452"/>
              <a:gd name="connsiteY20" fmla="*/ 115887 h 328468"/>
              <a:gd name="connsiteX21" fmla="*/ 63900 w 317452"/>
              <a:gd name="connsiteY21" fmla="*/ 106627 h 328468"/>
              <a:gd name="connsiteX22" fmla="*/ 71807 w 317452"/>
              <a:gd name="connsiteY22" fmla="*/ 114982 h 328468"/>
              <a:gd name="connsiteX23" fmla="*/ 81033 w 317452"/>
              <a:gd name="connsiteY23" fmla="*/ 133331 h 328468"/>
              <a:gd name="connsiteX24" fmla="*/ 87623 w 317452"/>
              <a:gd name="connsiteY24" fmla="*/ 130710 h 328468"/>
              <a:gd name="connsiteX25" fmla="*/ 95803 w 317452"/>
              <a:gd name="connsiteY25" fmla="*/ 133422 h 328468"/>
              <a:gd name="connsiteX26" fmla="*/ 94055 w 317452"/>
              <a:gd name="connsiteY26" fmla="*/ 135965 h 328468"/>
              <a:gd name="connsiteX27" fmla="*/ 89115 w 317452"/>
              <a:gd name="connsiteY27" fmla="*/ 134702 h 328468"/>
              <a:gd name="connsiteX28" fmla="*/ 83823 w 317452"/>
              <a:gd name="connsiteY28" fmla="*/ 137407 h 328468"/>
              <a:gd name="connsiteX29" fmla="*/ 82500 w 317452"/>
              <a:gd name="connsiteY29" fmla="*/ 137407 h 328468"/>
              <a:gd name="connsiteX30" fmla="*/ 97053 w 317452"/>
              <a:gd name="connsiteY30" fmla="*/ 169863 h 328468"/>
              <a:gd name="connsiteX31" fmla="*/ 98375 w 317452"/>
              <a:gd name="connsiteY31" fmla="*/ 169863 h 328468"/>
              <a:gd name="connsiteX32" fmla="*/ 103667 w 317452"/>
              <a:gd name="connsiteY32" fmla="*/ 167158 h 328468"/>
              <a:gd name="connsiteX33" fmla="*/ 106313 w 317452"/>
              <a:gd name="connsiteY33" fmla="*/ 161749 h 328468"/>
              <a:gd name="connsiteX34" fmla="*/ 106109 w 317452"/>
              <a:gd name="connsiteY34" fmla="*/ 161308 h 328468"/>
              <a:gd name="connsiteX35" fmla="*/ 109648 w 317452"/>
              <a:gd name="connsiteY35" fmla="*/ 161866 h 328468"/>
              <a:gd name="connsiteX36" fmla="*/ 110272 w 317452"/>
              <a:gd name="connsiteY36" fmla="*/ 161402 h 328468"/>
              <a:gd name="connsiteX37" fmla="*/ 110522 w 317452"/>
              <a:gd name="connsiteY37" fmla="*/ 164622 h 328468"/>
              <a:gd name="connsiteX38" fmla="*/ 106074 w 317452"/>
              <a:gd name="connsiteY38" fmla="*/ 170028 h 328468"/>
              <a:gd name="connsiteX39" fmla="*/ 99484 w 317452"/>
              <a:gd name="connsiteY39" fmla="*/ 172650 h 328468"/>
              <a:gd name="connsiteX40" fmla="*/ 107391 w 317452"/>
              <a:gd name="connsiteY40" fmla="*/ 192309 h 328468"/>
              <a:gd name="connsiteX41" fmla="*/ 100802 w 317452"/>
              <a:gd name="connsiteY41" fmla="*/ 211968 h 328468"/>
              <a:gd name="connsiteX42" fmla="*/ 91576 w 317452"/>
              <a:gd name="connsiteY42" fmla="*/ 215900 h 328468"/>
              <a:gd name="connsiteX43" fmla="*/ 59946 w 317452"/>
              <a:gd name="connsiteY43" fmla="*/ 172650 h 328468"/>
              <a:gd name="connsiteX44" fmla="*/ 62582 w 317452"/>
              <a:gd name="connsiteY44" fmla="*/ 171339 h 328468"/>
              <a:gd name="connsiteX45" fmla="*/ 63900 w 317452"/>
              <a:gd name="connsiteY45" fmla="*/ 166097 h 328468"/>
              <a:gd name="connsiteX46" fmla="*/ 62582 w 317452"/>
              <a:gd name="connsiteY46" fmla="*/ 163475 h 328468"/>
              <a:gd name="connsiteX47" fmla="*/ 58628 w 317452"/>
              <a:gd name="connsiteY47" fmla="*/ 162165 h 328468"/>
              <a:gd name="connsiteX48" fmla="*/ 54674 w 317452"/>
              <a:gd name="connsiteY48" fmla="*/ 163475 h 328468"/>
              <a:gd name="connsiteX49" fmla="*/ 42813 w 317452"/>
              <a:gd name="connsiteY49" fmla="*/ 111051 h 328468"/>
              <a:gd name="connsiteX50" fmla="*/ 52038 w 317452"/>
              <a:gd name="connsiteY50" fmla="*/ 107119 h 328468"/>
              <a:gd name="connsiteX51" fmla="*/ 63900 w 317452"/>
              <a:gd name="connsiteY51" fmla="*/ 106627 h 328468"/>
              <a:gd name="connsiteX52" fmla="*/ 221560 w 317452"/>
              <a:gd name="connsiteY52" fmla="*/ 67725 h 328468"/>
              <a:gd name="connsiteX53" fmla="*/ 239938 w 317452"/>
              <a:gd name="connsiteY53" fmla="*/ 67725 h 328468"/>
              <a:gd name="connsiteX54" fmla="*/ 249127 w 317452"/>
              <a:gd name="connsiteY54" fmla="*/ 90147 h 328468"/>
              <a:gd name="connsiteX55" fmla="*/ 249127 w 317452"/>
              <a:gd name="connsiteY55" fmla="*/ 99380 h 328468"/>
              <a:gd name="connsiteX56" fmla="*/ 259629 w 317452"/>
              <a:gd name="connsiteY56" fmla="*/ 162691 h 328468"/>
              <a:gd name="connsiteX57" fmla="*/ 300324 w 317452"/>
              <a:gd name="connsiteY57" fmla="*/ 193027 h 328468"/>
              <a:gd name="connsiteX58" fmla="*/ 304262 w 317452"/>
              <a:gd name="connsiteY58" fmla="*/ 215450 h 328468"/>
              <a:gd name="connsiteX59" fmla="*/ 283258 w 317452"/>
              <a:gd name="connsiteY59" fmla="*/ 219407 h 328468"/>
              <a:gd name="connsiteX60" fmla="*/ 281946 w 317452"/>
              <a:gd name="connsiteY60" fmla="*/ 218088 h 328468"/>
              <a:gd name="connsiteX61" fmla="*/ 236000 w 317452"/>
              <a:gd name="connsiteY61" fmla="*/ 185113 h 328468"/>
              <a:gd name="connsiteX62" fmla="*/ 229436 w 317452"/>
              <a:gd name="connsiteY62" fmla="*/ 174562 h 328468"/>
              <a:gd name="connsiteX63" fmla="*/ 224185 w 317452"/>
              <a:gd name="connsiteY63" fmla="*/ 145544 h 328468"/>
              <a:gd name="connsiteX64" fmla="*/ 196617 w 317452"/>
              <a:gd name="connsiteY64" fmla="*/ 194346 h 328468"/>
              <a:gd name="connsiteX65" fmla="*/ 229436 w 317452"/>
              <a:gd name="connsiteY65" fmla="*/ 243148 h 328468"/>
              <a:gd name="connsiteX66" fmla="*/ 230749 w 317452"/>
              <a:gd name="connsiteY66" fmla="*/ 265571 h 328468"/>
              <a:gd name="connsiteX67" fmla="*/ 195305 w 317452"/>
              <a:gd name="connsiteY67" fmla="*/ 318329 h 328468"/>
              <a:gd name="connsiteX68" fmla="*/ 169050 w 317452"/>
              <a:gd name="connsiteY68" fmla="*/ 323605 h 328468"/>
              <a:gd name="connsiteX69" fmla="*/ 167737 w 317452"/>
              <a:gd name="connsiteY69" fmla="*/ 323605 h 328468"/>
              <a:gd name="connsiteX70" fmla="*/ 162486 w 317452"/>
              <a:gd name="connsiteY70" fmla="*/ 297226 h 328468"/>
              <a:gd name="connsiteX71" fmla="*/ 191366 w 317452"/>
              <a:gd name="connsiteY71" fmla="*/ 255019 h 328468"/>
              <a:gd name="connsiteX72" fmla="*/ 167737 w 317452"/>
              <a:gd name="connsiteY72" fmla="*/ 220726 h 328468"/>
              <a:gd name="connsiteX73" fmla="*/ 70594 w 317452"/>
              <a:gd name="connsiteY73" fmla="*/ 322286 h 328468"/>
              <a:gd name="connsiteX74" fmla="*/ 46965 w 317452"/>
              <a:gd name="connsiteY74" fmla="*/ 326243 h 328468"/>
              <a:gd name="connsiteX75" fmla="*/ 44339 w 317452"/>
              <a:gd name="connsiteY75" fmla="*/ 322286 h 328468"/>
              <a:gd name="connsiteX76" fmla="*/ 43027 w 317452"/>
              <a:gd name="connsiteY76" fmla="*/ 295907 h 328468"/>
              <a:gd name="connsiteX77" fmla="*/ 144108 w 317452"/>
              <a:gd name="connsiteY77" fmla="*/ 189070 h 328468"/>
              <a:gd name="connsiteX78" fmla="*/ 148046 w 317452"/>
              <a:gd name="connsiteY78" fmla="*/ 177200 h 328468"/>
              <a:gd name="connsiteX79" fmla="*/ 190054 w 317452"/>
              <a:gd name="connsiteY79" fmla="*/ 103337 h 328468"/>
              <a:gd name="connsiteX80" fmla="*/ 151984 w 317452"/>
              <a:gd name="connsiteY80" fmla="*/ 107294 h 328468"/>
              <a:gd name="connsiteX81" fmla="*/ 119166 w 317452"/>
              <a:gd name="connsiteY81" fmla="*/ 154777 h 328468"/>
              <a:gd name="connsiteX82" fmla="*/ 110272 w 317452"/>
              <a:gd name="connsiteY82" fmla="*/ 161402 h 328468"/>
              <a:gd name="connsiteX83" fmla="*/ 110027 w 317452"/>
              <a:gd name="connsiteY83" fmla="*/ 158233 h 328468"/>
              <a:gd name="connsiteX84" fmla="*/ 99484 w 317452"/>
              <a:gd name="connsiteY84" fmla="*/ 134642 h 328468"/>
              <a:gd name="connsiteX85" fmla="*/ 95803 w 317452"/>
              <a:gd name="connsiteY85" fmla="*/ 133422 h 328468"/>
              <a:gd name="connsiteX86" fmla="*/ 97670 w 317452"/>
              <a:gd name="connsiteY86" fmla="*/ 130706 h 328468"/>
              <a:gd name="connsiteX87" fmla="*/ 130980 w 317452"/>
              <a:gd name="connsiteY87" fmla="*/ 82234 h 328468"/>
              <a:gd name="connsiteX88" fmla="*/ 141482 w 317452"/>
              <a:gd name="connsiteY88" fmla="*/ 75639 h 328468"/>
              <a:gd name="connsiteX89" fmla="*/ 221560 w 317452"/>
              <a:gd name="connsiteY89" fmla="*/ 67725 h 328468"/>
              <a:gd name="connsiteX90" fmla="*/ 276970 w 317452"/>
              <a:gd name="connsiteY90" fmla="*/ 0 h 328468"/>
              <a:gd name="connsiteX91" fmla="*/ 317452 w 317452"/>
              <a:gd name="connsiteY91" fmla="*/ 39688 h 328468"/>
              <a:gd name="connsiteX92" fmla="*/ 276970 w 317452"/>
              <a:gd name="connsiteY92" fmla="*/ 79376 h 328468"/>
              <a:gd name="connsiteX93" fmla="*/ 236488 w 317452"/>
              <a:gd name="connsiteY93" fmla="*/ 39688 h 328468"/>
              <a:gd name="connsiteX94" fmla="*/ 276970 w 317452"/>
              <a:gd name="connsiteY94" fmla="*/ 0 h 32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317452" h="328468">
                <a:moveTo>
                  <a:pt x="94055" y="135965"/>
                </a:moveTo>
                <a:lnTo>
                  <a:pt x="94407" y="136055"/>
                </a:lnTo>
                <a:cubicBezTo>
                  <a:pt x="100360" y="148902"/>
                  <a:pt x="103337" y="155325"/>
                  <a:pt x="104825" y="158537"/>
                </a:cubicBezTo>
                <a:lnTo>
                  <a:pt x="106109" y="161308"/>
                </a:lnTo>
                <a:lnTo>
                  <a:pt x="98162" y="160053"/>
                </a:lnTo>
                <a:cubicBezTo>
                  <a:pt x="98162" y="160053"/>
                  <a:pt x="96849" y="160053"/>
                  <a:pt x="96849" y="160053"/>
                </a:cubicBezTo>
                <a:cubicBezTo>
                  <a:pt x="90285" y="154777"/>
                  <a:pt x="87660" y="144225"/>
                  <a:pt x="92911" y="137630"/>
                </a:cubicBezTo>
                <a:cubicBezTo>
                  <a:pt x="92911" y="137630"/>
                  <a:pt x="92911" y="137630"/>
                  <a:pt x="93506" y="136765"/>
                </a:cubicBezTo>
                <a:close/>
                <a:moveTo>
                  <a:pt x="39496" y="115887"/>
                </a:moveTo>
                <a:cubicBezTo>
                  <a:pt x="39496" y="115887"/>
                  <a:pt x="39496" y="115887"/>
                  <a:pt x="51437" y="165488"/>
                </a:cubicBezTo>
                <a:cubicBezTo>
                  <a:pt x="51437" y="165488"/>
                  <a:pt x="51437" y="165488"/>
                  <a:pt x="48784" y="166793"/>
                </a:cubicBezTo>
                <a:cubicBezTo>
                  <a:pt x="47457" y="166793"/>
                  <a:pt x="47457" y="169403"/>
                  <a:pt x="47457" y="170709"/>
                </a:cubicBezTo>
                <a:cubicBezTo>
                  <a:pt x="47457" y="170709"/>
                  <a:pt x="47457" y="170709"/>
                  <a:pt x="48784" y="173319"/>
                </a:cubicBezTo>
                <a:cubicBezTo>
                  <a:pt x="50111" y="175930"/>
                  <a:pt x="51437" y="175930"/>
                  <a:pt x="52764" y="175930"/>
                </a:cubicBezTo>
                <a:lnTo>
                  <a:pt x="55418" y="174625"/>
                </a:lnTo>
                <a:cubicBezTo>
                  <a:pt x="55418" y="174625"/>
                  <a:pt x="55418" y="174625"/>
                  <a:pt x="87263" y="216393"/>
                </a:cubicBezTo>
                <a:cubicBezTo>
                  <a:pt x="87263" y="216393"/>
                  <a:pt x="87263" y="216393"/>
                  <a:pt x="55418" y="230752"/>
                </a:cubicBezTo>
                <a:cubicBezTo>
                  <a:pt x="48784" y="233362"/>
                  <a:pt x="40823" y="230752"/>
                  <a:pt x="38169" y="224225"/>
                </a:cubicBezTo>
                <a:cubicBezTo>
                  <a:pt x="38169" y="224225"/>
                  <a:pt x="38169" y="224225"/>
                  <a:pt x="1017" y="147214"/>
                </a:cubicBezTo>
                <a:cubicBezTo>
                  <a:pt x="-1637" y="140687"/>
                  <a:pt x="1017" y="132856"/>
                  <a:pt x="7651" y="128940"/>
                </a:cubicBezTo>
                <a:cubicBezTo>
                  <a:pt x="7651" y="128940"/>
                  <a:pt x="7651" y="128940"/>
                  <a:pt x="39496" y="115887"/>
                </a:cubicBezTo>
                <a:close/>
                <a:moveTo>
                  <a:pt x="63900" y="106627"/>
                </a:moveTo>
                <a:cubicBezTo>
                  <a:pt x="67524" y="108102"/>
                  <a:pt x="70489" y="111051"/>
                  <a:pt x="71807" y="114982"/>
                </a:cubicBezTo>
                <a:cubicBezTo>
                  <a:pt x="71807" y="114982"/>
                  <a:pt x="71807" y="114982"/>
                  <a:pt x="81033" y="133331"/>
                </a:cubicBezTo>
                <a:cubicBezTo>
                  <a:pt x="81033" y="133331"/>
                  <a:pt x="81033" y="133331"/>
                  <a:pt x="87623" y="130710"/>
                </a:cubicBezTo>
                <a:lnTo>
                  <a:pt x="95803" y="133422"/>
                </a:lnTo>
                <a:lnTo>
                  <a:pt x="94055" y="135965"/>
                </a:lnTo>
                <a:lnTo>
                  <a:pt x="89115" y="134702"/>
                </a:lnTo>
                <a:cubicBezTo>
                  <a:pt x="89115" y="134702"/>
                  <a:pt x="89115" y="134702"/>
                  <a:pt x="83823" y="137407"/>
                </a:cubicBezTo>
                <a:cubicBezTo>
                  <a:pt x="83823" y="137407"/>
                  <a:pt x="82500" y="137407"/>
                  <a:pt x="82500" y="137407"/>
                </a:cubicBezTo>
                <a:cubicBezTo>
                  <a:pt x="82500" y="137407"/>
                  <a:pt x="82500" y="137407"/>
                  <a:pt x="97053" y="169863"/>
                </a:cubicBezTo>
                <a:cubicBezTo>
                  <a:pt x="97053" y="169863"/>
                  <a:pt x="97053" y="169863"/>
                  <a:pt x="98375" y="169863"/>
                </a:cubicBezTo>
                <a:lnTo>
                  <a:pt x="103667" y="167158"/>
                </a:lnTo>
                <a:cubicBezTo>
                  <a:pt x="106313" y="165806"/>
                  <a:pt x="106313" y="163101"/>
                  <a:pt x="106313" y="161749"/>
                </a:cubicBezTo>
                <a:lnTo>
                  <a:pt x="106109" y="161308"/>
                </a:lnTo>
                <a:lnTo>
                  <a:pt x="109648" y="161866"/>
                </a:lnTo>
                <a:lnTo>
                  <a:pt x="110272" y="161402"/>
                </a:lnTo>
                <a:lnTo>
                  <a:pt x="110522" y="164622"/>
                </a:lnTo>
                <a:cubicBezTo>
                  <a:pt x="109698" y="166752"/>
                  <a:pt x="108051" y="168718"/>
                  <a:pt x="106074" y="170028"/>
                </a:cubicBezTo>
                <a:cubicBezTo>
                  <a:pt x="106074" y="170028"/>
                  <a:pt x="106074" y="170028"/>
                  <a:pt x="99484" y="172650"/>
                </a:cubicBezTo>
                <a:cubicBezTo>
                  <a:pt x="99484" y="172650"/>
                  <a:pt x="99484" y="172650"/>
                  <a:pt x="107391" y="192309"/>
                </a:cubicBezTo>
                <a:cubicBezTo>
                  <a:pt x="111345" y="198862"/>
                  <a:pt x="107391" y="208036"/>
                  <a:pt x="100802" y="211968"/>
                </a:cubicBezTo>
                <a:cubicBezTo>
                  <a:pt x="100802" y="211968"/>
                  <a:pt x="100802" y="211968"/>
                  <a:pt x="91576" y="215900"/>
                </a:cubicBezTo>
                <a:cubicBezTo>
                  <a:pt x="91576" y="215900"/>
                  <a:pt x="91576" y="215900"/>
                  <a:pt x="59946" y="172650"/>
                </a:cubicBezTo>
                <a:cubicBezTo>
                  <a:pt x="59946" y="172650"/>
                  <a:pt x="59946" y="172650"/>
                  <a:pt x="62582" y="171339"/>
                </a:cubicBezTo>
                <a:cubicBezTo>
                  <a:pt x="65218" y="170028"/>
                  <a:pt x="65218" y="167407"/>
                  <a:pt x="63900" y="166097"/>
                </a:cubicBezTo>
                <a:cubicBezTo>
                  <a:pt x="63900" y="166097"/>
                  <a:pt x="63900" y="166097"/>
                  <a:pt x="62582" y="163475"/>
                </a:cubicBezTo>
                <a:cubicBezTo>
                  <a:pt x="62582" y="162165"/>
                  <a:pt x="59946" y="160854"/>
                  <a:pt x="58628" y="162165"/>
                </a:cubicBezTo>
                <a:cubicBezTo>
                  <a:pt x="58628" y="162165"/>
                  <a:pt x="58628" y="162165"/>
                  <a:pt x="54674" y="163475"/>
                </a:cubicBezTo>
                <a:cubicBezTo>
                  <a:pt x="54674" y="163475"/>
                  <a:pt x="54674" y="163475"/>
                  <a:pt x="42813" y="111051"/>
                </a:cubicBezTo>
                <a:cubicBezTo>
                  <a:pt x="42813" y="111051"/>
                  <a:pt x="42813" y="111051"/>
                  <a:pt x="52038" y="107119"/>
                </a:cubicBezTo>
                <a:cubicBezTo>
                  <a:pt x="55992" y="105153"/>
                  <a:pt x="60275" y="105153"/>
                  <a:pt x="63900" y="106627"/>
                </a:cubicBezTo>
                <a:close/>
                <a:moveTo>
                  <a:pt x="221560" y="67725"/>
                </a:moveTo>
                <a:cubicBezTo>
                  <a:pt x="226810" y="65087"/>
                  <a:pt x="234687" y="65087"/>
                  <a:pt x="239938" y="67725"/>
                </a:cubicBezTo>
                <a:cubicBezTo>
                  <a:pt x="247814" y="73001"/>
                  <a:pt x="250440" y="80915"/>
                  <a:pt x="249127" y="90147"/>
                </a:cubicBezTo>
                <a:cubicBezTo>
                  <a:pt x="249127" y="92785"/>
                  <a:pt x="249127" y="96742"/>
                  <a:pt x="249127" y="99380"/>
                </a:cubicBezTo>
                <a:cubicBezTo>
                  <a:pt x="249127" y="99380"/>
                  <a:pt x="249127" y="99380"/>
                  <a:pt x="259629" y="162691"/>
                </a:cubicBezTo>
                <a:cubicBezTo>
                  <a:pt x="259629" y="162691"/>
                  <a:pt x="259629" y="162691"/>
                  <a:pt x="300324" y="193027"/>
                </a:cubicBezTo>
                <a:cubicBezTo>
                  <a:pt x="308200" y="198303"/>
                  <a:pt x="309513" y="207536"/>
                  <a:pt x="304262" y="215450"/>
                </a:cubicBezTo>
                <a:cubicBezTo>
                  <a:pt x="299011" y="222045"/>
                  <a:pt x="289822" y="223363"/>
                  <a:pt x="283258" y="219407"/>
                </a:cubicBezTo>
                <a:cubicBezTo>
                  <a:pt x="283258" y="219407"/>
                  <a:pt x="281946" y="219407"/>
                  <a:pt x="281946" y="218088"/>
                </a:cubicBezTo>
                <a:cubicBezTo>
                  <a:pt x="281946" y="218088"/>
                  <a:pt x="281946" y="218088"/>
                  <a:pt x="236000" y="185113"/>
                </a:cubicBezTo>
                <a:cubicBezTo>
                  <a:pt x="232061" y="182475"/>
                  <a:pt x="230749" y="178518"/>
                  <a:pt x="229436" y="174562"/>
                </a:cubicBezTo>
                <a:cubicBezTo>
                  <a:pt x="229436" y="174562"/>
                  <a:pt x="229436" y="174562"/>
                  <a:pt x="224185" y="145544"/>
                </a:cubicBezTo>
                <a:cubicBezTo>
                  <a:pt x="224185" y="145544"/>
                  <a:pt x="224185" y="145544"/>
                  <a:pt x="196617" y="194346"/>
                </a:cubicBezTo>
                <a:cubicBezTo>
                  <a:pt x="196617" y="194346"/>
                  <a:pt x="196617" y="194346"/>
                  <a:pt x="229436" y="243148"/>
                </a:cubicBezTo>
                <a:cubicBezTo>
                  <a:pt x="234687" y="249743"/>
                  <a:pt x="234687" y="258976"/>
                  <a:pt x="230749" y="265571"/>
                </a:cubicBezTo>
                <a:cubicBezTo>
                  <a:pt x="230749" y="265571"/>
                  <a:pt x="230749" y="265571"/>
                  <a:pt x="195305" y="318329"/>
                </a:cubicBezTo>
                <a:cubicBezTo>
                  <a:pt x="188741" y="326243"/>
                  <a:pt x="178239" y="328881"/>
                  <a:pt x="169050" y="323605"/>
                </a:cubicBezTo>
                <a:cubicBezTo>
                  <a:pt x="169050" y="323605"/>
                  <a:pt x="169050" y="323605"/>
                  <a:pt x="167737" y="323605"/>
                </a:cubicBezTo>
                <a:cubicBezTo>
                  <a:pt x="159861" y="318329"/>
                  <a:pt x="157235" y="305140"/>
                  <a:pt x="162486" y="297226"/>
                </a:cubicBezTo>
                <a:cubicBezTo>
                  <a:pt x="162486" y="297226"/>
                  <a:pt x="162486" y="297226"/>
                  <a:pt x="191366" y="255019"/>
                </a:cubicBezTo>
                <a:cubicBezTo>
                  <a:pt x="191366" y="255019"/>
                  <a:pt x="191366" y="255019"/>
                  <a:pt x="167737" y="220726"/>
                </a:cubicBezTo>
                <a:cubicBezTo>
                  <a:pt x="167737" y="220726"/>
                  <a:pt x="167737" y="220726"/>
                  <a:pt x="70594" y="322286"/>
                </a:cubicBezTo>
                <a:cubicBezTo>
                  <a:pt x="65343" y="328881"/>
                  <a:pt x="54841" y="330200"/>
                  <a:pt x="46965" y="326243"/>
                </a:cubicBezTo>
                <a:cubicBezTo>
                  <a:pt x="45652" y="324924"/>
                  <a:pt x="44339" y="323605"/>
                  <a:pt x="44339" y="322286"/>
                </a:cubicBezTo>
                <a:cubicBezTo>
                  <a:pt x="36463" y="315691"/>
                  <a:pt x="36463" y="303821"/>
                  <a:pt x="43027" y="295907"/>
                </a:cubicBezTo>
                <a:cubicBezTo>
                  <a:pt x="43027" y="295907"/>
                  <a:pt x="43027" y="295907"/>
                  <a:pt x="144108" y="189070"/>
                </a:cubicBezTo>
                <a:cubicBezTo>
                  <a:pt x="144108" y="185113"/>
                  <a:pt x="145421" y="181156"/>
                  <a:pt x="148046" y="177200"/>
                </a:cubicBezTo>
                <a:cubicBezTo>
                  <a:pt x="148046" y="177200"/>
                  <a:pt x="148046" y="177200"/>
                  <a:pt x="190054" y="103337"/>
                </a:cubicBezTo>
                <a:cubicBezTo>
                  <a:pt x="190054" y="103337"/>
                  <a:pt x="190054" y="103337"/>
                  <a:pt x="151984" y="107294"/>
                </a:cubicBezTo>
                <a:cubicBezTo>
                  <a:pt x="151984" y="107294"/>
                  <a:pt x="151984" y="107294"/>
                  <a:pt x="119166" y="154777"/>
                </a:cubicBezTo>
                <a:lnTo>
                  <a:pt x="110272" y="161402"/>
                </a:lnTo>
                <a:lnTo>
                  <a:pt x="110027" y="158233"/>
                </a:lnTo>
                <a:cubicBezTo>
                  <a:pt x="99484" y="134642"/>
                  <a:pt x="99484" y="134642"/>
                  <a:pt x="99484" y="134642"/>
                </a:cubicBezTo>
                <a:lnTo>
                  <a:pt x="95803" y="133422"/>
                </a:lnTo>
                <a:lnTo>
                  <a:pt x="97670" y="130706"/>
                </a:lnTo>
                <a:cubicBezTo>
                  <a:pt x="102428" y="123781"/>
                  <a:pt x="111946" y="109932"/>
                  <a:pt x="130980" y="82234"/>
                </a:cubicBezTo>
                <a:cubicBezTo>
                  <a:pt x="133606" y="78277"/>
                  <a:pt x="137544" y="75639"/>
                  <a:pt x="141482" y="75639"/>
                </a:cubicBezTo>
                <a:cubicBezTo>
                  <a:pt x="141482" y="75639"/>
                  <a:pt x="141482" y="75639"/>
                  <a:pt x="221560" y="67725"/>
                </a:cubicBezTo>
                <a:close/>
                <a:moveTo>
                  <a:pt x="276970" y="0"/>
                </a:moveTo>
                <a:cubicBezTo>
                  <a:pt x="299328" y="0"/>
                  <a:pt x="317452" y="17769"/>
                  <a:pt x="317452" y="39688"/>
                </a:cubicBezTo>
                <a:cubicBezTo>
                  <a:pt x="317452" y="61607"/>
                  <a:pt x="299328" y="79376"/>
                  <a:pt x="276970" y="79376"/>
                </a:cubicBezTo>
                <a:cubicBezTo>
                  <a:pt x="254612" y="79376"/>
                  <a:pt x="236488" y="61607"/>
                  <a:pt x="236488" y="39688"/>
                </a:cubicBezTo>
                <a:cubicBezTo>
                  <a:pt x="236488" y="17769"/>
                  <a:pt x="254612" y="0"/>
                  <a:pt x="276970" y="0"/>
                </a:cubicBezTo>
                <a:close/>
              </a:path>
            </a:pathLst>
          </a:custGeom>
          <a:solidFill>
            <a:sysClr val="window" lastClr="FFFFFF"/>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sp>
        <p:nvSpPr>
          <p:cNvPr id="47" name="statistics-on-laptop_82095"/>
          <p:cNvSpPr>
            <a:spLocks noChangeAspect="1"/>
          </p:cNvSpPr>
          <p:nvPr/>
        </p:nvSpPr>
        <p:spPr bwMode="auto">
          <a:xfrm>
            <a:off x="915635" y="5546641"/>
            <a:ext cx="798009" cy="798009"/>
          </a:xfrm>
          <a:custGeom>
            <a:avLst/>
            <a:gdLst>
              <a:gd name="connsiteX0" fmla="*/ 157638 w 338138"/>
              <a:gd name="connsiteY0" fmla="*/ 144463 h 338138"/>
              <a:gd name="connsiteX1" fmla="*/ 165544 w 338138"/>
              <a:gd name="connsiteY1" fmla="*/ 148443 h 338138"/>
              <a:gd name="connsiteX2" fmla="*/ 249865 w 338138"/>
              <a:gd name="connsiteY2" fmla="*/ 233341 h 338138"/>
              <a:gd name="connsiteX3" fmla="*/ 280167 w 338138"/>
              <a:gd name="connsiteY3" fmla="*/ 232015 h 338138"/>
              <a:gd name="connsiteX4" fmla="*/ 286755 w 338138"/>
              <a:gd name="connsiteY4" fmla="*/ 234668 h 338138"/>
              <a:gd name="connsiteX5" fmla="*/ 335503 w 338138"/>
              <a:gd name="connsiteY5" fmla="*/ 283750 h 338138"/>
              <a:gd name="connsiteX6" fmla="*/ 338138 w 338138"/>
              <a:gd name="connsiteY6" fmla="*/ 293036 h 338138"/>
              <a:gd name="connsiteX7" fmla="*/ 330233 w 338138"/>
              <a:gd name="connsiteY7" fmla="*/ 298342 h 338138"/>
              <a:gd name="connsiteX8" fmla="*/ 311788 w 338138"/>
              <a:gd name="connsiteY8" fmla="*/ 303648 h 338138"/>
              <a:gd name="connsiteX9" fmla="*/ 303883 w 338138"/>
              <a:gd name="connsiteY9" fmla="*/ 310281 h 338138"/>
              <a:gd name="connsiteX10" fmla="*/ 299930 w 338138"/>
              <a:gd name="connsiteY10" fmla="*/ 331505 h 338138"/>
              <a:gd name="connsiteX11" fmla="*/ 293343 w 338138"/>
              <a:gd name="connsiteY11" fmla="*/ 338138 h 338138"/>
              <a:gd name="connsiteX12" fmla="*/ 290708 w 338138"/>
              <a:gd name="connsiteY12" fmla="*/ 338138 h 338138"/>
              <a:gd name="connsiteX13" fmla="*/ 284120 w 338138"/>
              <a:gd name="connsiteY13" fmla="*/ 335485 h 338138"/>
              <a:gd name="connsiteX14" fmla="*/ 235372 w 338138"/>
              <a:gd name="connsiteY14" fmla="*/ 286403 h 338138"/>
              <a:gd name="connsiteX15" fmla="*/ 232737 w 338138"/>
              <a:gd name="connsiteY15" fmla="*/ 279770 h 338138"/>
              <a:gd name="connsiteX16" fmla="*/ 234054 w 338138"/>
              <a:gd name="connsiteY16" fmla="*/ 249260 h 338138"/>
              <a:gd name="connsiteX17" fmla="*/ 149733 w 338138"/>
              <a:gd name="connsiteY17" fmla="*/ 164361 h 338138"/>
              <a:gd name="connsiteX18" fmla="*/ 149733 w 338138"/>
              <a:gd name="connsiteY18" fmla="*/ 148443 h 338138"/>
              <a:gd name="connsiteX19" fmla="*/ 157638 w 338138"/>
              <a:gd name="connsiteY19" fmla="*/ 144463 h 338138"/>
              <a:gd name="connsiteX20" fmla="*/ 145922 w 338138"/>
              <a:gd name="connsiteY20" fmla="*/ 120650 h 338138"/>
              <a:gd name="connsiteX21" fmla="*/ 169863 w 338138"/>
              <a:gd name="connsiteY21" fmla="*/ 137383 h 338138"/>
              <a:gd name="connsiteX22" fmla="*/ 157893 w 338138"/>
              <a:gd name="connsiteY22" fmla="*/ 133522 h 338138"/>
              <a:gd name="connsiteX23" fmla="*/ 141931 w 338138"/>
              <a:gd name="connsiteY23" fmla="*/ 141245 h 338138"/>
              <a:gd name="connsiteX24" fmla="*/ 137941 w 338138"/>
              <a:gd name="connsiteY24" fmla="*/ 168275 h 338138"/>
              <a:gd name="connsiteX25" fmla="*/ 120650 w 338138"/>
              <a:gd name="connsiteY25" fmla="*/ 145106 h 338138"/>
              <a:gd name="connsiteX26" fmla="*/ 145922 w 338138"/>
              <a:gd name="connsiteY26" fmla="*/ 120650 h 338138"/>
              <a:gd name="connsiteX27" fmla="*/ 146051 w 338138"/>
              <a:gd name="connsiteY27" fmla="*/ 60325 h 338138"/>
              <a:gd name="connsiteX28" fmla="*/ 230188 w 338138"/>
              <a:gd name="connsiteY28" fmla="*/ 145257 h 338138"/>
              <a:gd name="connsiteX29" fmla="*/ 219671 w 338138"/>
              <a:gd name="connsiteY29" fmla="*/ 186395 h 338138"/>
              <a:gd name="connsiteX30" fmla="*/ 193378 w 338138"/>
              <a:gd name="connsiteY30" fmla="*/ 161181 h 338138"/>
              <a:gd name="connsiteX31" fmla="*/ 196007 w 338138"/>
              <a:gd name="connsiteY31" fmla="*/ 145257 h 338138"/>
              <a:gd name="connsiteX32" fmla="*/ 146051 w 338138"/>
              <a:gd name="connsiteY32" fmla="*/ 94828 h 338138"/>
              <a:gd name="connsiteX33" fmla="*/ 96094 w 338138"/>
              <a:gd name="connsiteY33" fmla="*/ 145257 h 338138"/>
              <a:gd name="connsiteX34" fmla="*/ 146051 w 338138"/>
              <a:gd name="connsiteY34" fmla="*/ 195685 h 338138"/>
              <a:gd name="connsiteX35" fmla="*/ 161827 w 338138"/>
              <a:gd name="connsiteY35" fmla="*/ 193031 h 338138"/>
              <a:gd name="connsiteX36" fmla="*/ 188119 w 338138"/>
              <a:gd name="connsiteY36" fmla="*/ 219572 h 338138"/>
              <a:gd name="connsiteX37" fmla="*/ 146051 w 338138"/>
              <a:gd name="connsiteY37" fmla="*/ 230188 h 338138"/>
              <a:gd name="connsiteX38" fmla="*/ 61913 w 338138"/>
              <a:gd name="connsiteY38" fmla="*/ 145257 h 338138"/>
              <a:gd name="connsiteX39" fmla="*/ 146051 w 338138"/>
              <a:gd name="connsiteY39" fmla="*/ 60325 h 338138"/>
              <a:gd name="connsiteX40" fmla="*/ 145257 w 338138"/>
              <a:gd name="connsiteY40" fmla="*/ 0 h 338138"/>
              <a:gd name="connsiteX41" fmla="*/ 290513 w 338138"/>
              <a:gd name="connsiteY41" fmla="*/ 145257 h 338138"/>
              <a:gd name="connsiteX42" fmla="*/ 269385 w 338138"/>
              <a:gd name="connsiteY42" fmla="*/ 221846 h 338138"/>
              <a:gd name="connsiteX43" fmla="*/ 254859 w 338138"/>
              <a:gd name="connsiteY43" fmla="*/ 221846 h 338138"/>
              <a:gd name="connsiteX44" fmla="*/ 239013 w 338138"/>
              <a:gd name="connsiteY44" fmla="*/ 206000 h 338138"/>
              <a:gd name="connsiteX45" fmla="*/ 256180 w 338138"/>
              <a:gd name="connsiteY45" fmla="*/ 145257 h 338138"/>
              <a:gd name="connsiteX46" fmla="*/ 145257 w 338138"/>
              <a:gd name="connsiteY46" fmla="*/ 34333 h 338138"/>
              <a:gd name="connsiteX47" fmla="*/ 34333 w 338138"/>
              <a:gd name="connsiteY47" fmla="*/ 145257 h 338138"/>
              <a:gd name="connsiteX48" fmla="*/ 145257 w 338138"/>
              <a:gd name="connsiteY48" fmla="*/ 256180 h 338138"/>
              <a:gd name="connsiteX49" fmla="*/ 206000 w 338138"/>
              <a:gd name="connsiteY49" fmla="*/ 239013 h 338138"/>
              <a:gd name="connsiteX50" fmla="*/ 221847 w 338138"/>
              <a:gd name="connsiteY50" fmla="*/ 254859 h 338138"/>
              <a:gd name="connsiteX51" fmla="*/ 221847 w 338138"/>
              <a:gd name="connsiteY51" fmla="*/ 269385 h 338138"/>
              <a:gd name="connsiteX52" fmla="*/ 145257 w 338138"/>
              <a:gd name="connsiteY52" fmla="*/ 290513 h 338138"/>
              <a:gd name="connsiteX53" fmla="*/ 0 w 338138"/>
              <a:gd name="connsiteY53" fmla="*/ 145257 h 338138"/>
              <a:gd name="connsiteX54" fmla="*/ 145257 w 338138"/>
              <a:gd name="connsiteY5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338138" h="338138">
                <a:moveTo>
                  <a:pt x="157638" y="144463"/>
                </a:moveTo>
                <a:cubicBezTo>
                  <a:pt x="160273" y="144463"/>
                  <a:pt x="162908" y="145790"/>
                  <a:pt x="165544" y="148443"/>
                </a:cubicBezTo>
                <a:cubicBezTo>
                  <a:pt x="165544" y="148443"/>
                  <a:pt x="165544" y="148443"/>
                  <a:pt x="249865" y="233341"/>
                </a:cubicBezTo>
                <a:cubicBezTo>
                  <a:pt x="249865" y="233341"/>
                  <a:pt x="249865" y="233341"/>
                  <a:pt x="280167" y="232015"/>
                </a:cubicBezTo>
                <a:cubicBezTo>
                  <a:pt x="282803" y="232015"/>
                  <a:pt x="285438" y="233341"/>
                  <a:pt x="286755" y="234668"/>
                </a:cubicBezTo>
                <a:cubicBezTo>
                  <a:pt x="286755" y="234668"/>
                  <a:pt x="286755" y="234668"/>
                  <a:pt x="335503" y="283750"/>
                </a:cubicBezTo>
                <a:cubicBezTo>
                  <a:pt x="338138" y="286403"/>
                  <a:pt x="338138" y="289056"/>
                  <a:pt x="338138" y="293036"/>
                </a:cubicBezTo>
                <a:cubicBezTo>
                  <a:pt x="336821" y="295689"/>
                  <a:pt x="334186" y="298342"/>
                  <a:pt x="330233" y="298342"/>
                </a:cubicBezTo>
                <a:cubicBezTo>
                  <a:pt x="330233" y="298342"/>
                  <a:pt x="330233" y="298342"/>
                  <a:pt x="311788" y="303648"/>
                </a:cubicBezTo>
                <a:cubicBezTo>
                  <a:pt x="307835" y="303648"/>
                  <a:pt x="305200" y="306301"/>
                  <a:pt x="303883" y="310281"/>
                </a:cubicBezTo>
                <a:cubicBezTo>
                  <a:pt x="303883" y="310281"/>
                  <a:pt x="303883" y="310281"/>
                  <a:pt x="299930" y="331505"/>
                </a:cubicBezTo>
                <a:cubicBezTo>
                  <a:pt x="298613" y="334158"/>
                  <a:pt x="295978" y="336812"/>
                  <a:pt x="293343" y="338138"/>
                </a:cubicBezTo>
                <a:cubicBezTo>
                  <a:pt x="292025" y="338138"/>
                  <a:pt x="292025" y="338138"/>
                  <a:pt x="290708" y="338138"/>
                </a:cubicBezTo>
                <a:cubicBezTo>
                  <a:pt x="288073" y="338138"/>
                  <a:pt x="285438" y="336812"/>
                  <a:pt x="284120" y="335485"/>
                </a:cubicBezTo>
                <a:cubicBezTo>
                  <a:pt x="284120" y="335485"/>
                  <a:pt x="284120" y="335485"/>
                  <a:pt x="235372" y="286403"/>
                </a:cubicBezTo>
                <a:cubicBezTo>
                  <a:pt x="232737" y="283750"/>
                  <a:pt x="232737" y="281097"/>
                  <a:pt x="232737" y="279770"/>
                </a:cubicBezTo>
                <a:cubicBezTo>
                  <a:pt x="232737" y="279770"/>
                  <a:pt x="232737" y="279770"/>
                  <a:pt x="234054" y="249260"/>
                </a:cubicBezTo>
                <a:cubicBezTo>
                  <a:pt x="234054" y="249260"/>
                  <a:pt x="234054" y="249260"/>
                  <a:pt x="149733" y="164361"/>
                </a:cubicBezTo>
                <a:cubicBezTo>
                  <a:pt x="144463" y="159055"/>
                  <a:pt x="144463" y="152422"/>
                  <a:pt x="149733" y="148443"/>
                </a:cubicBezTo>
                <a:cubicBezTo>
                  <a:pt x="151051" y="145790"/>
                  <a:pt x="155003" y="144463"/>
                  <a:pt x="157638" y="144463"/>
                </a:cubicBezTo>
                <a:close/>
                <a:moveTo>
                  <a:pt x="145922" y="120650"/>
                </a:moveTo>
                <a:cubicBezTo>
                  <a:pt x="157893" y="120650"/>
                  <a:pt x="167203" y="128373"/>
                  <a:pt x="169863" y="137383"/>
                </a:cubicBezTo>
                <a:cubicBezTo>
                  <a:pt x="167203" y="134809"/>
                  <a:pt x="161883" y="133522"/>
                  <a:pt x="157893" y="133522"/>
                </a:cubicBezTo>
                <a:cubicBezTo>
                  <a:pt x="151242" y="133522"/>
                  <a:pt x="145922" y="136096"/>
                  <a:pt x="141931" y="141245"/>
                </a:cubicBezTo>
                <a:cubicBezTo>
                  <a:pt x="133951" y="147680"/>
                  <a:pt x="132620" y="160552"/>
                  <a:pt x="137941" y="168275"/>
                </a:cubicBezTo>
                <a:cubicBezTo>
                  <a:pt x="128630" y="165701"/>
                  <a:pt x="120650" y="156691"/>
                  <a:pt x="120650" y="145106"/>
                </a:cubicBezTo>
                <a:cubicBezTo>
                  <a:pt x="120650" y="132234"/>
                  <a:pt x="132620" y="120650"/>
                  <a:pt x="145922" y="120650"/>
                </a:cubicBezTo>
                <a:close/>
                <a:moveTo>
                  <a:pt x="146051" y="60325"/>
                </a:moveTo>
                <a:cubicBezTo>
                  <a:pt x="192063" y="60325"/>
                  <a:pt x="230188" y="98810"/>
                  <a:pt x="230188" y="145257"/>
                </a:cubicBezTo>
                <a:cubicBezTo>
                  <a:pt x="230188" y="159854"/>
                  <a:pt x="226244" y="174452"/>
                  <a:pt x="219671" y="186395"/>
                </a:cubicBezTo>
                <a:lnTo>
                  <a:pt x="193378" y="161181"/>
                </a:lnTo>
                <a:cubicBezTo>
                  <a:pt x="196007" y="155873"/>
                  <a:pt x="196007" y="150565"/>
                  <a:pt x="196007" y="145257"/>
                </a:cubicBezTo>
                <a:cubicBezTo>
                  <a:pt x="196007" y="117388"/>
                  <a:pt x="173658" y="94828"/>
                  <a:pt x="146051" y="94828"/>
                </a:cubicBezTo>
                <a:cubicBezTo>
                  <a:pt x="118443" y="94828"/>
                  <a:pt x="96094" y="117388"/>
                  <a:pt x="96094" y="145257"/>
                </a:cubicBezTo>
                <a:cubicBezTo>
                  <a:pt x="96094" y="173125"/>
                  <a:pt x="118443" y="195685"/>
                  <a:pt x="146051" y="195685"/>
                </a:cubicBezTo>
                <a:cubicBezTo>
                  <a:pt x="151309" y="195685"/>
                  <a:pt x="156568" y="194358"/>
                  <a:pt x="161827" y="193031"/>
                </a:cubicBezTo>
                <a:cubicBezTo>
                  <a:pt x="161827" y="193031"/>
                  <a:pt x="161827" y="193031"/>
                  <a:pt x="188119" y="219572"/>
                </a:cubicBezTo>
                <a:cubicBezTo>
                  <a:pt x="174973" y="226207"/>
                  <a:pt x="161827" y="230188"/>
                  <a:pt x="146051" y="230188"/>
                </a:cubicBezTo>
                <a:cubicBezTo>
                  <a:pt x="100038" y="230188"/>
                  <a:pt x="61913" y="191703"/>
                  <a:pt x="61913" y="145257"/>
                </a:cubicBezTo>
                <a:cubicBezTo>
                  <a:pt x="61913" y="98810"/>
                  <a:pt x="100038" y="60325"/>
                  <a:pt x="146051" y="60325"/>
                </a:cubicBezTo>
                <a:close/>
                <a:moveTo>
                  <a:pt x="145257" y="0"/>
                </a:moveTo>
                <a:cubicBezTo>
                  <a:pt x="225808" y="0"/>
                  <a:pt x="290513" y="64705"/>
                  <a:pt x="290513" y="145257"/>
                </a:cubicBezTo>
                <a:cubicBezTo>
                  <a:pt x="290513" y="172987"/>
                  <a:pt x="282590" y="199398"/>
                  <a:pt x="269385" y="221846"/>
                </a:cubicBezTo>
                <a:cubicBezTo>
                  <a:pt x="269385" y="221846"/>
                  <a:pt x="269385" y="221846"/>
                  <a:pt x="254859" y="221846"/>
                </a:cubicBezTo>
                <a:cubicBezTo>
                  <a:pt x="254859" y="221846"/>
                  <a:pt x="254859" y="221846"/>
                  <a:pt x="239013" y="206000"/>
                </a:cubicBezTo>
                <a:cubicBezTo>
                  <a:pt x="249577" y="188833"/>
                  <a:pt x="256180" y="167705"/>
                  <a:pt x="256180" y="145257"/>
                </a:cubicBezTo>
                <a:cubicBezTo>
                  <a:pt x="256180" y="84513"/>
                  <a:pt x="207321" y="34333"/>
                  <a:pt x="145257" y="34333"/>
                </a:cubicBezTo>
                <a:cubicBezTo>
                  <a:pt x="84513" y="34333"/>
                  <a:pt x="34333" y="84513"/>
                  <a:pt x="34333" y="145257"/>
                </a:cubicBezTo>
                <a:cubicBezTo>
                  <a:pt x="34333" y="207321"/>
                  <a:pt x="84513" y="256180"/>
                  <a:pt x="145257" y="256180"/>
                </a:cubicBezTo>
                <a:cubicBezTo>
                  <a:pt x="167705" y="256180"/>
                  <a:pt x="188834" y="249577"/>
                  <a:pt x="206000" y="239013"/>
                </a:cubicBezTo>
                <a:cubicBezTo>
                  <a:pt x="206000" y="239013"/>
                  <a:pt x="206000" y="239013"/>
                  <a:pt x="221847" y="254859"/>
                </a:cubicBezTo>
                <a:cubicBezTo>
                  <a:pt x="221847" y="254859"/>
                  <a:pt x="221847" y="254859"/>
                  <a:pt x="221847" y="269385"/>
                </a:cubicBezTo>
                <a:cubicBezTo>
                  <a:pt x="199398" y="282590"/>
                  <a:pt x="172988" y="290513"/>
                  <a:pt x="145257" y="290513"/>
                </a:cubicBezTo>
                <a:cubicBezTo>
                  <a:pt x="64705" y="290513"/>
                  <a:pt x="0" y="225808"/>
                  <a:pt x="0" y="145257"/>
                </a:cubicBezTo>
                <a:cubicBezTo>
                  <a:pt x="0" y="64705"/>
                  <a:pt x="64705" y="0"/>
                  <a:pt x="145257" y="0"/>
                </a:cubicBezTo>
                <a:close/>
              </a:path>
            </a:pathLst>
          </a:custGeom>
          <a:solidFill>
            <a:sysClr val="window" lastClr="FFFFFF"/>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微软雅黑" panose="020B0503020204020204" charset="-122"/>
              <a:ea typeface="微软雅黑" panose="020B0503020204020204" charset="-122"/>
              <a:cs typeface="+mn-ea"/>
              <a:sym typeface="+mn-lt"/>
            </a:endParaRPr>
          </a:p>
        </p:txBody>
      </p:sp>
      <p:grpSp>
        <p:nvGrpSpPr>
          <p:cNvPr id="48" name="组合 47"/>
          <p:cNvGrpSpPr/>
          <p:nvPr/>
        </p:nvGrpSpPr>
        <p:grpSpPr>
          <a:xfrm>
            <a:off x="1818005" y="1457961"/>
            <a:ext cx="5939783" cy="1325366"/>
            <a:chOff x="1818113" y="1521158"/>
            <a:chExt cx="7199385" cy="1325592"/>
          </a:xfrm>
        </p:grpSpPr>
        <p:sp>
          <p:nvSpPr>
            <p:cNvPr id="49" name="矩形 48"/>
            <p:cNvSpPr/>
            <p:nvPr/>
          </p:nvSpPr>
          <p:spPr>
            <a:xfrm>
              <a:off x="3209650" y="1831847"/>
              <a:ext cx="5807848" cy="1014903"/>
            </a:xfrm>
            <a:prstGeom prst="rect">
              <a:avLst/>
            </a:prstGeom>
          </p:spPr>
          <p:txBody>
            <a:bodyPr wrap="square">
              <a:spAutoFit/>
            </a:bodyPr>
            <a:lstStyle/>
            <a:p>
              <a:pPr indent="508000" algn="just" defTabSz="913765" eaLnBrk="1" fontAlgn="auto" latinLnBrk="0" hangingPunct="1">
                <a:lnSpc>
                  <a:spcPct val="100000"/>
                </a:lnSpc>
                <a:spcAft>
                  <a:spcPts val="0"/>
                </a:spcAft>
                <a:extLst>
                  <a:ext uri="{35155182-B16C-46BC-9424-99874614C6A1}">
                    <wpsdc:indentchars xmlns:wpsdc="http://www.wps.cn/officeDocument/2017/drawingmlCustomData" val="200" checksum="282533468"/>
                  </a:ext>
                </a:extLst>
              </a:pPr>
              <a:r>
                <a:rPr lang="zh-CN" altLang="zh-CN" sz="2000" dirty="0">
                  <a:solidFill>
                    <a:prstClr val="white"/>
                  </a:solidFill>
                  <a:latin typeface="微软雅黑" panose="020B0503020204020204" charset="-122"/>
                  <a:ea typeface="微软雅黑" panose="020B0503020204020204" charset="-122"/>
                  <a:cs typeface="+mn-ea"/>
                  <a:sym typeface="+mn-lt"/>
                </a:rPr>
                <a:t>区块链是一个分布式账本，一种通过去中心化、去信任的方式集体维护一个可靠数据库的技术方案。</a:t>
              </a:r>
              <a:endParaRPr lang="zh-CN" altLang="en-US" sz="2000" dirty="0">
                <a:solidFill>
                  <a:prstClr val="white"/>
                </a:solidFill>
                <a:latin typeface="微软雅黑" panose="020B0503020204020204" charset="-122"/>
                <a:ea typeface="微软雅黑" panose="020B0503020204020204" charset="-122"/>
                <a:cs typeface="+mn-ea"/>
                <a:sym typeface="+mn-lt"/>
              </a:endParaRPr>
            </a:p>
          </p:txBody>
        </p:sp>
        <p:sp>
          <p:nvSpPr>
            <p:cNvPr id="50" name="矩形 49"/>
            <p:cNvSpPr/>
            <p:nvPr/>
          </p:nvSpPr>
          <p:spPr>
            <a:xfrm>
              <a:off x="1818113" y="1521158"/>
              <a:ext cx="2241974" cy="522059"/>
            </a:xfrm>
            <a:prstGeom prst="rect">
              <a:avLst/>
            </a:prstGeom>
          </p:spPr>
          <p:txBody>
            <a:bodyPr wrap="square">
              <a:spAutoFit/>
            </a:bodyPr>
            <a:lstStyle/>
            <a:p>
              <a:pPr fontAlgn="auto">
                <a:spcBef>
                  <a:spcPts val="0"/>
                </a:spcBef>
                <a:spcAft>
                  <a:spcPts val="0"/>
                </a:spcAft>
              </a:pPr>
              <a:r>
                <a:rPr lang="zh-CN" altLang="en-US" sz="2800" b="1" dirty="0">
                  <a:solidFill>
                    <a:srgbClr val="FFFFFF"/>
                  </a:solidFill>
                  <a:latin typeface="微软雅黑" panose="020B0503020204020204" charset="-122"/>
                  <a:ea typeface="微软雅黑" panose="020B0503020204020204" charset="-122"/>
                  <a:cs typeface="+mn-ea"/>
                  <a:sym typeface="+mn-lt"/>
                </a:rPr>
                <a:t>定义</a:t>
              </a:r>
              <a:endParaRPr lang="zh-CN" altLang="en-US" sz="2800" b="1" dirty="0">
                <a:solidFill>
                  <a:srgbClr val="FFFFFF"/>
                </a:solidFill>
                <a:latin typeface="微软雅黑" panose="020B0503020204020204" charset="-122"/>
                <a:ea typeface="微软雅黑" panose="020B0503020204020204" charset="-122"/>
                <a:cs typeface="+mn-ea"/>
                <a:sym typeface="+mn-lt"/>
              </a:endParaRPr>
            </a:p>
          </p:txBody>
        </p:sp>
      </p:grpSp>
      <p:grpSp>
        <p:nvGrpSpPr>
          <p:cNvPr id="51" name="组合 50"/>
          <p:cNvGrpSpPr/>
          <p:nvPr/>
        </p:nvGrpSpPr>
        <p:grpSpPr>
          <a:xfrm>
            <a:off x="1814304" y="3179501"/>
            <a:ext cx="7243445" cy="1493520"/>
            <a:chOff x="1028807" y="370599"/>
            <a:chExt cx="7243445" cy="1493520"/>
          </a:xfrm>
        </p:grpSpPr>
        <p:sp>
          <p:nvSpPr>
            <p:cNvPr id="52" name="矩形 51"/>
            <p:cNvSpPr/>
            <p:nvPr/>
          </p:nvSpPr>
          <p:spPr>
            <a:xfrm>
              <a:off x="1690477" y="849389"/>
              <a:ext cx="6581775" cy="1014730"/>
            </a:xfrm>
            <a:prstGeom prst="rect">
              <a:avLst/>
            </a:prstGeom>
          </p:spPr>
          <p:txBody>
            <a:bodyPr wrap="square">
              <a:spAutoFit/>
            </a:bodyPr>
            <a:lstStyle/>
            <a:p>
              <a:pPr indent="508000" algn="just" eaLnBrk="1" fontAlgn="auto" latinLnBrk="0" hangingPunct="1">
                <a:lnSpc>
                  <a:spcPct val="100000"/>
                </a:lnSpc>
                <a:spcBef>
                  <a:spcPts val="0"/>
                </a:spcBef>
                <a:spcAft>
                  <a:spcPts val="0"/>
                </a:spcAft>
                <a:extLst>
                  <a:ext uri="{35155182-B16C-46BC-9424-99874614C6A1}">
                    <wpsdc:indentchars xmlns:wpsdc="http://www.wps.cn/officeDocument/2017/drawingmlCustomData" val="200" checksum="282533468"/>
                  </a:ext>
                </a:extLst>
              </a:pPr>
              <a:r>
                <a:rPr lang="zh-CN" altLang="en-US" sz="2000" dirty="0">
                  <a:solidFill>
                    <a:prstClr val="white"/>
                  </a:solidFill>
                  <a:latin typeface="微软雅黑" panose="020B0503020204020204" charset="-122"/>
                  <a:ea typeface="微软雅黑" panose="020B0503020204020204" charset="-122"/>
                  <a:cs typeface="+mn-ea"/>
                  <a:sym typeface="+mn-lt"/>
                </a:rPr>
                <a:t>区块链是一种几乎不可能被更改的分布式数据库。这里的“分布式”不仅体现为数据的分布式存储，也体现为数据的分布式记录（即由系统参与者共同维护）。</a:t>
              </a:r>
              <a:endParaRPr lang="zh-CN" altLang="en-US" sz="2000" dirty="0">
                <a:solidFill>
                  <a:prstClr val="white"/>
                </a:solidFill>
                <a:latin typeface="微软雅黑" panose="020B0503020204020204" charset="-122"/>
                <a:ea typeface="微软雅黑" panose="020B0503020204020204" charset="-122"/>
                <a:cs typeface="+mn-ea"/>
                <a:sym typeface="+mn-lt"/>
              </a:endParaRPr>
            </a:p>
          </p:txBody>
        </p:sp>
        <p:sp>
          <p:nvSpPr>
            <p:cNvPr id="53" name="矩形 52"/>
            <p:cNvSpPr/>
            <p:nvPr/>
          </p:nvSpPr>
          <p:spPr>
            <a:xfrm>
              <a:off x="1028807" y="370599"/>
              <a:ext cx="3378001" cy="521970"/>
            </a:xfrm>
            <a:prstGeom prst="rect">
              <a:avLst/>
            </a:prstGeom>
          </p:spPr>
          <p:txBody>
            <a:bodyPr wrap="square">
              <a:spAutoFit/>
            </a:bodyPr>
            <a:lstStyle/>
            <a:p>
              <a:pPr fontAlgn="auto">
                <a:spcBef>
                  <a:spcPts val="0"/>
                </a:spcBef>
                <a:spcAft>
                  <a:spcPts val="0"/>
                </a:spcAft>
              </a:pPr>
              <a:r>
                <a:rPr lang="zh-CN" altLang="en-US" sz="2800" b="1" dirty="0">
                  <a:solidFill>
                    <a:prstClr val="white"/>
                  </a:solidFill>
                  <a:latin typeface="微软雅黑" panose="020B0503020204020204" charset="-122"/>
                  <a:ea typeface="微软雅黑" panose="020B0503020204020204" charset="-122"/>
                  <a:cs typeface="+mn-ea"/>
                  <a:sym typeface="+mn-lt"/>
                </a:rPr>
                <a:t>从数据的角度来看</a:t>
              </a:r>
              <a:endParaRPr lang="zh-CN" altLang="en-US" sz="2800" b="1" dirty="0">
                <a:solidFill>
                  <a:prstClr val="white"/>
                </a:solidFill>
                <a:latin typeface="微软雅黑" panose="020B0503020204020204" charset="-122"/>
                <a:ea typeface="微软雅黑" panose="020B0503020204020204" charset="-122"/>
                <a:cs typeface="+mn-ea"/>
                <a:sym typeface="+mn-lt"/>
              </a:endParaRPr>
            </a:p>
          </p:txBody>
        </p:sp>
      </p:grpSp>
      <p:grpSp>
        <p:nvGrpSpPr>
          <p:cNvPr id="54" name="组合 53"/>
          <p:cNvGrpSpPr/>
          <p:nvPr/>
        </p:nvGrpSpPr>
        <p:grpSpPr>
          <a:xfrm>
            <a:off x="1818005" y="4957443"/>
            <a:ext cx="7064375" cy="1720216"/>
            <a:chOff x="1818112" y="2316741"/>
            <a:chExt cx="7064484" cy="1547288"/>
          </a:xfrm>
        </p:grpSpPr>
        <p:sp>
          <p:nvSpPr>
            <p:cNvPr id="55" name="矩形 54"/>
            <p:cNvSpPr/>
            <p:nvPr/>
          </p:nvSpPr>
          <p:spPr>
            <a:xfrm>
              <a:off x="1818113" y="2951306"/>
              <a:ext cx="7064483" cy="912723"/>
            </a:xfrm>
            <a:prstGeom prst="rect">
              <a:avLst/>
            </a:prstGeom>
          </p:spPr>
          <p:txBody>
            <a:bodyPr wrap="square">
              <a:spAutoFit/>
            </a:bodyPr>
            <a:lstStyle/>
            <a:p>
              <a:pPr indent="508000" algn="just" eaLnBrk="1" fontAlgn="auto" latinLnBrk="0" hangingPunct="1">
                <a:lnSpc>
                  <a:spcPct val="100000"/>
                </a:lnSpc>
                <a:spcBef>
                  <a:spcPts val="0"/>
                </a:spcBef>
                <a:spcAft>
                  <a:spcPts val="0"/>
                </a:spcAft>
                <a:extLst>
                  <a:ext uri="{35155182-B16C-46BC-9424-99874614C6A1}">
                    <wpsdc:indentchars xmlns:wpsdc="http://www.wps.cn/officeDocument/2017/drawingmlCustomData" val="200" checksum="282533468"/>
                  </a:ext>
                </a:extLst>
              </a:pPr>
              <a:r>
                <a:rPr lang="zh-CN" altLang="zh-CN" sz="2000" dirty="0">
                  <a:solidFill>
                    <a:prstClr val="white"/>
                  </a:solidFill>
                  <a:latin typeface="微软雅黑" panose="020B0503020204020204" charset="-122"/>
                  <a:ea typeface="微软雅黑" panose="020B0503020204020204" charset="-122"/>
                  <a:cs typeface="+mn-ea"/>
                  <a:sym typeface="+mn-lt"/>
                </a:rPr>
                <a:t>区块链并不是一种单一的技术，而是多种技术整合的结果</a:t>
              </a:r>
              <a:r>
                <a:rPr lang="zh-CN" altLang="en-US" sz="2000" dirty="0">
                  <a:solidFill>
                    <a:prstClr val="white"/>
                  </a:solidFill>
                  <a:latin typeface="微软雅黑" panose="020B0503020204020204" charset="-122"/>
                  <a:ea typeface="微软雅黑" panose="020B0503020204020204" charset="-122"/>
                  <a:cs typeface="+mn-ea"/>
                  <a:sym typeface="+mn-lt"/>
                </a:rPr>
                <a:t>。</a:t>
              </a:r>
              <a:r>
                <a:rPr lang="zh-CN" altLang="zh-CN" sz="2000" dirty="0">
                  <a:solidFill>
                    <a:prstClr val="white"/>
                  </a:solidFill>
                  <a:latin typeface="微软雅黑" panose="020B0503020204020204" charset="-122"/>
                  <a:ea typeface="微软雅黑" panose="020B0503020204020204" charset="-122"/>
                  <a:cs typeface="+mn-ea"/>
                  <a:sym typeface="+mn-lt"/>
                </a:rPr>
                <a:t>这些技术以新的结构组合在一起，形成了一种新的数据记录、存储和表达的方式。</a:t>
              </a:r>
              <a:endParaRPr lang="zh-CN" altLang="en-US" sz="2000" dirty="0">
                <a:solidFill>
                  <a:prstClr val="white"/>
                </a:solidFill>
                <a:latin typeface="微软雅黑" panose="020B0503020204020204" charset="-122"/>
                <a:ea typeface="微软雅黑" panose="020B0503020204020204" charset="-122"/>
                <a:cs typeface="+mn-ea"/>
                <a:sym typeface="+mn-lt"/>
              </a:endParaRPr>
            </a:p>
          </p:txBody>
        </p:sp>
        <p:sp>
          <p:nvSpPr>
            <p:cNvPr id="56" name="矩形 55"/>
            <p:cNvSpPr/>
            <p:nvPr/>
          </p:nvSpPr>
          <p:spPr>
            <a:xfrm>
              <a:off x="1818112" y="2316741"/>
              <a:ext cx="3668288" cy="663123"/>
            </a:xfrm>
            <a:prstGeom prst="rect">
              <a:avLst/>
            </a:prstGeom>
          </p:spPr>
          <p:txBody>
            <a:bodyPr wrap="square">
              <a:spAutoFit/>
            </a:bodyPr>
            <a:lstStyle/>
            <a:p>
              <a:pPr fontAlgn="auto">
                <a:lnSpc>
                  <a:spcPct val="150000"/>
                </a:lnSpc>
                <a:spcBef>
                  <a:spcPts val="0"/>
                </a:spcBef>
                <a:spcAft>
                  <a:spcPts val="0"/>
                </a:spcAft>
              </a:pPr>
              <a:r>
                <a:rPr lang="zh-CN" altLang="en-US" sz="2800" b="1" dirty="0">
                  <a:solidFill>
                    <a:prstClr val="white"/>
                  </a:solidFill>
                  <a:latin typeface="微软雅黑" panose="020B0503020204020204" charset="-122"/>
                  <a:ea typeface="微软雅黑" panose="020B0503020204020204" charset="-122"/>
                  <a:cs typeface="+mn-ea"/>
                  <a:sym typeface="+mn-lt"/>
                </a:rPr>
                <a:t>从技术的角度来看</a:t>
              </a:r>
              <a:endParaRPr lang="en-US" altLang="zh-CN" sz="2800" b="1" dirty="0">
                <a:solidFill>
                  <a:prstClr val="white"/>
                </a:solidFill>
                <a:latin typeface="微软雅黑" panose="020B0503020204020204" charset="-122"/>
                <a:ea typeface="微软雅黑" panose="020B0503020204020204" charset="-122"/>
                <a:cs typeface="+mn-ea"/>
                <a:sym typeface="+mn-lt"/>
              </a:endParaRPr>
            </a:p>
          </p:txBody>
        </p:sp>
      </p:grpSp>
      <p:sp>
        <p:nvSpPr>
          <p:cNvPr id="57" name="TextBox 39"/>
          <p:cNvSpPr txBox="1"/>
          <p:nvPr/>
        </p:nvSpPr>
        <p:spPr>
          <a:xfrm>
            <a:off x="319380" y="344619"/>
            <a:ext cx="3238387" cy="58477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区块链简介</a:t>
            </a:r>
            <a:r>
              <a:rPr lang="en-US" altLang="zh-CN" sz="3200" b="1" dirty="0">
                <a:solidFill>
                  <a:prstClr val="white"/>
                </a:solidFill>
                <a:latin typeface="微软雅黑" panose="020B0503020204020204" charset="-122"/>
                <a:ea typeface="微软雅黑" panose="020B0503020204020204" charset="-122"/>
                <a:cs typeface="+mn-ea"/>
                <a:sym typeface="+mn-lt"/>
              </a:rPr>
              <a:t>·</a:t>
            </a:r>
            <a:r>
              <a:rPr lang="zh-CN" altLang="en-US" sz="3200" b="1" dirty="0">
                <a:solidFill>
                  <a:prstClr val="white"/>
                </a:solidFill>
                <a:latin typeface="微软雅黑" panose="020B0503020204020204" charset="-122"/>
                <a:ea typeface="微软雅黑" panose="020B0503020204020204" charset="-122"/>
                <a:cs typeface="+mn-ea"/>
                <a:sym typeface="+mn-lt"/>
              </a:rPr>
              <a:t>定义</a:t>
            </a:r>
            <a:endParaRPr lang="zh-CN" altLang="en-US" sz="3200" b="1" dirty="0">
              <a:solidFill>
                <a:prstClr val="white"/>
              </a:solidFill>
              <a:latin typeface="微软雅黑" panose="020B0503020204020204" charset="-122"/>
              <a:ea typeface="微软雅黑" panose="020B0503020204020204" charset="-122"/>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1+#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45"/>
                                        </p:tgtEl>
                                        <p:attrNameLst>
                                          <p:attrName>style.visibility</p:attrName>
                                        </p:attrNameLst>
                                      </p:cBhvr>
                                      <p:to>
                                        <p:strVal val="visible"/>
                                      </p:to>
                                    </p:set>
                                    <p:anim calcmode="lin" valueType="num">
                                      <p:cBhvr>
                                        <p:cTn id="12" dur="500" fill="hold"/>
                                        <p:tgtEl>
                                          <p:spTgt spid="45"/>
                                        </p:tgtEl>
                                        <p:attrNameLst>
                                          <p:attrName>ppt_w</p:attrName>
                                        </p:attrNameLst>
                                      </p:cBhvr>
                                      <p:tavLst>
                                        <p:tav tm="0">
                                          <p:val>
                                            <p:fltVal val="0"/>
                                          </p:val>
                                        </p:tav>
                                        <p:tav tm="100000">
                                          <p:val>
                                            <p:strVal val="#ppt_w"/>
                                          </p:val>
                                        </p:tav>
                                      </p:tavLst>
                                    </p:anim>
                                    <p:anim calcmode="lin" valueType="num">
                                      <p:cBhvr>
                                        <p:cTn id="13" dur="500" fill="hold"/>
                                        <p:tgtEl>
                                          <p:spTgt spid="45"/>
                                        </p:tgtEl>
                                        <p:attrNameLst>
                                          <p:attrName>ppt_h</p:attrName>
                                        </p:attrNameLst>
                                      </p:cBhvr>
                                      <p:tavLst>
                                        <p:tav tm="0">
                                          <p:val>
                                            <p:fltVal val="0"/>
                                          </p:val>
                                        </p:tav>
                                        <p:tav tm="100000">
                                          <p:val>
                                            <p:strVal val="#ppt_h"/>
                                          </p:val>
                                        </p:tav>
                                      </p:tavLst>
                                    </p:anim>
                                    <p:animEffect transition="in" filter="fade">
                                      <p:cBhvr>
                                        <p:cTn id="14" dur="500"/>
                                        <p:tgtEl>
                                          <p:spTgt spid="45"/>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wipe(left)">
                                      <p:cBhvr>
                                        <p:cTn id="18" dur="500"/>
                                        <p:tgtEl>
                                          <p:spTgt spid="48"/>
                                        </p:tgtEl>
                                      </p:cBhvr>
                                    </p:animEffect>
                                  </p:childTnLst>
                                </p:cTn>
                              </p:par>
                            </p:childTnLst>
                          </p:cTn>
                        </p:par>
                        <p:par>
                          <p:cTn id="19" fill="hold">
                            <p:stCondLst>
                              <p:cond delay="1500"/>
                            </p:stCondLst>
                            <p:childTnLst>
                              <p:par>
                                <p:cTn id="20" presetID="2" presetClass="entr" presetSubtype="2" fill="hold" nodeType="afterEffect">
                                  <p:stCondLst>
                                    <p:cond delay="0"/>
                                  </p:stCondLst>
                                  <p:childTnLst>
                                    <p:set>
                                      <p:cBhvr>
                                        <p:cTn id="21" dur="1" fill="hold">
                                          <p:stCondLst>
                                            <p:cond delay="0"/>
                                          </p:stCondLst>
                                        </p:cTn>
                                        <p:tgtEl>
                                          <p:spTgt spid="35"/>
                                        </p:tgtEl>
                                        <p:attrNameLst>
                                          <p:attrName>style.visibility</p:attrName>
                                        </p:attrNameLst>
                                      </p:cBhvr>
                                      <p:to>
                                        <p:strVal val="visible"/>
                                      </p:to>
                                    </p:set>
                                    <p:anim calcmode="lin" valueType="num">
                                      <p:cBhvr additive="base">
                                        <p:cTn id="22" dur="500" fill="hold"/>
                                        <p:tgtEl>
                                          <p:spTgt spid="35"/>
                                        </p:tgtEl>
                                        <p:attrNameLst>
                                          <p:attrName>ppt_x</p:attrName>
                                        </p:attrNameLst>
                                      </p:cBhvr>
                                      <p:tavLst>
                                        <p:tav tm="0">
                                          <p:val>
                                            <p:strVal val="1+#ppt_w/2"/>
                                          </p:val>
                                        </p:tav>
                                        <p:tav tm="100000">
                                          <p:val>
                                            <p:strVal val="#ppt_x"/>
                                          </p:val>
                                        </p:tav>
                                      </p:tavLst>
                                    </p:anim>
                                    <p:anim calcmode="lin" valueType="num">
                                      <p:cBhvr additive="base">
                                        <p:cTn id="23" dur="500" fill="hold"/>
                                        <p:tgtEl>
                                          <p:spTgt spid="35"/>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46"/>
                                        </p:tgtEl>
                                        <p:attrNameLst>
                                          <p:attrName>style.visibility</p:attrName>
                                        </p:attrNameLst>
                                      </p:cBhvr>
                                      <p:to>
                                        <p:strVal val="visible"/>
                                      </p:to>
                                    </p:set>
                                    <p:anim calcmode="lin" valueType="num">
                                      <p:cBhvr>
                                        <p:cTn id="27" dur="500" fill="hold"/>
                                        <p:tgtEl>
                                          <p:spTgt spid="46"/>
                                        </p:tgtEl>
                                        <p:attrNameLst>
                                          <p:attrName>ppt_w</p:attrName>
                                        </p:attrNameLst>
                                      </p:cBhvr>
                                      <p:tavLst>
                                        <p:tav tm="0">
                                          <p:val>
                                            <p:fltVal val="0"/>
                                          </p:val>
                                        </p:tav>
                                        <p:tav tm="100000">
                                          <p:val>
                                            <p:strVal val="#ppt_w"/>
                                          </p:val>
                                        </p:tav>
                                      </p:tavLst>
                                    </p:anim>
                                    <p:anim calcmode="lin" valueType="num">
                                      <p:cBhvr>
                                        <p:cTn id="28" dur="500" fill="hold"/>
                                        <p:tgtEl>
                                          <p:spTgt spid="46"/>
                                        </p:tgtEl>
                                        <p:attrNameLst>
                                          <p:attrName>ppt_h</p:attrName>
                                        </p:attrNameLst>
                                      </p:cBhvr>
                                      <p:tavLst>
                                        <p:tav tm="0">
                                          <p:val>
                                            <p:fltVal val="0"/>
                                          </p:val>
                                        </p:tav>
                                        <p:tav tm="100000">
                                          <p:val>
                                            <p:strVal val="#ppt_h"/>
                                          </p:val>
                                        </p:tav>
                                      </p:tavLst>
                                    </p:anim>
                                    <p:animEffect transition="in" filter="fade">
                                      <p:cBhvr>
                                        <p:cTn id="29" dur="500"/>
                                        <p:tgtEl>
                                          <p:spTgt spid="46"/>
                                        </p:tgtEl>
                                      </p:cBhvr>
                                    </p:animEffect>
                                  </p:childTnLst>
                                </p:cTn>
                              </p:par>
                            </p:childTnLst>
                          </p:cTn>
                        </p:par>
                        <p:par>
                          <p:cTn id="30" fill="hold">
                            <p:stCondLst>
                              <p:cond delay="2500"/>
                            </p:stCondLst>
                            <p:childTnLst>
                              <p:par>
                                <p:cTn id="31" presetID="22" presetClass="entr" presetSubtype="8" fill="hold" nodeType="afterEffect">
                                  <p:stCondLst>
                                    <p:cond delay="0"/>
                                  </p:stCondLst>
                                  <p:childTnLst>
                                    <p:set>
                                      <p:cBhvr>
                                        <p:cTn id="32" dur="1" fill="hold">
                                          <p:stCondLst>
                                            <p:cond delay="0"/>
                                          </p:stCondLst>
                                        </p:cTn>
                                        <p:tgtEl>
                                          <p:spTgt spid="51"/>
                                        </p:tgtEl>
                                        <p:attrNameLst>
                                          <p:attrName>style.visibility</p:attrName>
                                        </p:attrNameLst>
                                      </p:cBhvr>
                                      <p:to>
                                        <p:strVal val="visible"/>
                                      </p:to>
                                    </p:set>
                                    <p:animEffect transition="in" filter="wipe(left)">
                                      <p:cBhvr>
                                        <p:cTn id="33" dur="500"/>
                                        <p:tgtEl>
                                          <p:spTgt spid="51"/>
                                        </p:tgtEl>
                                      </p:cBhvr>
                                    </p:animEffect>
                                  </p:childTnLst>
                                </p:cTn>
                              </p:par>
                            </p:childTnLst>
                          </p:cTn>
                        </p:par>
                        <p:par>
                          <p:cTn id="34" fill="hold">
                            <p:stCondLst>
                              <p:cond delay="3000"/>
                            </p:stCondLst>
                            <p:childTnLst>
                              <p:par>
                                <p:cTn id="35" presetID="2" presetClass="entr" presetSubtype="2" fill="hold" nodeType="afterEffect">
                                  <p:stCondLst>
                                    <p:cond delay="0"/>
                                  </p:stCondLst>
                                  <p:childTnLst>
                                    <p:set>
                                      <p:cBhvr>
                                        <p:cTn id="36" dur="1" fill="hold">
                                          <p:stCondLst>
                                            <p:cond delay="0"/>
                                          </p:stCondLst>
                                        </p:cTn>
                                        <p:tgtEl>
                                          <p:spTgt spid="40"/>
                                        </p:tgtEl>
                                        <p:attrNameLst>
                                          <p:attrName>style.visibility</p:attrName>
                                        </p:attrNameLst>
                                      </p:cBhvr>
                                      <p:to>
                                        <p:strVal val="visible"/>
                                      </p:to>
                                    </p:set>
                                    <p:anim calcmode="lin" valueType="num">
                                      <p:cBhvr additive="base">
                                        <p:cTn id="37" dur="500" fill="hold"/>
                                        <p:tgtEl>
                                          <p:spTgt spid="40"/>
                                        </p:tgtEl>
                                        <p:attrNameLst>
                                          <p:attrName>ppt_x</p:attrName>
                                        </p:attrNameLst>
                                      </p:cBhvr>
                                      <p:tavLst>
                                        <p:tav tm="0">
                                          <p:val>
                                            <p:strVal val="1+#ppt_w/2"/>
                                          </p:val>
                                        </p:tav>
                                        <p:tav tm="100000">
                                          <p:val>
                                            <p:strVal val="#ppt_x"/>
                                          </p:val>
                                        </p:tav>
                                      </p:tavLst>
                                    </p:anim>
                                    <p:anim calcmode="lin" valueType="num">
                                      <p:cBhvr additive="base">
                                        <p:cTn id="38" dur="500" fill="hold"/>
                                        <p:tgtEl>
                                          <p:spTgt spid="40"/>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53" presetClass="entr" presetSubtype="16" fill="hold" grpId="0" nodeType="afterEffect">
                                  <p:stCondLst>
                                    <p:cond delay="0"/>
                                  </p:stCondLst>
                                  <p:childTnLst>
                                    <p:set>
                                      <p:cBhvr>
                                        <p:cTn id="41" dur="1" fill="hold">
                                          <p:stCondLst>
                                            <p:cond delay="0"/>
                                          </p:stCondLst>
                                        </p:cTn>
                                        <p:tgtEl>
                                          <p:spTgt spid="47"/>
                                        </p:tgtEl>
                                        <p:attrNameLst>
                                          <p:attrName>style.visibility</p:attrName>
                                        </p:attrNameLst>
                                      </p:cBhvr>
                                      <p:to>
                                        <p:strVal val="visible"/>
                                      </p:to>
                                    </p:set>
                                    <p:anim calcmode="lin" valueType="num">
                                      <p:cBhvr>
                                        <p:cTn id="42" dur="500" fill="hold"/>
                                        <p:tgtEl>
                                          <p:spTgt spid="47"/>
                                        </p:tgtEl>
                                        <p:attrNameLst>
                                          <p:attrName>ppt_w</p:attrName>
                                        </p:attrNameLst>
                                      </p:cBhvr>
                                      <p:tavLst>
                                        <p:tav tm="0">
                                          <p:val>
                                            <p:fltVal val="0"/>
                                          </p:val>
                                        </p:tav>
                                        <p:tav tm="100000">
                                          <p:val>
                                            <p:strVal val="#ppt_w"/>
                                          </p:val>
                                        </p:tav>
                                      </p:tavLst>
                                    </p:anim>
                                    <p:anim calcmode="lin" valueType="num">
                                      <p:cBhvr>
                                        <p:cTn id="43" dur="500" fill="hold"/>
                                        <p:tgtEl>
                                          <p:spTgt spid="47"/>
                                        </p:tgtEl>
                                        <p:attrNameLst>
                                          <p:attrName>ppt_h</p:attrName>
                                        </p:attrNameLst>
                                      </p:cBhvr>
                                      <p:tavLst>
                                        <p:tav tm="0">
                                          <p:val>
                                            <p:fltVal val="0"/>
                                          </p:val>
                                        </p:tav>
                                        <p:tav tm="100000">
                                          <p:val>
                                            <p:strVal val="#ppt_h"/>
                                          </p:val>
                                        </p:tav>
                                      </p:tavLst>
                                    </p:anim>
                                    <p:animEffect transition="in" filter="fade">
                                      <p:cBhvr>
                                        <p:cTn id="44" dur="500"/>
                                        <p:tgtEl>
                                          <p:spTgt spid="47"/>
                                        </p:tgtEl>
                                      </p:cBhvr>
                                    </p:animEffect>
                                  </p:childTnLst>
                                </p:cTn>
                              </p:par>
                            </p:childTnLst>
                          </p:cTn>
                        </p:par>
                        <p:par>
                          <p:cTn id="45" fill="hold">
                            <p:stCondLst>
                              <p:cond delay="4000"/>
                            </p:stCondLst>
                            <p:childTnLst>
                              <p:par>
                                <p:cTn id="46" presetID="22" presetClass="entr" presetSubtype="8" fill="hold" nodeType="afterEffect">
                                  <p:stCondLst>
                                    <p:cond delay="0"/>
                                  </p:stCondLst>
                                  <p:childTnLst>
                                    <p:set>
                                      <p:cBhvr>
                                        <p:cTn id="47" dur="1" fill="hold">
                                          <p:stCondLst>
                                            <p:cond delay="0"/>
                                          </p:stCondLst>
                                        </p:cTn>
                                        <p:tgtEl>
                                          <p:spTgt spid="54"/>
                                        </p:tgtEl>
                                        <p:attrNameLst>
                                          <p:attrName>style.visibility</p:attrName>
                                        </p:attrNameLst>
                                      </p:cBhvr>
                                      <p:to>
                                        <p:strVal val="visible"/>
                                      </p:to>
                                    </p:set>
                                    <p:animEffect transition="in" filter="wipe(left)">
                                      <p:cBhvr>
                                        <p:cTn id="48"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6" grpId="0" bldLvl="0" animBg="1"/>
      <p:bldP spid="47"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634567" y="1466891"/>
            <a:ext cx="4725692" cy="4725692"/>
          </a:xfrm>
          <a:prstGeom prst="rect">
            <a:avLst/>
          </a:prstGeom>
        </p:spPr>
      </p:pic>
      <p:sp>
        <p:nvSpPr>
          <p:cNvPr id="16" name="圆角矩形 15"/>
          <p:cNvSpPr/>
          <p:nvPr/>
        </p:nvSpPr>
        <p:spPr>
          <a:xfrm>
            <a:off x="1270635" y="1850390"/>
            <a:ext cx="4799965" cy="4341495"/>
          </a:xfrm>
          <a:prstGeom prst="roundRect">
            <a:avLst>
              <a:gd name="adj" fmla="val 0"/>
            </a:avLst>
          </a:prstGeom>
          <a:noFill/>
          <a:ln w="3175"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矩形 93"/>
          <p:cNvSpPr/>
          <p:nvPr/>
        </p:nvSpPr>
        <p:spPr>
          <a:xfrm>
            <a:off x="1220707" y="1790843"/>
            <a:ext cx="383924" cy="383924"/>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8" name="矩形 93"/>
          <p:cNvSpPr/>
          <p:nvPr/>
        </p:nvSpPr>
        <p:spPr>
          <a:xfrm rot="10800000">
            <a:off x="5781677" y="5848571"/>
            <a:ext cx="383924" cy="383924"/>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9" name="矩形 18"/>
          <p:cNvSpPr/>
          <p:nvPr/>
        </p:nvSpPr>
        <p:spPr>
          <a:xfrm>
            <a:off x="1826884" y="2234169"/>
            <a:ext cx="3854461" cy="5631180"/>
          </a:xfrm>
          <a:prstGeom prst="rect">
            <a:avLst/>
          </a:prstGeom>
        </p:spPr>
        <p:txBody>
          <a:bodyPr wrap="square">
            <a:spAutoFit/>
          </a:bodyPr>
          <a:lstStyle/>
          <a:p>
            <a:pPr fontAlgn="auto">
              <a:lnSpc>
                <a:spcPct val="150000"/>
              </a:lnSpc>
              <a:spcBef>
                <a:spcPts val="0"/>
              </a:spcBef>
              <a:spcAft>
                <a:spcPts val="0"/>
              </a:spcAft>
              <a:defRPr/>
            </a:pPr>
            <a:r>
              <a:rPr lang="en-US" altLang="zh-CN" sz="1600" dirty="0">
                <a:solidFill>
                  <a:prstClr val="white"/>
                </a:solidFill>
                <a:latin typeface="微软雅黑" panose="020B0503020204020204" charset="-122"/>
                <a:ea typeface="微软雅黑" panose="020B0503020204020204" charset="-122"/>
                <a:cs typeface="+mn-ea"/>
                <a:sym typeface="+mn-lt"/>
              </a:rPr>
              <a:t>中本魔咒“区块链1.0，比特币开山始祖 </a:t>
            </a:r>
            <a:r>
              <a:rPr lang="zh-CN" altLang="en-US" sz="1600" dirty="0">
                <a:solidFill>
                  <a:prstClr val="white"/>
                </a:solidFill>
                <a:latin typeface="微软雅黑" panose="020B0503020204020204" charset="-122"/>
                <a:ea typeface="微软雅黑" panose="020B0503020204020204" charset="-122"/>
                <a:cs typeface="+mn-ea"/>
                <a:sym typeface="+mn-lt"/>
              </a:rPr>
              <a:t>：</a:t>
            </a:r>
            <a:endParaRPr lang="zh-CN" altLang="en-US" sz="1600" dirty="0">
              <a:solidFill>
                <a:prstClr val="white"/>
              </a:solidFill>
              <a:latin typeface="微软雅黑" panose="020B0503020204020204" charset="-122"/>
              <a:ea typeface="微软雅黑" panose="020B0503020204020204" charset="-122"/>
              <a:cs typeface="+mn-ea"/>
              <a:sym typeface="+mn-lt"/>
            </a:endParaRPr>
          </a:p>
          <a:p>
            <a:pPr indent="406400" algn="just" eaLnBrk="1" fontAlgn="auto" latinLnBrk="0" hangingPunct="1">
              <a:lnSpc>
                <a:spcPct val="150000"/>
              </a:lnSpc>
              <a:spcBef>
                <a:spcPts val="0"/>
              </a:spcBef>
              <a:spcAft>
                <a:spcPts val="0"/>
              </a:spcAft>
              <a:defRPr/>
              <a:extLst>
                <a:ext uri="{35155182-B16C-46BC-9424-99874614C6A1}">
                  <wpsdc:indentchars xmlns:wpsdc="http://www.wps.cn/officeDocument/2017/drawingmlCustomData" val="200" checksum="1740828767"/>
                </a:ext>
              </a:extLst>
            </a:pPr>
            <a:r>
              <a:rPr lang="zh-CN" altLang="en-US" sz="1600" dirty="0">
                <a:solidFill>
                  <a:prstClr val="white"/>
                </a:solidFill>
                <a:latin typeface="微软雅黑" panose="020B0503020204020204" charset="-122"/>
                <a:ea typeface="微软雅黑" panose="020B0503020204020204" charset="-122"/>
                <a:cs typeface="+mn-ea"/>
                <a:sym typeface="+mn-lt"/>
              </a:rPr>
              <a:t>在2008年的一天，一个天才，中本聪发表了一篇白皮书《比特币：一种点对点的电子现金系统》，该文提出了一种完全通过点对点技术实现的电子现金系统，它基于密码学原理而不基于信用，使得在线支付能够直接由一方发起并支付给另外一方，中间不需要通过任何的金融机构。</a:t>
            </a:r>
            <a:endParaRPr lang="zh-CN" altLang="en-US"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zh-CN" altLang="en-US" sz="1600" dirty="0">
              <a:solidFill>
                <a:prstClr val="white"/>
              </a:solidFill>
              <a:latin typeface="微软雅黑" panose="020B0503020204020204" charset="-122"/>
              <a:ea typeface="微软雅黑" panose="020B0503020204020204" charset="-122"/>
              <a:cs typeface="+mn-ea"/>
              <a:sym typeface="+mn-lt"/>
            </a:endParaRPr>
          </a:p>
        </p:txBody>
      </p:sp>
      <p:sp>
        <p:nvSpPr>
          <p:cNvPr id="23" name="矩形 10"/>
          <p:cNvSpPr>
            <a:spLocks noChangeAspect="1"/>
          </p:cNvSpPr>
          <p:nvPr/>
        </p:nvSpPr>
        <p:spPr>
          <a:xfrm rot="5400000">
            <a:off x="7167880" y="1868170"/>
            <a:ext cx="3615055" cy="3940810"/>
          </a:xfrm>
          <a:custGeom>
            <a:avLst/>
            <a:gdLst>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299728 w 1305333"/>
              <a:gd name="connsiteY4" fmla="*/ 452301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1" fmla="*/ 653528 w 1305333"/>
              <a:gd name="connsiteY0-2" fmla="*/ 0 h 1424419"/>
              <a:gd name="connsiteX1-3" fmla="*/ 757287 w 1305333"/>
              <a:gd name="connsiteY1-4" fmla="*/ 32444 h 1424419"/>
              <a:gd name="connsiteX2-5" fmla="*/ 1206876 w 1305333"/>
              <a:gd name="connsiteY2-6" fmla="*/ 284945 h 1424419"/>
              <a:gd name="connsiteX3-7" fmla="*/ 1233464 w 1305333"/>
              <a:gd name="connsiteY3-8" fmla="*/ 306775 h 1424419"/>
              <a:gd name="connsiteX4-9" fmla="*/ 1301712 w 1305333"/>
              <a:gd name="connsiteY4-10" fmla="*/ 442384 h 1424419"/>
              <a:gd name="connsiteX5-11" fmla="*/ 1303099 w 1305333"/>
              <a:gd name="connsiteY5-12" fmla="*/ 495558 h 1424419"/>
              <a:gd name="connsiteX6-13" fmla="*/ 1303099 w 1305333"/>
              <a:gd name="connsiteY6-14" fmla="*/ 952393 h 1424419"/>
              <a:gd name="connsiteX7-15" fmla="*/ 1299356 w 1305333"/>
              <a:gd name="connsiteY7-16" fmla="*/ 974248 h 1424419"/>
              <a:gd name="connsiteX8-17" fmla="*/ 1193590 w 1305333"/>
              <a:gd name="connsiteY8-18" fmla="*/ 1159518 h 1424419"/>
              <a:gd name="connsiteX9-19" fmla="*/ 1188747 w 1305333"/>
              <a:gd name="connsiteY9-20" fmla="*/ 1163476 h 1424419"/>
              <a:gd name="connsiteX10-21" fmla="*/ 792288 w 1305333"/>
              <a:gd name="connsiteY10-22" fmla="*/ 1385653 h 1424419"/>
              <a:gd name="connsiteX11-23" fmla="*/ 522686 w 1305333"/>
              <a:gd name="connsiteY11-24" fmla="*/ 1384922 h 1424419"/>
              <a:gd name="connsiteX12-25" fmla="*/ 80344 w 1305333"/>
              <a:gd name="connsiteY12-26" fmla="*/ 1139323 h 1424419"/>
              <a:gd name="connsiteX13-27" fmla="*/ 68397 w 1305333"/>
              <a:gd name="connsiteY13-28" fmla="*/ 1130059 h 1424419"/>
              <a:gd name="connsiteX14-29" fmla="*/ 667 w 1305333"/>
              <a:gd name="connsiteY14-30" fmla="*/ 999105 h 1424419"/>
              <a:gd name="connsiteX15-31" fmla="*/ 0 w 1305333"/>
              <a:gd name="connsiteY15-32" fmla="*/ 972364 h 1424419"/>
              <a:gd name="connsiteX16-33" fmla="*/ 2496 w 1305333"/>
              <a:gd name="connsiteY16-34" fmla="*/ 463106 h 1424419"/>
              <a:gd name="connsiteX17-35" fmla="*/ 2458 w 1305333"/>
              <a:gd name="connsiteY17-36" fmla="*/ 429563 h 1424419"/>
              <a:gd name="connsiteX18-37" fmla="*/ 75248 w 1305333"/>
              <a:gd name="connsiteY18-38" fmla="*/ 303202 h 1424419"/>
              <a:gd name="connsiteX19-39" fmla="*/ 103465 w 1305333"/>
              <a:gd name="connsiteY19-40" fmla="*/ 288252 h 1424419"/>
              <a:gd name="connsiteX20-41" fmla="*/ 541533 w 1305333"/>
              <a:gd name="connsiteY20-42" fmla="*/ 38110 h 1424419"/>
              <a:gd name="connsiteX21-43" fmla="*/ 653528 w 1305333"/>
              <a:gd name="connsiteY21-44" fmla="*/ 0 h 1424419"/>
              <a:gd name="connsiteX0-45" fmla="*/ 653528 w 1305333"/>
              <a:gd name="connsiteY0-46" fmla="*/ 0 h 1424419"/>
              <a:gd name="connsiteX1-47" fmla="*/ 757287 w 1305333"/>
              <a:gd name="connsiteY1-48" fmla="*/ 32444 h 1424419"/>
              <a:gd name="connsiteX2-49" fmla="*/ 1206876 w 1305333"/>
              <a:gd name="connsiteY2-50" fmla="*/ 284945 h 1424419"/>
              <a:gd name="connsiteX3-51" fmla="*/ 1233464 w 1305333"/>
              <a:gd name="connsiteY3-52" fmla="*/ 306775 h 1424419"/>
              <a:gd name="connsiteX4-53" fmla="*/ 1301712 w 1305333"/>
              <a:gd name="connsiteY4-54" fmla="*/ 442384 h 1424419"/>
              <a:gd name="connsiteX5-55" fmla="*/ 1303099 w 1305333"/>
              <a:gd name="connsiteY5-56" fmla="*/ 495558 h 1424419"/>
              <a:gd name="connsiteX6-57" fmla="*/ 1303099 w 1305333"/>
              <a:gd name="connsiteY6-58" fmla="*/ 952393 h 1424419"/>
              <a:gd name="connsiteX7-59" fmla="*/ 1299356 w 1305333"/>
              <a:gd name="connsiteY7-60" fmla="*/ 974248 h 1424419"/>
              <a:gd name="connsiteX8-61" fmla="*/ 1193590 w 1305333"/>
              <a:gd name="connsiteY8-62" fmla="*/ 1159518 h 1424419"/>
              <a:gd name="connsiteX9-63" fmla="*/ 1188747 w 1305333"/>
              <a:gd name="connsiteY9-64" fmla="*/ 1163476 h 1424419"/>
              <a:gd name="connsiteX10-65" fmla="*/ 792288 w 1305333"/>
              <a:gd name="connsiteY10-66" fmla="*/ 1385653 h 1424419"/>
              <a:gd name="connsiteX11-67" fmla="*/ 522686 w 1305333"/>
              <a:gd name="connsiteY11-68" fmla="*/ 1384922 h 1424419"/>
              <a:gd name="connsiteX12-69" fmla="*/ 80344 w 1305333"/>
              <a:gd name="connsiteY12-70" fmla="*/ 1139323 h 1424419"/>
              <a:gd name="connsiteX13-71" fmla="*/ 68397 w 1305333"/>
              <a:gd name="connsiteY13-72" fmla="*/ 1130059 h 1424419"/>
              <a:gd name="connsiteX14-73" fmla="*/ 667 w 1305333"/>
              <a:gd name="connsiteY14-74" fmla="*/ 999105 h 1424419"/>
              <a:gd name="connsiteX15-75" fmla="*/ 0 w 1305333"/>
              <a:gd name="connsiteY15-76" fmla="*/ 972364 h 1424419"/>
              <a:gd name="connsiteX16-77" fmla="*/ 2496 w 1305333"/>
              <a:gd name="connsiteY16-78" fmla="*/ 463106 h 1424419"/>
              <a:gd name="connsiteX17-79" fmla="*/ 2458 w 1305333"/>
              <a:gd name="connsiteY17-80" fmla="*/ 429563 h 1424419"/>
              <a:gd name="connsiteX18-81" fmla="*/ 75248 w 1305333"/>
              <a:gd name="connsiteY18-82" fmla="*/ 303202 h 1424419"/>
              <a:gd name="connsiteX19-83" fmla="*/ 103465 w 1305333"/>
              <a:gd name="connsiteY19-84" fmla="*/ 288252 h 1424419"/>
              <a:gd name="connsiteX20-85" fmla="*/ 541533 w 1305333"/>
              <a:gd name="connsiteY20-86" fmla="*/ 38110 h 1424419"/>
              <a:gd name="connsiteX21-87" fmla="*/ 653528 w 1305333"/>
              <a:gd name="connsiteY21-88" fmla="*/ 0 h 1424419"/>
              <a:gd name="connsiteX0-89" fmla="*/ 653528 w 1306046"/>
              <a:gd name="connsiteY0-90" fmla="*/ 0 h 1424419"/>
              <a:gd name="connsiteX1-91" fmla="*/ 757287 w 1306046"/>
              <a:gd name="connsiteY1-92" fmla="*/ 32444 h 1424419"/>
              <a:gd name="connsiteX2-93" fmla="*/ 1206876 w 1306046"/>
              <a:gd name="connsiteY2-94" fmla="*/ 284945 h 1424419"/>
              <a:gd name="connsiteX3-95" fmla="*/ 1233464 w 1306046"/>
              <a:gd name="connsiteY3-96" fmla="*/ 306775 h 1424419"/>
              <a:gd name="connsiteX4-97" fmla="*/ 1301712 w 1306046"/>
              <a:gd name="connsiteY4-98" fmla="*/ 442384 h 1424419"/>
              <a:gd name="connsiteX5-99" fmla="*/ 1303099 w 1306046"/>
              <a:gd name="connsiteY5-100" fmla="*/ 495558 h 1424419"/>
              <a:gd name="connsiteX6-101" fmla="*/ 1303099 w 1306046"/>
              <a:gd name="connsiteY6-102" fmla="*/ 952393 h 1424419"/>
              <a:gd name="connsiteX7-103" fmla="*/ 1305306 w 1306046"/>
              <a:gd name="connsiteY7-104" fmla="*/ 990115 h 1424419"/>
              <a:gd name="connsiteX8-105" fmla="*/ 1193590 w 1306046"/>
              <a:gd name="connsiteY8-106" fmla="*/ 1159518 h 1424419"/>
              <a:gd name="connsiteX9-107" fmla="*/ 1188747 w 1306046"/>
              <a:gd name="connsiteY9-108" fmla="*/ 1163476 h 1424419"/>
              <a:gd name="connsiteX10-109" fmla="*/ 792288 w 1306046"/>
              <a:gd name="connsiteY10-110" fmla="*/ 1385653 h 1424419"/>
              <a:gd name="connsiteX11-111" fmla="*/ 522686 w 1306046"/>
              <a:gd name="connsiteY11-112" fmla="*/ 1384922 h 1424419"/>
              <a:gd name="connsiteX12-113" fmla="*/ 80344 w 1306046"/>
              <a:gd name="connsiteY12-114" fmla="*/ 1139323 h 1424419"/>
              <a:gd name="connsiteX13-115" fmla="*/ 68397 w 1306046"/>
              <a:gd name="connsiteY13-116" fmla="*/ 1130059 h 1424419"/>
              <a:gd name="connsiteX14-117" fmla="*/ 667 w 1306046"/>
              <a:gd name="connsiteY14-118" fmla="*/ 999105 h 1424419"/>
              <a:gd name="connsiteX15-119" fmla="*/ 0 w 1306046"/>
              <a:gd name="connsiteY15-120" fmla="*/ 972364 h 1424419"/>
              <a:gd name="connsiteX16-121" fmla="*/ 2496 w 1306046"/>
              <a:gd name="connsiteY16-122" fmla="*/ 463106 h 1424419"/>
              <a:gd name="connsiteX17-123" fmla="*/ 2458 w 1306046"/>
              <a:gd name="connsiteY17-124" fmla="*/ 429563 h 1424419"/>
              <a:gd name="connsiteX18-125" fmla="*/ 75248 w 1306046"/>
              <a:gd name="connsiteY18-126" fmla="*/ 303202 h 1424419"/>
              <a:gd name="connsiteX19-127" fmla="*/ 103465 w 1306046"/>
              <a:gd name="connsiteY19-128" fmla="*/ 288252 h 1424419"/>
              <a:gd name="connsiteX20-129" fmla="*/ 541533 w 1306046"/>
              <a:gd name="connsiteY20-130" fmla="*/ 38110 h 1424419"/>
              <a:gd name="connsiteX21-131" fmla="*/ 653528 w 1306046"/>
              <a:gd name="connsiteY21-132" fmla="*/ 0 h 1424419"/>
              <a:gd name="connsiteX0-133" fmla="*/ 653528 w 1305333"/>
              <a:gd name="connsiteY0-134" fmla="*/ 0 h 1424419"/>
              <a:gd name="connsiteX1-135" fmla="*/ 757287 w 1305333"/>
              <a:gd name="connsiteY1-136" fmla="*/ 32444 h 1424419"/>
              <a:gd name="connsiteX2-137" fmla="*/ 1206876 w 1305333"/>
              <a:gd name="connsiteY2-138" fmla="*/ 284945 h 1424419"/>
              <a:gd name="connsiteX3-139" fmla="*/ 1233464 w 1305333"/>
              <a:gd name="connsiteY3-140" fmla="*/ 306775 h 1424419"/>
              <a:gd name="connsiteX4-141" fmla="*/ 1301712 w 1305333"/>
              <a:gd name="connsiteY4-142" fmla="*/ 442384 h 1424419"/>
              <a:gd name="connsiteX5-143" fmla="*/ 1303099 w 1305333"/>
              <a:gd name="connsiteY5-144" fmla="*/ 495558 h 1424419"/>
              <a:gd name="connsiteX6-145" fmla="*/ 1303099 w 1305333"/>
              <a:gd name="connsiteY6-146" fmla="*/ 952393 h 1424419"/>
              <a:gd name="connsiteX7-147" fmla="*/ 1305306 w 1305333"/>
              <a:gd name="connsiteY7-148" fmla="*/ 990115 h 1424419"/>
              <a:gd name="connsiteX8-149" fmla="*/ 1193590 w 1305333"/>
              <a:gd name="connsiteY8-150" fmla="*/ 1159518 h 1424419"/>
              <a:gd name="connsiteX9-151" fmla="*/ 1188747 w 1305333"/>
              <a:gd name="connsiteY9-152" fmla="*/ 1163476 h 1424419"/>
              <a:gd name="connsiteX10-153" fmla="*/ 792288 w 1305333"/>
              <a:gd name="connsiteY10-154" fmla="*/ 1385653 h 1424419"/>
              <a:gd name="connsiteX11-155" fmla="*/ 522686 w 1305333"/>
              <a:gd name="connsiteY11-156" fmla="*/ 1384922 h 1424419"/>
              <a:gd name="connsiteX12-157" fmla="*/ 80344 w 1305333"/>
              <a:gd name="connsiteY12-158" fmla="*/ 1139323 h 1424419"/>
              <a:gd name="connsiteX13-159" fmla="*/ 68397 w 1305333"/>
              <a:gd name="connsiteY13-160" fmla="*/ 1130059 h 1424419"/>
              <a:gd name="connsiteX14-161" fmla="*/ 667 w 1305333"/>
              <a:gd name="connsiteY14-162" fmla="*/ 999105 h 1424419"/>
              <a:gd name="connsiteX15-163" fmla="*/ 0 w 1305333"/>
              <a:gd name="connsiteY15-164" fmla="*/ 972364 h 1424419"/>
              <a:gd name="connsiteX16-165" fmla="*/ 2496 w 1305333"/>
              <a:gd name="connsiteY16-166" fmla="*/ 463106 h 1424419"/>
              <a:gd name="connsiteX17-167" fmla="*/ 2458 w 1305333"/>
              <a:gd name="connsiteY17-168" fmla="*/ 429563 h 1424419"/>
              <a:gd name="connsiteX18-169" fmla="*/ 75248 w 1305333"/>
              <a:gd name="connsiteY18-170" fmla="*/ 303202 h 1424419"/>
              <a:gd name="connsiteX19-171" fmla="*/ 103465 w 1305333"/>
              <a:gd name="connsiteY19-172" fmla="*/ 288252 h 1424419"/>
              <a:gd name="connsiteX20-173" fmla="*/ 541533 w 1305333"/>
              <a:gd name="connsiteY20-174" fmla="*/ 38110 h 1424419"/>
              <a:gd name="connsiteX21-175" fmla="*/ 653528 w 1305333"/>
              <a:gd name="connsiteY21-176" fmla="*/ 0 h 1424419"/>
              <a:gd name="connsiteX0-177" fmla="*/ 653528 w 1305333"/>
              <a:gd name="connsiteY0-178" fmla="*/ 0 h 1424419"/>
              <a:gd name="connsiteX1-179" fmla="*/ 757287 w 1305333"/>
              <a:gd name="connsiteY1-180" fmla="*/ 32444 h 1424419"/>
              <a:gd name="connsiteX2-181" fmla="*/ 1206876 w 1305333"/>
              <a:gd name="connsiteY2-182" fmla="*/ 284945 h 1424419"/>
              <a:gd name="connsiteX3-183" fmla="*/ 1233464 w 1305333"/>
              <a:gd name="connsiteY3-184" fmla="*/ 306775 h 1424419"/>
              <a:gd name="connsiteX4-185" fmla="*/ 1301712 w 1305333"/>
              <a:gd name="connsiteY4-186" fmla="*/ 442384 h 1424419"/>
              <a:gd name="connsiteX5-187" fmla="*/ 1303099 w 1305333"/>
              <a:gd name="connsiteY5-188" fmla="*/ 495558 h 1424419"/>
              <a:gd name="connsiteX6-189" fmla="*/ 1303099 w 1305333"/>
              <a:gd name="connsiteY6-190" fmla="*/ 952393 h 1424419"/>
              <a:gd name="connsiteX7-191" fmla="*/ 1305306 w 1305333"/>
              <a:gd name="connsiteY7-192" fmla="*/ 990115 h 1424419"/>
              <a:gd name="connsiteX8-193" fmla="*/ 1193590 w 1305333"/>
              <a:gd name="connsiteY8-194" fmla="*/ 1159518 h 1424419"/>
              <a:gd name="connsiteX9-195" fmla="*/ 1172881 w 1305333"/>
              <a:gd name="connsiteY9-196" fmla="*/ 1179342 h 1424419"/>
              <a:gd name="connsiteX10-197" fmla="*/ 792288 w 1305333"/>
              <a:gd name="connsiteY10-198" fmla="*/ 1385653 h 1424419"/>
              <a:gd name="connsiteX11-199" fmla="*/ 522686 w 1305333"/>
              <a:gd name="connsiteY11-200" fmla="*/ 1384922 h 1424419"/>
              <a:gd name="connsiteX12-201" fmla="*/ 80344 w 1305333"/>
              <a:gd name="connsiteY12-202" fmla="*/ 1139323 h 1424419"/>
              <a:gd name="connsiteX13-203" fmla="*/ 68397 w 1305333"/>
              <a:gd name="connsiteY13-204" fmla="*/ 1130059 h 1424419"/>
              <a:gd name="connsiteX14-205" fmla="*/ 667 w 1305333"/>
              <a:gd name="connsiteY14-206" fmla="*/ 999105 h 1424419"/>
              <a:gd name="connsiteX15-207" fmla="*/ 0 w 1305333"/>
              <a:gd name="connsiteY15-208" fmla="*/ 972364 h 1424419"/>
              <a:gd name="connsiteX16-209" fmla="*/ 2496 w 1305333"/>
              <a:gd name="connsiteY16-210" fmla="*/ 463106 h 1424419"/>
              <a:gd name="connsiteX17-211" fmla="*/ 2458 w 1305333"/>
              <a:gd name="connsiteY17-212" fmla="*/ 429563 h 1424419"/>
              <a:gd name="connsiteX18-213" fmla="*/ 75248 w 1305333"/>
              <a:gd name="connsiteY18-214" fmla="*/ 303202 h 1424419"/>
              <a:gd name="connsiteX19-215" fmla="*/ 103465 w 1305333"/>
              <a:gd name="connsiteY19-216" fmla="*/ 288252 h 1424419"/>
              <a:gd name="connsiteX20-217" fmla="*/ 541533 w 1305333"/>
              <a:gd name="connsiteY20-218" fmla="*/ 38110 h 1424419"/>
              <a:gd name="connsiteX21-219" fmla="*/ 653528 w 1305333"/>
              <a:gd name="connsiteY21-220" fmla="*/ 0 h 1424419"/>
              <a:gd name="connsiteX0-221" fmla="*/ 653528 w 1305333"/>
              <a:gd name="connsiteY0-222" fmla="*/ 0 h 1424419"/>
              <a:gd name="connsiteX1-223" fmla="*/ 757287 w 1305333"/>
              <a:gd name="connsiteY1-224" fmla="*/ 32444 h 1424419"/>
              <a:gd name="connsiteX2-225" fmla="*/ 1206876 w 1305333"/>
              <a:gd name="connsiteY2-226" fmla="*/ 284945 h 1424419"/>
              <a:gd name="connsiteX3-227" fmla="*/ 1233464 w 1305333"/>
              <a:gd name="connsiteY3-228" fmla="*/ 306775 h 1424419"/>
              <a:gd name="connsiteX4-229" fmla="*/ 1301712 w 1305333"/>
              <a:gd name="connsiteY4-230" fmla="*/ 442384 h 1424419"/>
              <a:gd name="connsiteX5-231" fmla="*/ 1303099 w 1305333"/>
              <a:gd name="connsiteY5-232" fmla="*/ 495558 h 1424419"/>
              <a:gd name="connsiteX6-233" fmla="*/ 1303099 w 1305333"/>
              <a:gd name="connsiteY6-234" fmla="*/ 952393 h 1424419"/>
              <a:gd name="connsiteX7-235" fmla="*/ 1305306 w 1305333"/>
              <a:gd name="connsiteY7-236" fmla="*/ 990115 h 1424419"/>
              <a:gd name="connsiteX8-237" fmla="*/ 1193590 w 1305333"/>
              <a:gd name="connsiteY8-238" fmla="*/ 1159518 h 1424419"/>
              <a:gd name="connsiteX9-239" fmla="*/ 1172881 w 1305333"/>
              <a:gd name="connsiteY9-240" fmla="*/ 1179342 h 1424419"/>
              <a:gd name="connsiteX10-241" fmla="*/ 792288 w 1305333"/>
              <a:gd name="connsiteY10-242" fmla="*/ 1385653 h 1424419"/>
              <a:gd name="connsiteX11-243" fmla="*/ 522686 w 1305333"/>
              <a:gd name="connsiteY11-244" fmla="*/ 1384922 h 1424419"/>
              <a:gd name="connsiteX12-245" fmla="*/ 80344 w 1305333"/>
              <a:gd name="connsiteY12-246" fmla="*/ 1139323 h 1424419"/>
              <a:gd name="connsiteX13-247" fmla="*/ 68397 w 1305333"/>
              <a:gd name="connsiteY13-248" fmla="*/ 1130059 h 1424419"/>
              <a:gd name="connsiteX14-249" fmla="*/ 667 w 1305333"/>
              <a:gd name="connsiteY14-250" fmla="*/ 999105 h 1424419"/>
              <a:gd name="connsiteX15-251" fmla="*/ 0 w 1305333"/>
              <a:gd name="connsiteY15-252" fmla="*/ 972364 h 1424419"/>
              <a:gd name="connsiteX16-253" fmla="*/ 2496 w 1305333"/>
              <a:gd name="connsiteY16-254" fmla="*/ 463106 h 1424419"/>
              <a:gd name="connsiteX17-255" fmla="*/ 2458 w 1305333"/>
              <a:gd name="connsiteY17-256" fmla="*/ 429563 h 1424419"/>
              <a:gd name="connsiteX18-257" fmla="*/ 75248 w 1305333"/>
              <a:gd name="connsiteY18-258" fmla="*/ 303202 h 1424419"/>
              <a:gd name="connsiteX19-259" fmla="*/ 103465 w 1305333"/>
              <a:gd name="connsiteY19-260" fmla="*/ 288252 h 1424419"/>
              <a:gd name="connsiteX20-261" fmla="*/ 541533 w 1305333"/>
              <a:gd name="connsiteY20-262" fmla="*/ 38110 h 1424419"/>
              <a:gd name="connsiteX21-263" fmla="*/ 653528 w 1305333"/>
              <a:gd name="connsiteY21-264" fmla="*/ 0 h 1424419"/>
              <a:gd name="connsiteX0-265" fmla="*/ 653528 w 1305333"/>
              <a:gd name="connsiteY0-266" fmla="*/ 0 h 1424419"/>
              <a:gd name="connsiteX1-267" fmla="*/ 757287 w 1305333"/>
              <a:gd name="connsiteY1-268" fmla="*/ 32444 h 1424419"/>
              <a:gd name="connsiteX2-269" fmla="*/ 1206876 w 1305333"/>
              <a:gd name="connsiteY2-270" fmla="*/ 284945 h 1424419"/>
              <a:gd name="connsiteX3-271" fmla="*/ 1233464 w 1305333"/>
              <a:gd name="connsiteY3-272" fmla="*/ 306775 h 1424419"/>
              <a:gd name="connsiteX4-273" fmla="*/ 1301712 w 1305333"/>
              <a:gd name="connsiteY4-274" fmla="*/ 442384 h 1424419"/>
              <a:gd name="connsiteX5-275" fmla="*/ 1303099 w 1305333"/>
              <a:gd name="connsiteY5-276" fmla="*/ 495558 h 1424419"/>
              <a:gd name="connsiteX6-277" fmla="*/ 1303099 w 1305333"/>
              <a:gd name="connsiteY6-278" fmla="*/ 952393 h 1424419"/>
              <a:gd name="connsiteX7-279" fmla="*/ 1305306 w 1305333"/>
              <a:gd name="connsiteY7-280" fmla="*/ 990115 h 1424419"/>
              <a:gd name="connsiteX8-281" fmla="*/ 1193590 w 1305333"/>
              <a:gd name="connsiteY8-282" fmla="*/ 1159518 h 1424419"/>
              <a:gd name="connsiteX9-283" fmla="*/ 1172881 w 1305333"/>
              <a:gd name="connsiteY9-284" fmla="*/ 1179342 h 1424419"/>
              <a:gd name="connsiteX10-285" fmla="*/ 792288 w 1305333"/>
              <a:gd name="connsiteY10-286" fmla="*/ 1385653 h 1424419"/>
              <a:gd name="connsiteX11-287" fmla="*/ 522686 w 1305333"/>
              <a:gd name="connsiteY11-288" fmla="*/ 1384922 h 1424419"/>
              <a:gd name="connsiteX12-289" fmla="*/ 80344 w 1305333"/>
              <a:gd name="connsiteY12-290" fmla="*/ 1139323 h 1424419"/>
              <a:gd name="connsiteX13-291" fmla="*/ 68397 w 1305333"/>
              <a:gd name="connsiteY13-292" fmla="*/ 1130059 h 1424419"/>
              <a:gd name="connsiteX14-293" fmla="*/ 667 w 1305333"/>
              <a:gd name="connsiteY14-294" fmla="*/ 999105 h 1424419"/>
              <a:gd name="connsiteX15-295" fmla="*/ 0 w 1305333"/>
              <a:gd name="connsiteY15-296" fmla="*/ 972364 h 1424419"/>
              <a:gd name="connsiteX16-297" fmla="*/ 2496 w 1305333"/>
              <a:gd name="connsiteY16-298" fmla="*/ 463106 h 1424419"/>
              <a:gd name="connsiteX17-299" fmla="*/ 2458 w 1305333"/>
              <a:gd name="connsiteY17-300" fmla="*/ 429563 h 1424419"/>
              <a:gd name="connsiteX18-301" fmla="*/ 75248 w 1305333"/>
              <a:gd name="connsiteY18-302" fmla="*/ 303202 h 1424419"/>
              <a:gd name="connsiteX19-303" fmla="*/ 103465 w 1305333"/>
              <a:gd name="connsiteY19-304" fmla="*/ 288252 h 1424419"/>
              <a:gd name="connsiteX20-305" fmla="*/ 541533 w 1305333"/>
              <a:gd name="connsiteY20-306" fmla="*/ 38110 h 1424419"/>
              <a:gd name="connsiteX21-307" fmla="*/ 653528 w 1305333"/>
              <a:gd name="connsiteY21-308" fmla="*/ 0 h 1424419"/>
              <a:gd name="connsiteX0-309" fmla="*/ 653528 w 1305333"/>
              <a:gd name="connsiteY0-310" fmla="*/ 0 h 1424419"/>
              <a:gd name="connsiteX1-311" fmla="*/ 757287 w 1305333"/>
              <a:gd name="connsiteY1-312" fmla="*/ 32444 h 1424419"/>
              <a:gd name="connsiteX2-313" fmla="*/ 1206876 w 1305333"/>
              <a:gd name="connsiteY2-314" fmla="*/ 284945 h 1424419"/>
              <a:gd name="connsiteX3-315" fmla="*/ 1233464 w 1305333"/>
              <a:gd name="connsiteY3-316" fmla="*/ 306775 h 1424419"/>
              <a:gd name="connsiteX4-317" fmla="*/ 1301712 w 1305333"/>
              <a:gd name="connsiteY4-318" fmla="*/ 442384 h 1424419"/>
              <a:gd name="connsiteX5-319" fmla="*/ 1303099 w 1305333"/>
              <a:gd name="connsiteY5-320" fmla="*/ 495558 h 1424419"/>
              <a:gd name="connsiteX6-321" fmla="*/ 1303099 w 1305333"/>
              <a:gd name="connsiteY6-322" fmla="*/ 952393 h 1424419"/>
              <a:gd name="connsiteX7-323" fmla="*/ 1305306 w 1305333"/>
              <a:gd name="connsiteY7-324" fmla="*/ 990115 h 1424419"/>
              <a:gd name="connsiteX8-325" fmla="*/ 1193590 w 1305333"/>
              <a:gd name="connsiteY8-326" fmla="*/ 1159518 h 1424419"/>
              <a:gd name="connsiteX9-327" fmla="*/ 1172881 w 1305333"/>
              <a:gd name="connsiteY9-328" fmla="*/ 1179342 h 1424419"/>
              <a:gd name="connsiteX10-329" fmla="*/ 792288 w 1305333"/>
              <a:gd name="connsiteY10-330" fmla="*/ 1385653 h 1424419"/>
              <a:gd name="connsiteX11-331" fmla="*/ 522686 w 1305333"/>
              <a:gd name="connsiteY11-332" fmla="*/ 1384922 h 1424419"/>
              <a:gd name="connsiteX12-333" fmla="*/ 80344 w 1305333"/>
              <a:gd name="connsiteY12-334" fmla="*/ 1139323 h 1424419"/>
              <a:gd name="connsiteX13-335" fmla="*/ 68397 w 1305333"/>
              <a:gd name="connsiteY13-336" fmla="*/ 1130059 h 1424419"/>
              <a:gd name="connsiteX14-337" fmla="*/ 667 w 1305333"/>
              <a:gd name="connsiteY14-338" fmla="*/ 999105 h 1424419"/>
              <a:gd name="connsiteX15-339" fmla="*/ 0 w 1305333"/>
              <a:gd name="connsiteY15-340" fmla="*/ 972364 h 1424419"/>
              <a:gd name="connsiteX16-341" fmla="*/ 2496 w 1305333"/>
              <a:gd name="connsiteY16-342" fmla="*/ 463106 h 1424419"/>
              <a:gd name="connsiteX17-343" fmla="*/ 2458 w 1305333"/>
              <a:gd name="connsiteY17-344" fmla="*/ 429563 h 1424419"/>
              <a:gd name="connsiteX18-345" fmla="*/ 75248 w 1305333"/>
              <a:gd name="connsiteY18-346" fmla="*/ 303202 h 1424419"/>
              <a:gd name="connsiteX19-347" fmla="*/ 103465 w 1305333"/>
              <a:gd name="connsiteY19-348" fmla="*/ 288252 h 1424419"/>
              <a:gd name="connsiteX20-349" fmla="*/ 541533 w 1305333"/>
              <a:gd name="connsiteY20-350" fmla="*/ 38110 h 1424419"/>
              <a:gd name="connsiteX21-351" fmla="*/ 653528 w 1305333"/>
              <a:gd name="connsiteY21-352" fmla="*/ 0 h 1424419"/>
              <a:gd name="connsiteX0-353" fmla="*/ 653528 w 1305333"/>
              <a:gd name="connsiteY0-354" fmla="*/ 0 h 1424419"/>
              <a:gd name="connsiteX1-355" fmla="*/ 757287 w 1305333"/>
              <a:gd name="connsiteY1-356" fmla="*/ 32444 h 1424419"/>
              <a:gd name="connsiteX2-357" fmla="*/ 1206876 w 1305333"/>
              <a:gd name="connsiteY2-358" fmla="*/ 284945 h 1424419"/>
              <a:gd name="connsiteX3-359" fmla="*/ 1233464 w 1305333"/>
              <a:gd name="connsiteY3-360" fmla="*/ 306775 h 1424419"/>
              <a:gd name="connsiteX4-361" fmla="*/ 1301712 w 1305333"/>
              <a:gd name="connsiteY4-362" fmla="*/ 442384 h 1424419"/>
              <a:gd name="connsiteX5-363" fmla="*/ 1303099 w 1305333"/>
              <a:gd name="connsiteY5-364" fmla="*/ 495558 h 1424419"/>
              <a:gd name="connsiteX6-365" fmla="*/ 1303099 w 1305333"/>
              <a:gd name="connsiteY6-366" fmla="*/ 952393 h 1424419"/>
              <a:gd name="connsiteX7-367" fmla="*/ 1305306 w 1305333"/>
              <a:gd name="connsiteY7-368" fmla="*/ 990115 h 1424419"/>
              <a:gd name="connsiteX8-369" fmla="*/ 1193590 w 1305333"/>
              <a:gd name="connsiteY8-370" fmla="*/ 1159518 h 1424419"/>
              <a:gd name="connsiteX9-371" fmla="*/ 1172881 w 1305333"/>
              <a:gd name="connsiteY9-372" fmla="*/ 1179342 h 1424419"/>
              <a:gd name="connsiteX10-373" fmla="*/ 792288 w 1305333"/>
              <a:gd name="connsiteY10-374" fmla="*/ 1385653 h 1424419"/>
              <a:gd name="connsiteX11-375" fmla="*/ 522686 w 1305333"/>
              <a:gd name="connsiteY11-376" fmla="*/ 1384922 h 1424419"/>
              <a:gd name="connsiteX12-377" fmla="*/ 80344 w 1305333"/>
              <a:gd name="connsiteY12-378" fmla="*/ 1139323 h 1424419"/>
              <a:gd name="connsiteX13-379" fmla="*/ 68397 w 1305333"/>
              <a:gd name="connsiteY13-380" fmla="*/ 1130059 h 1424419"/>
              <a:gd name="connsiteX14-381" fmla="*/ 667 w 1305333"/>
              <a:gd name="connsiteY14-382" fmla="*/ 999105 h 1424419"/>
              <a:gd name="connsiteX15-383" fmla="*/ 0 w 1305333"/>
              <a:gd name="connsiteY15-384" fmla="*/ 972364 h 1424419"/>
              <a:gd name="connsiteX16-385" fmla="*/ 2496 w 1305333"/>
              <a:gd name="connsiteY16-386" fmla="*/ 463106 h 1424419"/>
              <a:gd name="connsiteX17-387" fmla="*/ 2458 w 1305333"/>
              <a:gd name="connsiteY17-388" fmla="*/ 429563 h 1424419"/>
              <a:gd name="connsiteX18-389" fmla="*/ 75248 w 1305333"/>
              <a:gd name="connsiteY18-390" fmla="*/ 303202 h 1424419"/>
              <a:gd name="connsiteX19-391" fmla="*/ 106293 w 1305333"/>
              <a:gd name="connsiteY19-392" fmla="*/ 282597 h 1424419"/>
              <a:gd name="connsiteX20-393" fmla="*/ 541533 w 1305333"/>
              <a:gd name="connsiteY20-394" fmla="*/ 38110 h 1424419"/>
              <a:gd name="connsiteX21-395" fmla="*/ 653528 w 1305333"/>
              <a:gd name="connsiteY21-396" fmla="*/ 0 h 1424419"/>
              <a:gd name="connsiteX0-397" fmla="*/ 653528 w 1305333"/>
              <a:gd name="connsiteY0-398" fmla="*/ 0 h 1424419"/>
              <a:gd name="connsiteX1-399" fmla="*/ 757287 w 1305333"/>
              <a:gd name="connsiteY1-400" fmla="*/ 32444 h 1424419"/>
              <a:gd name="connsiteX2-401" fmla="*/ 1206876 w 1305333"/>
              <a:gd name="connsiteY2-402" fmla="*/ 284945 h 1424419"/>
              <a:gd name="connsiteX3-403" fmla="*/ 1237706 w 1305333"/>
              <a:gd name="connsiteY3-404" fmla="*/ 306775 h 1424419"/>
              <a:gd name="connsiteX4-405" fmla="*/ 1301712 w 1305333"/>
              <a:gd name="connsiteY4-406" fmla="*/ 442384 h 1424419"/>
              <a:gd name="connsiteX5-407" fmla="*/ 1303099 w 1305333"/>
              <a:gd name="connsiteY5-408" fmla="*/ 495558 h 1424419"/>
              <a:gd name="connsiteX6-409" fmla="*/ 1303099 w 1305333"/>
              <a:gd name="connsiteY6-410" fmla="*/ 952393 h 1424419"/>
              <a:gd name="connsiteX7-411" fmla="*/ 1305306 w 1305333"/>
              <a:gd name="connsiteY7-412" fmla="*/ 990115 h 1424419"/>
              <a:gd name="connsiteX8-413" fmla="*/ 1193590 w 1305333"/>
              <a:gd name="connsiteY8-414" fmla="*/ 1159518 h 1424419"/>
              <a:gd name="connsiteX9-415" fmla="*/ 1172881 w 1305333"/>
              <a:gd name="connsiteY9-416" fmla="*/ 1179342 h 1424419"/>
              <a:gd name="connsiteX10-417" fmla="*/ 792288 w 1305333"/>
              <a:gd name="connsiteY10-418" fmla="*/ 1385653 h 1424419"/>
              <a:gd name="connsiteX11-419" fmla="*/ 522686 w 1305333"/>
              <a:gd name="connsiteY11-420" fmla="*/ 1384922 h 1424419"/>
              <a:gd name="connsiteX12-421" fmla="*/ 80344 w 1305333"/>
              <a:gd name="connsiteY12-422" fmla="*/ 1139323 h 1424419"/>
              <a:gd name="connsiteX13-423" fmla="*/ 68397 w 1305333"/>
              <a:gd name="connsiteY13-424" fmla="*/ 1130059 h 1424419"/>
              <a:gd name="connsiteX14-425" fmla="*/ 667 w 1305333"/>
              <a:gd name="connsiteY14-426" fmla="*/ 999105 h 1424419"/>
              <a:gd name="connsiteX15-427" fmla="*/ 0 w 1305333"/>
              <a:gd name="connsiteY15-428" fmla="*/ 972364 h 1424419"/>
              <a:gd name="connsiteX16-429" fmla="*/ 2496 w 1305333"/>
              <a:gd name="connsiteY16-430" fmla="*/ 463106 h 1424419"/>
              <a:gd name="connsiteX17-431" fmla="*/ 2458 w 1305333"/>
              <a:gd name="connsiteY17-432" fmla="*/ 429563 h 1424419"/>
              <a:gd name="connsiteX18-433" fmla="*/ 75248 w 1305333"/>
              <a:gd name="connsiteY18-434" fmla="*/ 303202 h 1424419"/>
              <a:gd name="connsiteX19-435" fmla="*/ 106293 w 1305333"/>
              <a:gd name="connsiteY19-436" fmla="*/ 282597 h 1424419"/>
              <a:gd name="connsiteX20-437" fmla="*/ 541533 w 1305333"/>
              <a:gd name="connsiteY20-438" fmla="*/ 38110 h 1424419"/>
              <a:gd name="connsiteX21-439" fmla="*/ 653528 w 1305333"/>
              <a:gd name="connsiteY21-440" fmla="*/ 0 h 1424419"/>
              <a:gd name="connsiteX0-441" fmla="*/ 653528 w 1305333"/>
              <a:gd name="connsiteY0-442" fmla="*/ 0 h 1424419"/>
              <a:gd name="connsiteX1-443" fmla="*/ 757287 w 1305333"/>
              <a:gd name="connsiteY1-444" fmla="*/ 32444 h 1424419"/>
              <a:gd name="connsiteX2-445" fmla="*/ 1206876 w 1305333"/>
              <a:gd name="connsiteY2-446" fmla="*/ 284945 h 1424419"/>
              <a:gd name="connsiteX3-447" fmla="*/ 1237706 w 1305333"/>
              <a:gd name="connsiteY3-448" fmla="*/ 306775 h 1424419"/>
              <a:gd name="connsiteX4-449" fmla="*/ 1301712 w 1305333"/>
              <a:gd name="connsiteY4-450" fmla="*/ 442384 h 1424419"/>
              <a:gd name="connsiteX5-451" fmla="*/ 1303099 w 1305333"/>
              <a:gd name="connsiteY5-452" fmla="*/ 495558 h 1424419"/>
              <a:gd name="connsiteX6-453" fmla="*/ 1303099 w 1305333"/>
              <a:gd name="connsiteY6-454" fmla="*/ 952393 h 1424419"/>
              <a:gd name="connsiteX7-455" fmla="*/ 1305306 w 1305333"/>
              <a:gd name="connsiteY7-456" fmla="*/ 990115 h 1424419"/>
              <a:gd name="connsiteX8-457" fmla="*/ 1211970 w 1305333"/>
              <a:gd name="connsiteY8-458" fmla="*/ 1149621 h 1424419"/>
              <a:gd name="connsiteX9-459" fmla="*/ 1172881 w 1305333"/>
              <a:gd name="connsiteY9-460" fmla="*/ 1179342 h 1424419"/>
              <a:gd name="connsiteX10-461" fmla="*/ 792288 w 1305333"/>
              <a:gd name="connsiteY10-462" fmla="*/ 1385653 h 1424419"/>
              <a:gd name="connsiteX11-463" fmla="*/ 522686 w 1305333"/>
              <a:gd name="connsiteY11-464" fmla="*/ 1384922 h 1424419"/>
              <a:gd name="connsiteX12-465" fmla="*/ 80344 w 1305333"/>
              <a:gd name="connsiteY12-466" fmla="*/ 1139323 h 1424419"/>
              <a:gd name="connsiteX13-467" fmla="*/ 68397 w 1305333"/>
              <a:gd name="connsiteY13-468" fmla="*/ 1130059 h 1424419"/>
              <a:gd name="connsiteX14-469" fmla="*/ 667 w 1305333"/>
              <a:gd name="connsiteY14-470" fmla="*/ 999105 h 1424419"/>
              <a:gd name="connsiteX15-471" fmla="*/ 0 w 1305333"/>
              <a:gd name="connsiteY15-472" fmla="*/ 972364 h 1424419"/>
              <a:gd name="connsiteX16-473" fmla="*/ 2496 w 1305333"/>
              <a:gd name="connsiteY16-474" fmla="*/ 463106 h 1424419"/>
              <a:gd name="connsiteX17-475" fmla="*/ 2458 w 1305333"/>
              <a:gd name="connsiteY17-476" fmla="*/ 429563 h 1424419"/>
              <a:gd name="connsiteX18-477" fmla="*/ 75248 w 1305333"/>
              <a:gd name="connsiteY18-478" fmla="*/ 303202 h 1424419"/>
              <a:gd name="connsiteX19-479" fmla="*/ 106293 w 1305333"/>
              <a:gd name="connsiteY19-480" fmla="*/ 282597 h 1424419"/>
              <a:gd name="connsiteX20-481" fmla="*/ 541533 w 1305333"/>
              <a:gd name="connsiteY20-482" fmla="*/ 38110 h 1424419"/>
              <a:gd name="connsiteX21-483" fmla="*/ 653528 w 1305333"/>
              <a:gd name="connsiteY21-484" fmla="*/ 0 h 1424419"/>
              <a:gd name="connsiteX0-485" fmla="*/ 653528 w 1305333"/>
              <a:gd name="connsiteY0-486" fmla="*/ 0 h 1424419"/>
              <a:gd name="connsiteX1-487" fmla="*/ 757287 w 1305333"/>
              <a:gd name="connsiteY1-488" fmla="*/ 32444 h 1424419"/>
              <a:gd name="connsiteX2-489" fmla="*/ 1206876 w 1305333"/>
              <a:gd name="connsiteY2-490" fmla="*/ 284945 h 1424419"/>
              <a:gd name="connsiteX3-491" fmla="*/ 1237706 w 1305333"/>
              <a:gd name="connsiteY3-492" fmla="*/ 306775 h 1424419"/>
              <a:gd name="connsiteX4-493" fmla="*/ 1301712 w 1305333"/>
              <a:gd name="connsiteY4-494" fmla="*/ 442384 h 1424419"/>
              <a:gd name="connsiteX5-495" fmla="*/ 1303099 w 1305333"/>
              <a:gd name="connsiteY5-496" fmla="*/ 495558 h 1424419"/>
              <a:gd name="connsiteX6-497" fmla="*/ 1303099 w 1305333"/>
              <a:gd name="connsiteY6-498" fmla="*/ 952393 h 1424419"/>
              <a:gd name="connsiteX7-499" fmla="*/ 1305306 w 1305333"/>
              <a:gd name="connsiteY7-500" fmla="*/ 990115 h 1424419"/>
              <a:gd name="connsiteX8-501" fmla="*/ 1236006 w 1305333"/>
              <a:gd name="connsiteY8-502" fmla="*/ 1160932 h 1424419"/>
              <a:gd name="connsiteX9-503" fmla="*/ 1172881 w 1305333"/>
              <a:gd name="connsiteY9-504" fmla="*/ 1179342 h 1424419"/>
              <a:gd name="connsiteX10-505" fmla="*/ 792288 w 1305333"/>
              <a:gd name="connsiteY10-506" fmla="*/ 1385653 h 1424419"/>
              <a:gd name="connsiteX11-507" fmla="*/ 522686 w 1305333"/>
              <a:gd name="connsiteY11-508" fmla="*/ 1384922 h 1424419"/>
              <a:gd name="connsiteX12-509" fmla="*/ 80344 w 1305333"/>
              <a:gd name="connsiteY12-510" fmla="*/ 1139323 h 1424419"/>
              <a:gd name="connsiteX13-511" fmla="*/ 68397 w 1305333"/>
              <a:gd name="connsiteY13-512" fmla="*/ 1130059 h 1424419"/>
              <a:gd name="connsiteX14-513" fmla="*/ 667 w 1305333"/>
              <a:gd name="connsiteY14-514" fmla="*/ 999105 h 1424419"/>
              <a:gd name="connsiteX15-515" fmla="*/ 0 w 1305333"/>
              <a:gd name="connsiteY15-516" fmla="*/ 972364 h 1424419"/>
              <a:gd name="connsiteX16-517" fmla="*/ 2496 w 1305333"/>
              <a:gd name="connsiteY16-518" fmla="*/ 463106 h 1424419"/>
              <a:gd name="connsiteX17-519" fmla="*/ 2458 w 1305333"/>
              <a:gd name="connsiteY17-520" fmla="*/ 429563 h 1424419"/>
              <a:gd name="connsiteX18-521" fmla="*/ 75248 w 1305333"/>
              <a:gd name="connsiteY18-522" fmla="*/ 303202 h 1424419"/>
              <a:gd name="connsiteX19-523" fmla="*/ 106293 w 1305333"/>
              <a:gd name="connsiteY19-524" fmla="*/ 282597 h 1424419"/>
              <a:gd name="connsiteX20-525" fmla="*/ 541533 w 1305333"/>
              <a:gd name="connsiteY20-526" fmla="*/ 38110 h 1424419"/>
              <a:gd name="connsiteX21-527" fmla="*/ 653528 w 1305333"/>
              <a:gd name="connsiteY21-528" fmla="*/ 0 h 1424419"/>
              <a:gd name="connsiteX0-529" fmla="*/ 653528 w 1313169"/>
              <a:gd name="connsiteY0-530" fmla="*/ 0 h 1424419"/>
              <a:gd name="connsiteX1-531" fmla="*/ 757287 w 1313169"/>
              <a:gd name="connsiteY1-532" fmla="*/ 32444 h 1424419"/>
              <a:gd name="connsiteX2-533" fmla="*/ 1206876 w 1313169"/>
              <a:gd name="connsiteY2-534" fmla="*/ 284945 h 1424419"/>
              <a:gd name="connsiteX3-535" fmla="*/ 1237706 w 1313169"/>
              <a:gd name="connsiteY3-536" fmla="*/ 306775 h 1424419"/>
              <a:gd name="connsiteX4-537" fmla="*/ 1301712 w 1313169"/>
              <a:gd name="connsiteY4-538" fmla="*/ 442384 h 1424419"/>
              <a:gd name="connsiteX5-539" fmla="*/ 1303099 w 1313169"/>
              <a:gd name="connsiteY5-540" fmla="*/ 495558 h 1424419"/>
              <a:gd name="connsiteX6-541" fmla="*/ 1303099 w 1313169"/>
              <a:gd name="connsiteY6-542" fmla="*/ 952393 h 1424419"/>
              <a:gd name="connsiteX7-543" fmla="*/ 1305306 w 1313169"/>
              <a:gd name="connsiteY7-544" fmla="*/ 990115 h 1424419"/>
              <a:gd name="connsiteX8-545" fmla="*/ 1271352 w 1313169"/>
              <a:gd name="connsiteY8-546" fmla="*/ 1142552 h 1424419"/>
              <a:gd name="connsiteX9-547" fmla="*/ 1172881 w 1313169"/>
              <a:gd name="connsiteY9-548" fmla="*/ 1179342 h 1424419"/>
              <a:gd name="connsiteX10-549" fmla="*/ 792288 w 1313169"/>
              <a:gd name="connsiteY10-550" fmla="*/ 1385653 h 1424419"/>
              <a:gd name="connsiteX11-551" fmla="*/ 522686 w 1313169"/>
              <a:gd name="connsiteY11-552" fmla="*/ 1384922 h 1424419"/>
              <a:gd name="connsiteX12-553" fmla="*/ 80344 w 1313169"/>
              <a:gd name="connsiteY12-554" fmla="*/ 1139323 h 1424419"/>
              <a:gd name="connsiteX13-555" fmla="*/ 68397 w 1313169"/>
              <a:gd name="connsiteY13-556" fmla="*/ 1130059 h 1424419"/>
              <a:gd name="connsiteX14-557" fmla="*/ 667 w 1313169"/>
              <a:gd name="connsiteY14-558" fmla="*/ 999105 h 1424419"/>
              <a:gd name="connsiteX15-559" fmla="*/ 0 w 1313169"/>
              <a:gd name="connsiteY15-560" fmla="*/ 972364 h 1424419"/>
              <a:gd name="connsiteX16-561" fmla="*/ 2496 w 1313169"/>
              <a:gd name="connsiteY16-562" fmla="*/ 463106 h 1424419"/>
              <a:gd name="connsiteX17-563" fmla="*/ 2458 w 1313169"/>
              <a:gd name="connsiteY17-564" fmla="*/ 429563 h 1424419"/>
              <a:gd name="connsiteX18-565" fmla="*/ 75248 w 1313169"/>
              <a:gd name="connsiteY18-566" fmla="*/ 303202 h 1424419"/>
              <a:gd name="connsiteX19-567" fmla="*/ 106293 w 1313169"/>
              <a:gd name="connsiteY19-568" fmla="*/ 282597 h 1424419"/>
              <a:gd name="connsiteX20-569" fmla="*/ 541533 w 1313169"/>
              <a:gd name="connsiteY20-570" fmla="*/ 38110 h 1424419"/>
              <a:gd name="connsiteX21-571" fmla="*/ 653528 w 1313169"/>
              <a:gd name="connsiteY21-572" fmla="*/ 0 h 1424419"/>
              <a:gd name="connsiteX0-573" fmla="*/ 653528 w 1306267"/>
              <a:gd name="connsiteY0-574" fmla="*/ 0 h 1424419"/>
              <a:gd name="connsiteX1-575" fmla="*/ 757287 w 1306267"/>
              <a:gd name="connsiteY1-576" fmla="*/ 32444 h 1424419"/>
              <a:gd name="connsiteX2-577" fmla="*/ 1206876 w 1306267"/>
              <a:gd name="connsiteY2-578" fmla="*/ 284945 h 1424419"/>
              <a:gd name="connsiteX3-579" fmla="*/ 1237706 w 1306267"/>
              <a:gd name="connsiteY3-580" fmla="*/ 306775 h 1424419"/>
              <a:gd name="connsiteX4-581" fmla="*/ 1301712 w 1306267"/>
              <a:gd name="connsiteY4-582" fmla="*/ 442384 h 1424419"/>
              <a:gd name="connsiteX5-583" fmla="*/ 1303099 w 1306267"/>
              <a:gd name="connsiteY5-584" fmla="*/ 495558 h 1424419"/>
              <a:gd name="connsiteX6-585" fmla="*/ 1303099 w 1306267"/>
              <a:gd name="connsiteY6-586" fmla="*/ 952393 h 1424419"/>
              <a:gd name="connsiteX7-587" fmla="*/ 1305306 w 1306267"/>
              <a:gd name="connsiteY7-588" fmla="*/ 990115 h 1424419"/>
              <a:gd name="connsiteX8-589" fmla="*/ 1255800 w 1306267"/>
              <a:gd name="connsiteY8-590" fmla="*/ 1142552 h 1424419"/>
              <a:gd name="connsiteX9-591" fmla="*/ 1172881 w 1306267"/>
              <a:gd name="connsiteY9-592" fmla="*/ 1179342 h 1424419"/>
              <a:gd name="connsiteX10-593" fmla="*/ 792288 w 1306267"/>
              <a:gd name="connsiteY10-594" fmla="*/ 1385653 h 1424419"/>
              <a:gd name="connsiteX11-595" fmla="*/ 522686 w 1306267"/>
              <a:gd name="connsiteY11-596" fmla="*/ 1384922 h 1424419"/>
              <a:gd name="connsiteX12-597" fmla="*/ 80344 w 1306267"/>
              <a:gd name="connsiteY12-598" fmla="*/ 1139323 h 1424419"/>
              <a:gd name="connsiteX13-599" fmla="*/ 68397 w 1306267"/>
              <a:gd name="connsiteY13-600" fmla="*/ 1130059 h 1424419"/>
              <a:gd name="connsiteX14-601" fmla="*/ 667 w 1306267"/>
              <a:gd name="connsiteY14-602" fmla="*/ 999105 h 1424419"/>
              <a:gd name="connsiteX15-603" fmla="*/ 0 w 1306267"/>
              <a:gd name="connsiteY15-604" fmla="*/ 972364 h 1424419"/>
              <a:gd name="connsiteX16-605" fmla="*/ 2496 w 1306267"/>
              <a:gd name="connsiteY16-606" fmla="*/ 463106 h 1424419"/>
              <a:gd name="connsiteX17-607" fmla="*/ 2458 w 1306267"/>
              <a:gd name="connsiteY17-608" fmla="*/ 429563 h 1424419"/>
              <a:gd name="connsiteX18-609" fmla="*/ 75248 w 1306267"/>
              <a:gd name="connsiteY18-610" fmla="*/ 303202 h 1424419"/>
              <a:gd name="connsiteX19-611" fmla="*/ 106293 w 1306267"/>
              <a:gd name="connsiteY19-612" fmla="*/ 282597 h 1424419"/>
              <a:gd name="connsiteX20-613" fmla="*/ 541533 w 1306267"/>
              <a:gd name="connsiteY20-614" fmla="*/ 38110 h 1424419"/>
              <a:gd name="connsiteX21-615" fmla="*/ 653528 w 1306267"/>
              <a:gd name="connsiteY21-616" fmla="*/ 0 h 1424419"/>
              <a:gd name="connsiteX0-617" fmla="*/ 653528 w 1306267"/>
              <a:gd name="connsiteY0-618" fmla="*/ 0 h 1424419"/>
              <a:gd name="connsiteX1-619" fmla="*/ 757287 w 1306267"/>
              <a:gd name="connsiteY1-620" fmla="*/ 32444 h 1424419"/>
              <a:gd name="connsiteX2-621" fmla="*/ 1206876 w 1306267"/>
              <a:gd name="connsiteY2-622" fmla="*/ 284945 h 1424419"/>
              <a:gd name="connsiteX3-623" fmla="*/ 1237706 w 1306267"/>
              <a:gd name="connsiteY3-624" fmla="*/ 306775 h 1424419"/>
              <a:gd name="connsiteX4-625" fmla="*/ 1301712 w 1306267"/>
              <a:gd name="connsiteY4-626" fmla="*/ 442384 h 1424419"/>
              <a:gd name="connsiteX5-627" fmla="*/ 1303099 w 1306267"/>
              <a:gd name="connsiteY5-628" fmla="*/ 495558 h 1424419"/>
              <a:gd name="connsiteX6-629" fmla="*/ 1303099 w 1306267"/>
              <a:gd name="connsiteY6-630" fmla="*/ 952393 h 1424419"/>
              <a:gd name="connsiteX7-631" fmla="*/ 1305306 w 1306267"/>
              <a:gd name="connsiteY7-632" fmla="*/ 990115 h 1424419"/>
              <a:gd name="connsiteX8-633" fmla="*/ 1255800 w 1306267"/>
              <a:gd name="connsiteY8-634" fmla="*/ 1142552 h 1424419"/>
              <a:gd name="connsiteX9-635" fmla="*/ 1172881 w 1306267"/>
              <a:gd name="connsiteY9-636" fmla="*/ 1179342 h 1424419"/>
              <a:gd name="connsiteX10-637" fmla="*/ 792288 w 1306267"/>
              <a:gd name="connsiteY10-638" fmla="*/ 1385653 h 1424419"/>
              <a:gd name="connsiteX11-639" fmla="*/ 522686 w 1306267"/>
              <a:gd name="connsiteY11-640" fmla="*/ 1384922 h 1424419"/>
              <a:gd name="connsiteX12-641" fmla="*/ 80344 w 1306267"/>
              <a:gd name="connsiteY12-642" fmla="*/ 1139323 h 1424419"/>
              <a:gd name="connsiteX13-643" fmla="*/ 61328 w 1306267"/>
              <a:gd name="connsiteY13-644" fmla="*/ 1127231 h 1424419"/>
              <a:gd name="connsiteX14-645" fmla="*/ 667 w 1306267"/>
              <a:gd name="connsiteY14-646" fmla="*/ 999105 h 1424419"/>
              <a:gd name="connsiteX15-647" fmla="*/ 0 w 1306267"/>
              <a:gd name="connsiteY15-648" fmla="*/ 972364 h 1424419"/>
              <a:gd name="connsiteX16-649" fmla="*/ 2496 w 1306267"/>
              <a:gd name="connsiteY16-650" fmla="*/ 463106 h 1424419"/>
              <a:gd name="connsiteX17-651" fmla="*/ 2458 w 1306267"/>
              <a:gd name="connsiteY17-652" fmla="*/ 429563 h 1424419"/>
              <a:gd name="connsiteX18-653" fmla="*/ 75248 w 1306267"/>
              <a:gd name="connsiteY18-654" fmla="*/ 303202 h 1424419"/>
              <a:gd name="connsiteX19-655" fmla="*/ 106293 w 1306267"/>
              <a:gd name="connsiteY19-656" fmla="*/ 282597 h 1424419"/>
              <a:gd name="connsiteX20-657" fmla="*/ 541533 w 1306267"/>
              <a:gd name="connsiteY20-658" fmla="*/ 38110 h 1424419"/>
              <a:gd name="connsiteX21-659" fmla="*/ 653528 w 1306267"/>
              <a:gd name="connsiteY21-660" fmla="*/ 0 h 1424419"/>
              <a:gd name="connsiteX0-661" fmla="*/ 653528 w 1306267"/>
              <a:gd name="connsiteY0-662" fmla="*/ 0 h 1424419"/>
              <a:gd name="connsiteX1-663" fmla="*/ 757287 w 1306267"/>
              <a:gd name="connsiteY1-664" fmla="*/ 32444 h 1424419"/>
              <a:gd name="connsiteX2-665" fmla="*/ 1206876 w 1306267"/>
              <a:gd name="connsiteY2-666" fmla="*/ 284945 h 1424419"/>
              <a:gd name="connsiteX3-667" fmla="*/ 1237706 w 1306267"/>
              <a:gd name="connsiteY3-668" fmla="*/ 306775 h 1424419"/>
              <a:gd name="connsiteX4-669" fmla="*/ 1301712 w 1306267"/>
              <a:gd name="connsiteY4-670" fmla="*/ 442384 h 1424419"/>
              <a:gd name="connsiteX5-671" fmla="*/ 1303099 w 1306267"/>
              <a:gd name="connsiteY5-672" fmla="*/ 495558 h 1424419"/>
              <a:gd name="connsiteX6-673" fmla="*/ 1303099 w 1306267"/>
              <a:gd name="connsiteY6-674" fmla="*/ 952393 h 1424419"/>
              <a:gd name="connsiteX7-675" fmla="*/ 1305306 w 1306267"/>
              <a:gd name="connsiteY7-676" fmla="*/ 990115 h 1424419"/>
              <a:gd name="connsiteX8-677" fmla="*/ 1255800 w 1306267"/>
              <a:gd name="connsiteY8-678" fmla="*/ 1142552 h 1424419"/>
              <a:gd name="connsiteX9-679" fmla="*/ 1172881 w 1306267"/>
              <a:gd name="connsiteY9-680" fmla="*/ 1179342 h 1424419"/>
              <a:gd name="connsiteX10-681" fmla="*/ 792288 w 1306267"/>
              <a:gd name="connsiteY10-682" fmla="*/ 1385653 h 1424419"/>
              <a:gd name="connsiteX11-683" fmla="*/ 522686 w 1306267"/>
              <a:gd name="connsiteY11-684" fmla="*/ 1384922 h 1424419"/>
              <a:gd name="connsiteX12-685" fmla="*/ 80344 w 1306267"/>
              <a:gd name="connsiteY12-686" fmla="*/ 1139323 h 1424419"/>
              <a:gd name="connsiteX13-687" fmla="*/ 61328 w 1306267"/>
              <a:gd name="connsiteY13-688" fmla="*/ 1127231 h 1424419"/>
              <a:gd name="connsiteX14-689" fmla="*/ 667 w 1306267"/>
              <a:gd name="connsiteY14-690" fmla="*/ 999105 h 1424419"/>
              <a:gd name="connsiteX15-691" fmla="*/ 0 w 1306267"/>
              <a:gd name="connsiteY15-692" fmla="*/ 972364 h 1424419"/>
              <a:gd name="connsiteX16-693" fmla="*/ 2496 w 1306267"/>
              <a:gd name="connsiteY16-694" fmla="*/ 463106 h 1424419"/>
              <a:gd name="connsiteX17-695" fmla="*/ 2458 w 1306267"/>
              <a:gd name="connsiteY17-696" fmla="*/ 429563 h 1424419"/>
              <a:gd name="connsiteX18-697" fmla="*/ 75248 w 1306267"/>
              <a:gd name="connsiteY18-698" fmla="*/ 303202 h 1424419"/>
              <a:gd name="connsiteX19-699" fmla="*/ 106293 w 1306267"/>
              <a:gd name="connsiteY19-700" fmla="*/ 282597 h 1424419"/>
              <a:gd name="connsiteX20-701" fmla="*/ 541533 w 1306267"/>
              <a:gd name="connsiteY20-702" fmla="*/ 38110 h 1424419"/>
              <a:gd name="connsiteX21-703" fmla="*/ 653528 w 1306267"/>
              <a:gd name="connsiteY21-704" fmla="*/ 0 h 1424419"/>
              <a:gd name="connsiteX0-705" fmla="*/ 653528 w 1306267"/>
              <a:gd name="connsiteY0-706" fmla="*/ 0 h 1424419"/>
              <a:gd name="connsiteX1-707" fmla="*/ 757287 w 1306267"/>
              <a:gd name="connsiteY1-708" fmla="*/ 32444 h 1424419"/>
              <a:gd name="connsiteX2-709" fmla="*/ 1206876 w 1306267"/>
              <a:gd name="connsiteY2-710" fmla="*/ 284945 h 1424419"/>
              <a:gd name="connsiteX3-711" fmla="*/ 1237706 w 1306267"/>
              <a:gd name="connsiteY3-712" fmla="*/ 306775 h 1424419"/>
              <a:gd name="connsiteX4-713" fmla="*/ 1301712 w 1306267"/>
              <a:gd name="connsiteY4-714" fmla="*/ 442384 h 1424419"/>
              <a:gd name="connsiteX5-715" fmla="*/ 1303099 w 1306267"/>
              <a:gd name="connsiteY5-716" fmla="*/ 495558 h 1424419"/>
              <a:gd name="connsiteX6-717" fmla="*/ 1303099 w 1306267"/>
              <a:gd name="connsiteY6-718" fmla="*/ 952393 h 1424419"/>
              <a:gd name="connsiteX7-719" fmla="*/ 1305306 w 1306267"/>
              <a:gd name="connsiteY7-720" fmla="*/ 990115 h 1424419"/>
              <a:gd name="connsiteX8-721" fmla="*/ 1255800 w 1306267"/>
              <a:gd name="connsiteY8-722" fmla="*/ 1142552 h 1424419"/>
              <a:gd name="connsiteX9-723" fmla="*/ 1172881 w 1306267"/>
              <a:gd name="connsiteY9-724" fmla="*/ 1179342 h 1424419"/>
              <a:gd name="connsiteX10-725" fmla="*/ 792288 w 1306267"/>
              <a:gd name="connsiteY10-726" fmla="*/ 1385653 h 1424419"/>
              <a:gd name="connsiteX11-727" fmla="*/ 522686 w 1306267"/>
              <a:gd name="connsiteY11-728" fmla="*/ 1384922 h 1424419"/>
              <a:gd name="connsiteX12-729" fmla="*/ 90241 w 1306267"/>
              <a:gd name="connsiteY12-730" fmla="*/ 1150634 h 1424419"/>
              <a:gd name="connsiteX13-731" fmla="*/ 61328 w 1306267"/>
              <a:gd name="connsiteY13-732" fmla="*/ 1127231 h 1424419"/>
              <a:gd name="connsiteX14-733" fmla="*/ 667 w 1306267"/>
              <a:gd name="connsiteY14-734" fmla="*/ 999105 h 1424419"/>
              <a:gd name="connsiteX15-735" fmla="*/ 0 w 1306267"/>
              <a:gd name="connsiteY15-736" fmla="*/ 972364 h 1424419"/>
              <a:gd name="connsiteX16-737" fmla="*/ 2496 w 1306267"/>
              <a:gd name="connsiteY16-738" fmla="*/ 463106 h 1424419"/>
              <a:gd name="connsiteX17-739" fmla="*/ 2458 w 1306267"/>
              <a:gd name="connsiteY17-740" fmla="*/ 429563 h 1424419"/>
              <a:gd name="connsiteX18-741" fmla="*/ 75248 w 1306267"/>
              <a:gd name="connsiteY18-742" fmla="*/ 303202 h 1424419"/>
              <a:gd name="connsiteX19-743" fmla="*/ 106293 w 1306267"/>
              <a:gd name="connsiteY19-744" fmla="*/ 282597 h 1424419"/>
              <a:gd name="connsiteX20-745" fmla="*/ 541533 w 1306267"/>
              <a:gd name="connsiteY20-746" fmla="*/ 38110 h 1424419"/>
              <a:gd name="connsiteX21-747" fmla="*/ 653528 w 1306267"/>
              <a:gd name="connsiteY21-748" fmla="*/ 0 h 1424419"/>
              <a:gd name="connsiteX0-749" fmla="*/ 653528 w 1306267"/>
              <a:gd name="connsiteY0-750" fmla="*/ 0 h 1424419"/>
              <a:gd name="connsiteX1-751" fmla="*/ 757287 w 1306267"/>
              <a:gd name="connsiteY1-752" fmla="*/ 32444 h 1424419"/>
              <a:gd name="connsiteX2-753" fmla="*/ 1206876 w 1306267"/>
              <a:gd name="connsiteY2-754" fmla="*/ 284945 h 1424419"/>
              <a:gd name="connsiteX3-755" fmla="*/ 1237706 w 1306267"/>
              <a:gd name="connsiteY3-756" fmla="*/ 306775 h 1424419"/>
              <a:gd name="connsiteX4-757" fmla="*/ 1301712 w 1306267"/>
              <a:gd name="connsiteY4-758" fmla="*/ 442384 h 1424419"/>
              <a:gd name="connsiteX5-759" fmla="*/ 1303099 w 1306267"/>
              <a:gd name="connsiteY5-760" fmla="*/ 495558 h 1424419"/>
              <a:gd name="connsiteX6-761" fmla="*/ 1303099 w 1306267"/>
              <a:gd name="connsiteY6-762" fmla="*/ 952393 h 1424419"/>
              <a:gd name="connsiteX7-763" fmla="*/ 1305306 w 1306267"/>
              <a:gd name="connsiteY7-764" fmla="*/ 990115 h 1424419"/>
              <a:gd name="connsiteX8-765" fmla="*/ 1255800 w 1306267"/>
              <a:gd name="connsiteY8-766" fmla="*/ 1142552 h 1424419"/>
              <a:gd name="connsiteX9-767" fmla="*/ 1172881 w 1306267"/>
              <a:gd name="connsiteY9-768" fmla="*/ 1179342 h 1424419"/>
              <a:gd name="connsiteX10-769" fmla="*/ 792288 w 1306267"/>
              <a:gd name="connsiteY10-770" fmla="*/ 1385653 h 1424419"/>
              <a:gd name="connsiteX11-771" fmla="*/ 522686 w 1306267"/>
              <a:gd name="connsiteY11-772" fmla="*/ 1384922 h 1424419"/>
              <a:gd name="connsiteX12-773" fmla="*/ 90241 w 1306267"/>
              <a:gd name="connsiteY12-774" fmla="*/ 1150634 h 1424419"/>
              <a:gd name="connsiteX13-775" fmla="*/ 61328 w 1306267"/>
              <a:gd name="connsiteY13-776" fmla="*/ 1127231 h 1424419"/>
              <a:gd name="connsiteX14-777" fmla="*/ 667 w 1306267"/>
              <a:gd name="connsiteY14-778" fmla="*/ 999105 h 1424419"/>
              <a:gd name="connsiteX15-779" fmla="*/ 0 w 1306267"/>
              <a:gd name="connsiteY15-780" fmla="*/ 972364 h 1424419"/>
              <a:gd name="connsiteX16-781" fmla="*/ 2496 w 1306267"/>
              <a:gd name="connsiteY16-782" fmla="*/ 463106 h 1424419"/>
              <a:gd name="connsiteX17-783" fmla="*/ 2458 w 1306267"/>
              <a:gd name="connsiteY17-784" fmla="*/ 429563 h 1424419"/>
              <a:gd name="connsiteX18-785" fmla="*/ 75248 w 1306267"/>
              <a:gd name="connsiteY18-786" fmla="*/ 303202 h 1424419"/>
              <a:gd name="connsiteX19-787" fmla="*/ 106293 w 1306267"/>
              <a:gd name="connsiteY19-788" fmla="*/ 282597 h 1424419"/>
              <a:gd name="connsiteX20-789" fmla="*/ 541533 w 1306267"/>
              <a:gd name="connsiteY20-790" fmla="*/ 38110 h 1424419"/>
              <a:gd name="connsiteX21-791" fmla="*/ 653528 w 1306267"/>
              <a:gd name="connsiteY21-792" fmla="*/ 0 h 1424419"/>
              <a:gd name="connsiteX0-793" fmla="*/ 653528 w 1306267"/>
              <a:gd name="connsiteY0-794" fmla="*/ 0 h 1424419"/>
              <a:gd name="connsiteX1-795" fmla="*/ 757287 w 1306267"/>
              <a:gd name="connsiteY1-796" fmla="*/ 32444 h 1424419"/>
              <a:gd name="connsiteX2-797" fmla="*/ 1206876 w 1306267"/>
              <a:gd name="connsiteY2-798" fmla="*/ 284945 h 1424419"/>
              <a:gd name="connsiteX3-799" fmla="*/ 1237706 w 1306267"/>
              <a:gd name="connsiteY3-800" fmla="*/ 306775 h 1424419"/>
              <a:gd name="connsiteX4-801" fmla="*/ 1301712 w 1306267"/>
              <a:gd name="connsiteY4-802" fmla="*/ 442384 h 1424419"/>
              <a:gd name="connsiteX5-803" fmla="*/ 1303099 w 1306267"/>
              <a:gd name="connsiteY5-804" fmla="*/ 495558 h 1424419"/>
              <a:gd name="connsiteX6-805" fmla="*/ 1303099 w 1306267"/>
              <a:gd name="connsiteY6-806" fmla="*/ 952393 h 1424419"/>
              <a:gd name="connsiteX7-807" fmla="*/ 1305306 w 1306267"/>
              <a:gd name="connsiteY7-808" fmla="*/ 990115 h 1424419"/>
              <a:gd name="connsiteX8-809" fmla="*/ 1255800 w 1306267"/>
              <a:gd name="connsiteY8-810" fmla="*/ 1142552 h 1424419"/>
              <a:gd name="connsiteX9-811" fmla="*/ 1172881 w 1306267"/>
              <a:gd name="connsiteY9-812" fmla="*/ 1179342 h 1424419"/>
              <a:gd name="connsiteX10-813" fmla="*/ 792288 w 1306267"/>
              <a:gd name="connsiteY10-814" fmla="*/ 1385653 h 1424419"/>
              <a:gd name="connsiteX11-815" fmla="*/ 522686 w 1306267"/>
              <a:gd name="connsiteY11-816" fmla="*/ 1384922 h 1424419"/>
              <a:gd name="connsiteX12-817" fmla="*/ 90241 w 1306267"/>
              <a:gd name="connsiteY12-818" fmla="*/ 1150634 h 1424419"/>
              <a:gd name="connsiteX13-819" fmla="*/ 61328 w 1306267"/>
              <a:gd name="connsiteY13-820" fmla="*/ 1127231 h 1424419"/>
              <a:gd name="connsiteX14-821" fmla="*/ 667 w 1306267"/>
              <a:gd name="connsiteY14-822" fmla="*/ 999105 h 1424419"/>
              <a:gd name="connsiteX15-823" fmla="*/ 0 w 1306267"/>
              <a:gd name="connsiteY15-824" fmla="*/ 972364 h 1424419"/>
              <a:gd name="connsiteX16-825" fmla="*/ 2496 w 1306267"/>
              <a:gd name="connsiteY16-826" fmla="*/ 463106 h 1424419"/>
              <a:gd name="connsiteX17-827" fmla="*/ 2458 w 1306267"/>
              <a:gd name="connsiteY17-828" fmla="*/ 429563 h 1424419"/>
              <a:gd name="connsiteX18-829" fmla="*/ 75248 w 1306267"/>
              <a:gd name="connsiteY18-830" fmla="*/ 303202 h 1424419"/>
              <a:gd name="connsiteX19-831" fmla="*/ 106293 w 1306267"/>
              <a:gd name="connsiteY19-832" fmla="*/ 282597 h 1424419"/>
              <a:gd name="connsiteX20-833" fmla="*/ 541533 w 1306267"/>
              <a:gd name="connsiteY20-834" fmla="*/ 38110 h 1424419"/>
              <a:gd name="connsiteX21-835" fmla="*/ 653528 w 1306267"/>
              <a:gd name="connsiteY21-836" fmla="*/ 0 h 1424419"/>
              <a:gd name="connsiteX0-837" fmla="*/ 653528 w 1306267"/>
              <a:gd name="connsiteY0-838" fmla="*/ 0 h 1424419"/>
              <a:gd name="connsiteX1-839" fmla="*/ 757287 w 1306267"/>
              <a:gd name="connsiteY1-840" fmla="*/ 32444 h 1424419"/>
              <a:gd name="connsiteX2-841" fmla="*/ 1206876 w 1306267"/>
              <a:gd name="connsiteY2-842" fmla="*/ 284945 h 1424419"/>
              <a:gd name="connsiteX3-843" fmla="*/ 1237706 w 1306267"/>
              <a:gd name="connsiteY3-844" fmla="*/ 306775 h 1424419"/>
              <a:gd name="connsiteX4-845" fmla="*/ 1301712 w 1306267"/>
              <a:gd name="connsiteY4-846" fmla="*/ 442384 h 1424419"/>
              <a:gd name="connsiteX5-847" fmla="*/ 1303099 w 1306267"/>
              <a:gd name="connsiteY5-848" fmla="*/ 495558 h 1424419"/>
              <a:gd name="connsiteX6-849" fmla="*/ 1303099 w 1306267"/>
              <a:gd name="connsiteY6-850" fmla="*/ 952393 h 1424419"/>
              <a:gd name="connsiteX7-851" fmla="*/ 1305306 w 1306267"/>
              <a:gd name="connsiteY7-852" fmla="*/ 990115 h 1424419"/>
              <a:gd name="connsiteX8-853" fmla="*/ 1255800 w 1306267"/>
              <a:gd name="connsiteY8-854" fmla="*/ 1142552 h 1424419"/>
              <a:gd name="connsiteX9-855" fmla="*/ 1172881 w 1306267"/>
              <a:gd name="connsiteY9-856" fmla="*/ 1179342 h 1424419"/>
              <a:gd name="connsiteX10-857" fmla="*/ 792288 w 1306267"/>
              <a:gd name="connsiteY10-858" fmla="*/ 1385653 h 1424419"/>
              <a:gd name="connsiteX11-859" fmla="*/ 522686 w 1306267"/>
              <a:gd name="connsiteY11-860" fmla="*/ 1384922 h 1424419"/>
              <a:gd name="connsiteX12-861" fmla="*/ 90241 w 1306267"/>
              <a:gd name="connsiteY12-862" fmla="*/ 1150634 h 1424419"/>
              <a:gd name="connsiteX13-863" fmla="*/ 61328 w 1306267"/>
              <a:gd name="connsiteY13-864" fmla="*/ 1127231 h 1424419"/>
              <a:gd name="connsiteX14-865" fmla="*/ 667 w 1306267"/>
              <a:gd name="connsiteY14-866" fmla="*/ 999105 h 1424419"/>
              <a:gd name="connsiteX15-867" fmla="*/ 0 w 1306267"/>
              <a:gd name="connsiteY15-868" fmla="*/ 972364 h 1424419"/>
              <a:gd name="connsiteX16-869" fmla="*/ 2496 w 1306267"/>
              <a:gd name="connsiteY16-870" fmla="*/ 463106 h 1424419"/>
              <a:gd name="connsiteX17-871" fmla="*/ 2458 w 1306267"/>
              <a:gd name="connsiteY17-872" fmla="*/ 429563 h 1424419"/>
              <a:gd name="connsiteX18-873" fmla="*/ 75248 w 1306267"/>
              <a:gd name="connsiteY18-874" fmla="*/ 303202 h 1424419"/>
              <a:gd name="connsiteX19-875" fmla="*/ 106293 w 1306267"/>
              <a:gd name="connsiteY19-876" fmla="*/ 282597 h 1424419"/>
              <a:gd name="connsiteX20-877" fmla="*/ 541533 w 1306267"/>
              <a:gd name="connsiteY20-878" fmla="*/ 38110 h 1424419"/>
              <a:gd name="connsiteX21-879" fmla="*/ 653528 w 1306267"/>
              <a:gd name="connsiteY21-880" fmla="*/ 0 h 1424419"/>
              <a:gd name="connsiteX0-881" fmla="*/ 653528 w 1306267"/>
              <a:gd name="connsiteY0-882" fmla="*/ 0 h 1424419"/>
              <a:gd name="connsiteX1-883" fmla="*/ 757287 w 1306267"/>
              <a:gd name="connsiteY1-884" fmla="*/ 32444 h 1424419"/>
              <a:gd name="connsiteX2-885" fmla="*/ 1206876 w 1306267"/>
              <a:gd name="connsiteY2-886" fmla="*/ 284945 h 1424419"/>
              <a:gd name="connsiteX3-887" fmla="*/ 1237706 w 1306267"/>
              <a:gd name="connsiteY3-888" fmla="*/ 306775 h 1424419"/>
              <a:gd name="connsiteX4-889" fmla="*/ 1301712 w 1306267"/>
              <a:gd name="connsiteY4-890" fmla="*/ 442384 h 1424419"/>
              <a:gd name="connsiteX5-891" fmla="*/ 1303099 w 1306267"/>
              <a:gd name="connsiteY5-892" fmla="*/ 495558 h 1424419"/>
              <a:gd name="connsiteX6-893" fmla="*/ 1303099 w 1306267"/>
              <a:gd name="connsiteY6-894" fmla="*/ 952393 h 1424419"/>
              <a:gd name="connsiteX7-895" fmla="*/ 1305306 w 1306267"/>
              <a:gd name="connsiteY7-896" fmla="*/ 990115 h 1424419"/>
              <a:gd name="connsiteX8-897" fmla="*/ 1255800 w 1306267"/>
              <a:gd name="connsiteY8-898" fmla="*/ 1142552 h 1424419"/>
              <a:gd name="connsiteX9-899" fmla="*/ 1172881 w 1306267"/>
              <a:gd name="connsiteY9-900" fmla="*/ 1179342 h 1424419"/>
              <a:gd name="connsiteX10-901" fmla="*/ 792288 w 1306267"/>
              <a:gd name="connsiteY10-902" fmla="*/ 1385653 h 1424419"/>
              <a:gd name="connsiteX11-903" fmla="*/ 522686 w 1306267"/>
              <a:gd name="connsiteY11-904" fmla="*/ 1384922 h 1424419"/>
              <a:gd name="connsiteX12-905" fmla="*/ 90241 w 1306267"/>
              <a:gd name="connsiteY12-906" fmla="*/ 1150634 h 1424419"/>
              <a:gd name="connsiteX13-907" fmla="*/ 55672 w 1306267"/>
              <a:gd name="connsiteY13-908" fmla="*/ 1124403 h 1424419"/>
              <a:gd name="connsiteX14-909" fmla="*/ 667 w 1306267"/>
              <a:gd name="connsiteY14-910" fmla="*/ 999105 h 1424419"/>
              <a:gd name="connsiteX15-911" fmla="*/ 0 w 1306267"/>
              <a:gd name="connsiteY15-912" fmla="*/ 972364 h 1424419"/>
              <a:gd name="connsiteX16-913" fmla="*/ 2496 w 1306267"/>
              <a:gd name="connsiteY16-914" fmla="*/ 463106 h 1424419"/>
              <a:gd name="connsiteX17-915" fmla="*/ 2458 w 1306267"/>
              <a:gd name="connsiteY17-916" fmla="*/ 429563 h 1424419"/>
              <a:gd name="connsiteX18-917" fmla="*/ 75248 w 1306267"/>
              <a:gd name="connsiteY18-918" fmla="*/ 303202 h 1424419"/>
              <a:gd name="connsiteX19-919" fmla="*/ 106293 w 1306267"/>
              <a:gd name="connsiteY19-920" fmla="*/ 282597 h 1424419"/>
              <a:gd name="connsiteX20-921" fmla="*/ 541533 w 1306267"/>
              <a:gd name="connsiteY20-922" fmla="*/ 38110 h 1424419"/>
              <a:gd name="connsiteX21-923" fmla="*/ 653528 w 1306267"/>
              <a:gd name="connsiteY21-924" fmla="*/ 0 h 1424419"/>
              <a:gd name="connsiteX0-925" fmla="*/ 653528 w 1306267"/>
              <a:gd name="connsiteY0-926" fmla="*/ 0 h 1424419"/>
              <a:gd name="connsiteX1-927" fmla="*/ 757287 w 1306267"/>
              <a:gd name="connsiteY1-928" fmla="*/ 32444 h 1424419"/>
              <a:gd name="connsiteX2-929" fmla="*/ 1206876 w 1306267"/>
              <a:gd name="connsiteY2-930" fmla="*/ 284945 h 1424419"/>
              <a:gd name="connsiteX3-931" fmla="*/ 1237706 w 1306267"/>
              <a:gd name="connsiteY3-932" fmla="*/ 306775 h 1424419"/>
              <a:gd name="connsiteX4-933" fmla="*/ 1301712 w 1306267"/>
              <a:gd name="connsiteY4-934" fmla="*/ 442384 h 1424419"/>
              <a:gd name="connsiteX5-935" fmla="*/ 1303099 w 1306267"/>
              <a:gd name="connsiteY5-936" fmla="*/ 495558 h 1424419"/>
              <a:gd name="connsiteX6-937" fmla="*/ 1303099 w 1306267"/>
              <a:gd name="connsiteY6-938" fmla="*/ 952393 h 1424419"/>
              <a:gd name="connsiteX7-939" fmla="*/ 1305306 w 1306267"/>
              <a:gd name="connsiteY7-940" fmla="*/ 990115 h 1424419"/>
              <a:gd name="connsiteX8-941" fmla="*/ 1255800 w 1306267"/>
              <a:gd name="connsiteY8-942" fmla="*/ 1142552 h 1424419"/>
              <a:gd name="connsiteX9-943" fmla="*/ 1172881 w 1306267"/>
              <a:gd name="connsiteY9-944" fmla="*/ 1179342 h 1424419"/>
              <a:gd name="connsiteX10-945" fmla="*/ 792288 w 1306267"/>
              <a:gd name="connsiteY10-946" fmla="*/ 1385653 h 1424419"/>
              <a:gd name="connsiteX11-947" fmla="*/ 522686 w 1306267"/>
              <a:gd name="connsiteY11-948" fmla="*/ 1384922 h 1424419"/>
              <a:gd name="connsiteX12-949" fmla="*/ 90241 w 1306267"/>
              <a:gd name="connsiteY12-950" fmla="*/ 1150634 h 1424419"/>
              <a:gd name="connsiteX13-951" fmla="*/ 55672 w 1306267"/>
              <a:gd name="connsiteY13-952" fmla="*/ 1124403 h 1424419"/>
              <a:gd name="connsiteX14-953" fmla="*/ 667 w 1306267"/>
              <a:gd name="connsiteY14-954" fmla="*/ 999105 h 1424419"/>
              <a:gd name="connsiteX15-955" fmla="*/ 0 w 1306267"/>
              <a:gd name="connsiteY15-956" fmla="*/ 972364 h 1424419"/>
              <a:gd name="connsiteX16-957" fmla="*/ 2496 w 1306267"/>
              <a:gd name="connsiteY16-958" fmla="*/ 463106 h 1424419"/>
              <a:gd name="connsiteX17-959" fmla="*/ 2458 w 1306267"/>
              <a:gd name="connsiteY17-960" fmla="*/ 429563 h 1424419"/>
              <a:gd name="connsiteX18-961" fmla="*/ 75248 w 1306267"/>
              <a:gd name="connsiteY18-962" fmla="*/ 303202 h 1424419"/>
              <a:gd name="connsiteX19-963" fmla="*/ 106293 w 1306267"/>
              <a:gd name="connsiteY19-964" fmla="*/ 282597 h 1424419"/>
              <a:gd name="connsiteX20-965" fmla="*/ 541533 w 1306267"/>
              <a:gd name="connsiteY20-966" fmla="*/ 38110 h 1424419"/>
              <a:gd name="connsiteX21-967" fmla="*/ 653528 w 1306267"/>
              <a:gd name="connsiteY21-968" fmla="*/ 0 h 1424419"/>
              <a:gd name="connsiteX0-969" fmla="*/ 653528 w 1306267"/>
              <a:gd name="connsiteY0-970" fmla="*/ 0 h 1424419"/>
              <a:gd name="connsiteX1-971" fmla="*/ 757287 w 1306267"/>
              <a:gd name="connsiteY1-972" fmla="*/ 32444 h 1424419"/>
              <a:gd name="connsiteX2-973" fmla="*/ 1206876 w 1306267"/>
              <a:gd name="connsiteY2-974" fmla="*/ 284945 h 1424419"/>
              <a:gd name="connsiteX3-975" fmla="*/ 1237706 w 1306267"/>
              <a:gd name="connsiteY3-976" fmla="*/ 306775 h 1424419"/>
              <a:gd name="connsiteX4-977" fmla="*/ 1301712 w 1306267"/>
              <a:gd name="connsiteY4-978" fmla="*/ 442384 h 1424419"/>
              <a:gd name="connsiteX5-979" fmla="*/ 1303099 w 1306267"/>
              <a:gd name="connsiteY5-980" fmla="*/ 495558 h 1424419"/>
              <a:gd name="connsiteX6-981" fmla="*/ 1303099 w 1306267"/>
              <a:gd name="connsiteY6-982" fmla="*/ 952393 h 1424419"/>
              <a:gd name="connsiteX7-983" fmla="*/ 1305306 w 1306267"/>
              <a:gd name="connsiteY7-984" fmla="*/ 990115 h 1424419"/>
              <a:gd name="connsiteX8-985" fmla="*/ 1255800 w 1306267"/>
              <a:gd name="connsiteY8-986" fmla="*/ 1142552 h 1424419"/>
              <a:gd name="connsiteX9-987" fmla="*/ 1172881 w 1306267"/>
              <a:gd name="connsiteY9-988" fmla="*/ 1179342 h 1424419"/>
              <a:gd name="connsiteX10-989" fmla="*/ 792288 w 1306267"/>
              <a:gd name="connsiteY10-990" fmla="*/ 1385653 h 1424419"/>
              <a:gd name="connsiteX11-991" fmla="*/ 522686 w 1306267"/>
              <a:gd name="connsiteY11-992" fmla="*/ 1384922 h 1424419"/>
              <a:gd name="connsiteX12-993" fmla="*/ 90241 w 1306267"/>
              <a:gd name="connsiteY12-994" fmla="*/ 1150634 h 1424419"/>
              <a:gd name="connsiteX13-995" fmla="*/ 55672 w 1306267"/>
              <a:gd name="connsiteY13-996" fmla="*/ 1124403 h 1424419"/>
              <a:gd name="connsiteX14-997" fmla="*/ 667 w 1306267"/>
              <a:gd name="connsiteY14-998" fmla="*/ 999105 h 1424419"/>
              <a:gd name="connsiteX15-999" fmla="*/ 0 w 1306267"/>
              <a:gd name="connsiteY15-1000" fmla="*/ 972364 h 1424419"/>
              <a:gd name="connsiteX16-1001" fmla="*/ 2496 w 1306267"/>
              <a:gd name="connsiteY16-1002" fmla="*/ 463106 h 1424419"/>
              <a:gd name="connsiteX17-1003" fmla="*/ 2458 w 1306267"/>
              <a:gd name="connsiteY17-1004" fmla="*/ 429563 h 1424419"/>
              <a:gd name="connsiteX18-1005" fmla="*/ 75248 w 1306267"/>
              <a:gd name="connsiteY18-1006" fmla="*/ 303202 h 1424419"/>
              <a:gd name="connsiteX19-1007" fmla="*/ 106293 w 1306267"/>
              <a:gd name="connsiteY19-1008" fmla="*/ 282597 h 1424419"/>
              <a:gd name="connsiteX20-1009" fmla="*/ 541533 w 1306267"/>
              <a:gd name="connsiteY20-1010" fmla="*/ 38110 h 1424419"/>
              <a:gd name="connsiteX21-1011" fmla="*/ 653528 w 1306267"/>
              <a:gd name="connsiteY21-1012" fmla="*/ 0 h 1424419"/>
              <a:gd name="connsiteX0-1013" fmla="*/ 653528 w 1306267"/>
              <a:gd name="connsiteY0-1014" fmla="*/ 0 h 1424419"/>
              <a:gd name="connsiteX1-1015" fmla="*/ 757287 w 1306267"/>
              <a:gd name="connsiteY1-1016" fmla="*/ 32444 h 1424419"/>
              <a:gd name="connsiteX2-1017" fmla="*/ 1206876 w 1306267"/>
              <a:gd name="connsiteY2-1018" fmla="*/ 284945 h 1424419"/>
              <a:gd name="connsiteX3-1019" fmla="*/ 1237706 w 1306267"/>
              <a:gd name="connsiteY3-1020" fmla="*/ 306775 h 1424419"/>
              <a:gd name="connsiteX4-1021" fmla="*/ 1301712 w 1306267"/>
              <a:gd name="connsiteY4-1022" fmla="*/ 442384 h 1424419"/>
              <a:gd name="connsiteX5-1023" fmla="*/ 1303099 w 1306267"/>
              <a:gd name="connsiteY5-1024" fmla="*/ 495558 h 1424419"/>
              <a:gd name="connsiteX6-1025" fmla="*/ 1303099 w 1306267"/>
              <a:gd name="connsiteY6-1026" fmla="*/ 952393 h 1424419"/>
              <a:gd name="connsiteX7-1027" fmla="*/ 1305306 w 1306267"/>
              <a:gd name="connsiteY7-1028" fmla="*/ 990115 h 1424419"/>
              <a:gd name="connsiteX8-1029" fmla="*/ 1255800 w 1306267"/>
              <a:gd name="connsiteY8-1030" fmla="*/ 1142552 h 1424419"/>
              <a:gd name="connsiteX9-1031" fmla="*/ 1172881 w 1306267"/>
              <a:gd name="connsiteY9-1032" fmla="*/ 1179342 h 1424419"/>
              <a:gd name="connsiteX10-1033" fmla="*/ 792288 w 1306267"/>
              <a:gd name="connsiteY10-1034" fmla="*/ 1385653 h 1424419"/>
              <a:gd name="connsiteX11-1035" fmla="*/ 522686 w 1306267"/>
              <a:gd name="connsiteY11-1036" fmla="*/ 1384922 h 1424419"/>
              <a:gd name="connsiteX12-1037" fmla="*/ 90241 w 1306267"/>
              <a:gd name="connsiteY12-1038" fmla="*/ 1150634 h 1424419"/>
              <a:gd name="connsiteX13-1039" fmla="*/ 55672 w 1306267"/>
              <a:gd name="connsiteY13-1040" fmla="*/ 1124403 h 1424419"/>
              <a:gd name="connsiteX14-1041" fmla="*/ 667 w 1306267"/>
              <a:gd name="connsiteY14-1042" fmla="*/ 999105 h 1424419"/>
              <a:gd name="connsiteX15-1043" fmla="*/ 0 w 1306267"/>
              <a:gd name="connsiteY15-1044" fmla="*/ 972364 h 1424419"/>
              <a:gd name="connsiteX16-1045" fmla="*/ 2496 w 1306267"/>
              <a:gd name="connsiteY16-1046" fmla="*/ 463106 h 1424419"/>
              <a:gd name="connsiteX17-1047" fmla="*/ 2458 w 1306267"/>
              <a:gd name="connsiteY17-1048" fmla="*/ 429563 h 1424419"/>
              <a:gd name="connsiteX18-1049" fmla="*/ 75248 w 1306267"/>
              <a:gd name="connsiteY18-1050" fmla="*/ 303202 h 1424419"/>
              <a:gd name="connsiteX19-1051" fmla="*/ 106293 w 1306267"/>
              <a:gd name="connsiteY19-1052" fmla="*/ 282597 h 1424419"/>
              <a:gd name="connsiteX20-1053" fmla="*/ 541533 w 1306267"/>
              <a:gd name="connsiteY20-1054" fmla="*/ 38110 h 1424419"/>
              <a:gd name="connsiteX21-1055" fmla="*/ 653528 w 1306267"/>
              <a:gd name="connsiteY21-1056" fmla="*/ 0 h 1424419"/>
              <a:gd name="connsiteX0-1057" fmla="*/ 653528 w 1306267"/>
              <a:gd name="connsiteY0-1058" fmla="*/ 0 h 1424419"/>
              <a:gd name="connsiteX1-1059" fmla="*/ 757287 w 1306267"/>
              <a:gd name="connsiteY1-1060" fmla="*/ 32444 h 1424419"/>
              <a:gd name="connsiteX2-1061" fmla="*/ 1206876 w 1306267"/>
              <a:gd name="connsiteY2-1062" fmla="*/ 284945 h 1424419"/>
              <a:gd name="connsiteX3-1063" fmla="*/ 1237706 w 1306267"/>
              <a:gd name="connsiteY3-1064" fmla="*/ 306775 h 1424419"/>
              <a:gd name="connsiteX4-1065" fmla="*/ 1301712 w 1306267"/>
              <a:gd name="connsiteY4-1066" fmla="*/ 442384 h 1424419"/>
              <a:gd name="connsiteX5-1067" fmla="*/ 1303099 w 1306267"/>
              <a:gd name="connsiteY5-1068" fmla="*/ 495558 h 1424419"/>
              <a:gd name="connsiteX6-1069" fmla="*/ 1303099 w 1306267"/>
              <a:gd name="connsiteY6-1070" fmla="*/ 952393 h 1424419"/>
              <a:gd name="connsiteX7-1071" fmla="*/ 1305306 w 1306267"/>
              <a:gd name="connsiteY7-1072" fmla="*/ 990115 h 1424419"/>
              <a:gd name="connsiteX8-1073" fmla="*/ 1255800 w 1306267"/>
              <a:gd name="connsiteY8-1074" fmla="*/ 1142552 h 1424419"/>
              <a:gd name="connsiteX9-1075" fmla="*/ 1172881 w 1306267"/>
              <a:gd name="connsiteY9-1076" fmla="*/ 1179342 h 1424419"/>
              <a:gd name="connsiteX10-1077" fmla="*/ 792288 w 1306267"/>
              <a:gd name="connsiteY10-1078" fmla="*/ 1385653 h 1424419"/>
              <a:gd name="connsiteX11-1079" fmla="*/ 522686 w 1306267"/>
              <a:gd name="connsiteY11-1080" fmla="*/ 1384922 h 1424419"/>
              <a:gd name="connsiteX12-1081" fmla="*/ 90241 w 1306267"/>
              <a:gd name="connsiteY12-1082" fmla="*/ 1150634 h 1424419"/>
              <a:gd name="connsiteX13-1083" fmla="*/ 55672 w 1306267"/>
              <a:gd name="connsiteY13-1084" fmla="*/ 1124403 h 1424419"/>
              <a:gd name="connsiteX14-1085" fmla="*/ 667 w 1306267"/>
              <a:gd name="connsiteY14-1086" fmla="*/ 999105 h 1424419"/>
              <a:gd name="connsiteX15-1087" fmla="*/ 0 w 1306267"/>
              <a:gd name="connsiteY15-1088" fmla="*/ 972364 h 1424419"/>
              <a:gd name="connsiteX16-1089" fmla="*/ 2496 w 1306267"/>
              <a:gd name="connsiteY16-1090" fmla="*/ 463106 h 1424419"/>
              <a:gd name="connsiteX17-1091" fmla="*/ 2458 w 1306267"/>
              <a:gd name="connsiteY17-1092" fmla="*/ 429563 h 1424419"/>
              <a:gd name="connsiteX18-1093" fmla="*/ 75248 w 1306267"/>
              <a:gd name="connsiteY18-1094" fmla="*/ 303202 h 1424419"/>
              <a:gd name="connsiteX19-1095" fmla="*/ 106293 w 1306267"/>
              <a:gd name="connsiteY19-1096" fmla="*/ 282597 h 1424419"/>
              <a:gd name="connsiteX20-1097" fmla="*/ 541533 w 1306267"/>
              <a:gd name="connsiteY20-1098" fmla="*/ 38110 h 1424419"/>
              <a:gd name="connsiteX21-1099" fmla="*/ 653528 w 1306267"/>
              <a:gd name="connsiteY21-1100" fmla="*/ 0 h 1424419"/>
              <a:gd name="connsiteX0-1101" fmla="*/ 653528 w 1306267"/>
              <a:gd name="connsiteY0-1102" fmla="*/ 0 h 1424419"/>
              <a:gd name="connsiteX1-1103" fmla="*/ 757287 w 1306267"/>
              <a:gd name="connsiteY1-1104" fmla="*/ 32444 h 1424419"/>
              <a:gd name="connsiteX2-1105" fmla="*/ 1206876 w 1306267"/>
              <a:gd name="connsiteY2-1106" fmla="*/ 284945 h 1424419"/>
              <a:gd name="connsiteX3-1107" fmla="*/ 1237706 w 1306267"/>
              <a:gd name="connsiteY3-1108" fmla="*/ 306775 h 1424419"/>
              <a:gd name="connsiteX4-1109" fmla="*/ 1301712 w 1306267"/>
              <a:gd name="connsiteY4-1110" fmla="*/ 442384 h 1424419"/>
              <a:gd name="connsiteX5-1111" fmla="*/ 1303099 w 1306267"/>
              <a:gd name="connsiteY5-1112" fmla="*/ 495558 h 1424419"/>
              <a:gd name="connsiteX6-1113" fmla="*/ 1303099 w 1306267"/>
              <a:gd name="connsiteY6-1114" fmla="*/ 952393 h 1424419"/>
              <a:gd name="connsiteX7-1115" fmla="*/ 1305306 w 1306267"/>
              <a:gd name="connsiteY7-1116" fmla="*/ 990115 h 1424419"/>
              <a:gd name="connsiteX8-1117" fmla="*/ 1255800 w 1306267"/>
              <a:gd name="connsiteY8-1118" fmla="*/ 1142552 h 1424419"/>
              <a:gd name="connsiteX9-1119" fmla="*/ 1172881 w 1306267"/>
              <a:gd name="connsiteY9-1120" fmla="*/ 1179342 h 1424419"/>
              <a:gd name="connsiteX10-1121" fmla="*/ 792288 w 1306267"/>
              <a:gd name="connsiteY10-1122" fmla="*/ 1385653 h 1424419"/>
              <a:gd name="connsiteX11-1123" fmla="*/ 522686 w 1306267"/>
              <a:gd name="connsiteY11-1124" fmla="*/ 1384922 h 1424419"/>
              <a:gd name="connsiteX12-1125" fmla="*/ 90241 w 1306267"/>
              <a:gd name="connsiteY12-1126" fmla="*/ 1150634 h 1424419"/>
              <a:gd name="connsiteX13-1127" fmla="*/ 48904 w 1306267"/>
              <a:gd name="connsiteY13-1128" fmla="*/ 1124403 h 1424419"/>
              <a:gd name="connsiteX14-1129" fmla="*/ 667 w 1306267"/>
              <a:gd name="connsiteY14-1130" fmla="*/ 999105 h 1424419"/>
              <a:gd name="connsiteX15-1131" fmla="*/ 0 w 1306267"/>
              <a:gd name="connsiteY15-1132" fmla="*/ 972364 h 1424419"/>
              <a:gd name="connsiteX16-1133" fmla="*/ 2496 w 1306267"/>
              <a:gd name="connsiteY16-1134" fmla="*/ 463106 h 1424419"/>
              <a:gd name="connsiteX17-1135" fmla="*/ 2458 w 1306267"/>
              <a:gd name="connsiteY17-1136" fmla="*/ 429563 h 1424419"/>
              <a:gd name="connsiteX18-1137" fmla="*/ 75248 w 1306267"/>
              <a:gd name="connsiteY18-1138" fmla="*/ 303202 h 1424419"/>
              <a:gd name="connsiteX19-1139" fmla="*/ 106293 w 1306267"/>
              <a:gd name="connsiteY19-1140" fmla="*/ 282597 h 1424419"/>
              <a:gd name="connsiteX20-1141" fmla="*/ 541533 w 1306267"/>
              <a:gd name="connsiteY20-1142" fmla="*/ 38110 h 1424419"/>
              <a:gd name="connsiteX21-1143" fmla="*/ 653528 w 1306267"/>
              <a:gd name="connsiteY21-1144" fmla="*/ 0 h 1424419"/>
              <a:gd name="connsiteX0-1145" fmla="*/ 653528 w 1306267"/>
              <a:gd name="connsiteY0-1146" fmla="*/ 0 h 1424419"/>
              <a:gd name="connsiteX1-1147" fmla="*/ 757287 w 1306267"/>
              <a:gd name="connsiteY1-1148" fmla="*/ 32444 h 1424419"/>
              <a:gd name="connsiteX2-1149" fmla="*/ 1206876 w 1306267"/>
              <a:gd name="connsiteY2-1150" fmla="*/ 284945 h 1424419"/>
              <a:gd name="connsiteX3-1151" fmla="*/ 1237706 w 1306267"/>
              <a:gd name="connsiteY3-1152" fmla="*/ 306775 h 1424419"/>
              <a:gd name="connsiteX4-1153" fmla="*/ 1301712 w 1306267"/>
              <a:gd name="connsiteY4-1154" fmla="*/ 442384 h 1424419"/>
              <a:gd name="connsiteX5-1155" fmla="*/ 1303099 w 1306267"/>
              <a:gd name="connsiteY5-1156" fmla="*/ 495558 h 1424419"/>
              <a:gd name="connsiteX6-1157" fmla="*/ 1303099 w 1306267"/>
              <a:gd name="connsiteY6-1158" fmla="*/ 952393 h 1424419"/>
              <a:gd name="connsiteX7-1159" fmla="*/ 1305306 w 1306267"/>
              <a:gd name="connsiteY7-1160" fmla="*/ 990115 h 1424419"/>
              <a:gd name="connsiteX8-1161" fmla="*/ 1255800 w 1306267"/>
              <a:gd name="connsiteY8-1162" fmla="*/ 1142552 h 1424419"/>
              <a:gd name="connsiteX9-1163" fmla="*/ 1172881 w 1306267"/>
              <a:gd name="connsiteY9-1164" fmla="*/ 1179342 h 1424419"/>
              <a:gd name="connsiteX10-1165" fmla="*/ 792288 w 1306267"/>
              <a:gd name="connsiteY10-1166" fmla="*/ 1385653 h 1424419"/>
              <a:gd name="connsiteX11-1167" fmla="*/ 522686 w 1306267"/>
              <a:gd name="connsiteY11-1168" fmla="*/ 1384922 h 1424419"/>
              <a:gd name="connsiteX12-1169" fmla="*/ 90241 w 1306267"/>
              <a:gd name="connsiteY12-1170" fmla="*/ 1150634 h 1424419"/>
              <a:gd name="connsiteX13-1171" fmla="*/ 48904 w 1306267"/>
              <a:gd name="connsiteY13-1172" fmla="*/ 1124403 h 1424419"/>
              <a:gd name="connsiteX14-1173" fmla="*/ 667 w 1306267"/>
              <a:gd name="connsiteY14-1174" fmla="*/ 999105 h 1424419"/>
              <a:gd name="connsiteX15-1175" fmla="*/ 0 w 1306267"/>
              <a:gd name="connsiteY15-1176" fmla="*/ 972364 h 1424419"/>
              <a:gd name="connsiteX16-1177" fmla="*/ 2496 w 1306267"/>
              <a:gd name="connsiteY16-1178" fmla="*/ 463106 h 1424419"/>
              <a:gd name="connsiteX17-1179" fmla="*/ 2458 w 1306267"/>
              <a:gd name="connsiteY17-1180" fmla="*/ 429563 h 1424419"/>
              <a:gd name="connsiteX18-1181" fmla="*/ 75248 w 1306267"/>
              <a:gd name="connsiteY18-1182" fmla="*/ 303202 h 1424419"/>
              <a:gd name="connsiteX19-1183" fmla="*/ 106293 w 1306267"/>
              <a:gd name="connsiteY19-1184" fmla="*/ 282597 h 1424419"/>
              <a:gd name="connsiteX20-1185" fmla="*/ 541533 w 1306267"/>
              <a:gd name="connsiteY20-1186" fmla="*/ 38110 h 1424419"/>
              <a:gd name="connsiteX21-1187" fmla="*/ 653528 w 1306267"/>
              <a:gd name="connsiteY21-1188" fmla="*/ 0 h 1424419"/>
              <a:gd name="connsiteX0-1189" fmla="*/ 653528 w 1306267"/>
              <a:gd name="connsiteY0-1190" fmla="*/ 0 h 1424419"/>
              <a:gd name="connsiteX1-1191" fmla="*/ 757287 w 1306267"/>
              <a:gd name="connsiteY1-1192" fmla="*/ 32444 h 1424419"/>
              <a:gd name="connsiteX2-1193" fmla="*/ 1206876 w 1306267"/>
              <a:gd name="connsiteY2-1194" fmla="*/ 284945 h 1424419"/>
              <a:gd name="connsiteX3-1195" fmla="*/ 1237706 w 1306267"/>
              <a:gd name="connsiteY3-1196" fmla="*/ 306775 h 1424419"/>
              <a:gd name="connsiteX4-1197" fmla="*/ 1301712 w 1306267"/>
              <a:gd name="connsiteY4-1198" fmla="*/ 442384 h 1424419"/>
              <a:gd name="connsiteX5-1199" fmla="*/ 1303099 w 1306267"/>
              <a:gd name="connsiteY5-1200" fmla="*/ 495558 h 1424419"/>
              <a:gd name="connsiteX6-1201" fmla="*/ 1303099 w 1306267"/>
              <a:gd name="connsiteY6-1202" fmla="*/ 952393 h 1424419"/>
              <a:gd name="connsiteX7-1203" fmla="*/ 1305306 w 1306267"/>
              <a:gd name="connsiteY7-1204" fmla="*/ 990115 h 1424419"/>
              <a:gd name="connsiteX8-1205" fmla="*/ 1255800 w 1306267"/>
              <a:gd name="connsiteY8-1206" fmla="*/ 1142552 h 1424419"/>
              <a:gd name="connsiteX9-1207" fmla="*/ 1172881 w 1306267"/>
              <a:gd name="connsiteY9-1208" fmla="*/ 1179342 h 1424419"/>
              <a:gd name="connsiteX10-1209" fmla="*/ 792288 w 1306267"/>
              <a:gd name="connsiteY10-1210" fmla="*/ 1385653 h 1424419"/>
              <a:gd name="connsiteX11-1211" fmla="*/ 522686 w 1306267"/>
              <a:gd name="connsiteY11-1212" fmla="*/ 1384922 h 1424419"/>
              <a:gd name="connsiteX12-1213" fmla="*/ 90241 w 1306267"/>
              <a:gd name="connsiteY12-1214" fmla="*/ 1150634 h 1424419"/>
              <a:gd name="connsiteX13-1215" fmla="*/ 48904 w 1306267"/>
              <a:gd name="connsiteY13-1216" fmla="*/ 1124403 h 1424419"/>
              <a:gd name="connsiteX14-1217" fmla="*/ 667 w 1306267"/>
              <a:gd name="connsiteY14-1218" fmla="*/ 999105 h 1424419"/>
              <a:gd name="connsiteX15-1219" fmla="*/ 0 w 1306267"/>
              <a:gd name="connsiteY15-1220" fmla="*/ 972364 h 1424419"/>
              <a:gd name="connsiteX16-1221" fmla="*/ 2496 w 1306267"/>
              <a:gd name="connsiteY16-1222" fmla="*/ 463106 h 1424419"/>
              <a:gd name="connsiteX17-1223" fmla="*/ 2458 w 1306267"/>
              <a:gd name="connsiteY17-1224" fmla="*/ 429563 h 1424419"/>
              <a:gd name="connsiteX18-1225" fmla="*/ 75248 w 1306267"/>
              <a:gd name="connsiteY18-1226" fmla="*/ 303202 h 1424419"/>
              <a:gd name="connsiteX19-1227" fmla="*/ 106293 w 1306267"/>
              <a:gd name="connsiteY19-1228" fmla="*/ 282597 h 1424419"/>
              <a:gd name="connsiteX20-1229" fmla="*/ 541533 w 1306267"/>
              <a:gd name="connsiteY20-1230" fmla="*/ 38110 h 1424419"/>
              <a:gd name="connsiteX21-1231" fmla="*/ 653528 w 1306267"/>
              <a:gd name="connsiteY21-1232" fmla="*/ 0 h 1424419"/>
              <a:gd name="connsiteX0-1233" fmla="*/ 653528 w 1306267"/>
              <a:gd name="connsiteY0-1234" fmla="*/ 0 h 1424419"/>
              <a:gd name="connsiteX1-1235" fmla="*/ 757287 w 1306267"/>
              <a:gd name="connsiteY1-1236" fmla="*/ 32444 h 1424419"/>
              <a:gd name="connsiteX2-1237" fmla="*/ 1206876 w 1306267"/>
              <a:gd name="connsiteY2-1238" fmla="*/ 284945 h 1424419"/>
              <a:gd name="connsiteX3-1239" fmla="*/ 1237706 w 1306267"/>
              <a:gd name="connsiteY3-1240" fmla="*/ 306775 h 1424419"/>
              <a:gd name="connsiteX4-1241" fmla="*/ 1301712 w 1306267"/>
              <a:gd name="connsiteY4-1242" fmla="*/ 442384 h 1424419"/>
              <a:gd name="connsiteX5-1243" fmla="*/ 1303099 w 1306267"/>
              <a:gd name="connsiteY5-1244" fmla="*/ 495558 h 1424419"/>
              <a:gd name="connsiteX6-1245" fmla="*/ 1303099 w 1306267"/>
              <a:gd name="connsiteY6-1246" fmla="*/ 952393 h 1424419"/>
              <a:gd name="connsiteX7-1247" fmla="*/ 1305306 w 1306267"/>
              <a:gd name="connsiteY7-1248" fmla="*/ 990115 h 1424419"/>
              <a:gd name="connsiteX8-1249" fmla="*/ 1255800 w 1306267"/>
              <a:gd name="connsiteY8-1250" fmla="*/ 1142552 h 1424419"/>
              <a:gd name="connsiteX9-1251" fmla="*/ 1172881 w 1306267"/>
              <a:gd name="connsiteY9-1252" fmla="*/ 1179342 h 1424419"/>
              <a:gd name="connsiteX10-1253" fmla="*/ 792288 w 1306267"/>
              <a:gd name="connsiteY10-1254" fmla="*/ 1385653 h 1424419"/>
              <a:gd name="connsiteX11-1255" fmla="*/ 522686 w 1306267"/>
              <a:gd name="connsiteY11-1256" fmla="*/ 1384922 h 1424419"/>
              <a:gd name="connsiteX12-1257" fmla="*/ 90241 w 1306267"/>
              <a:gd name="connsiteY12-1258" fmla="*/ 1150634 h 1424419"/>
              <a:gd name="connsiteX13-1259" fmla="*/ 48904 w 1306267"/>
              <a:gd name="connsiteY13-1260" fmla="*/ 1124403 h 1424419"/>
              <a:gd name="connsiteX14-1261" fmla="*/ 667 w 1306267"/>
              <a:gd name="connsiteY14-1262" fmla="*/ 999105 h 1424419"/>
              <a:gd name="connsiteX15-1263" fmla="*/ 0 w 1306267"/>
              <a:gd name="connsiteY15-1264" fmla="*/ 972364 h 1424419"/>
              <a:gd name="connsiteX16-1265" fmla="*/ 2496 w 1306267"/>
              <a:gd name="connsiteY16-1266" fmla="*/ 463106 h 1424419"/>
              <a:gd name="connsiteX17-1267" fmla="*/ 2458 w 1306267"/>
              <a:gd name="connsiteY17-1268" fmla="*/ 429563 h 1424419"/>
              <a:gd name="connsiteX18-1269" fmla="*/ 75248 w 1306267"/>
              <a:gd name="connsiteY18-1270" fmla="*/ 303202 h 1424419"/>
              <a:gd name="connsiteX19-1271" fmla="*/ 106293 w 1306267"/>
              <a:gd name="connsiteY19-1272" fmla="*/ 282597 h 1424419"/>
              <a:gd name="connsiteX20-1273" fmla="*/ 541533 w 1306267"/>
              <a:gd name="connsiteY20-1274" fmla="*/ 38110 h 1424419"/>
              <a:gd name="connsiteX21-1275" fmla="*/ 653528 w 1306267"/>
              <a:gd name="connsiteY21-1276" fmla="*/ 0 h 1424419"/>
              <a:gd name="connsiteX0-1277" fmla="*/ 653528 w 1306267"/>
              <a:gd name="connsiteY0-1278" fmla="*/ 0 h 1424419"/>
              <a:gd name="connsiteX1-1279" fmla="*/ 757287 w 1306267"/>
              <a:gd name="connsiteY1-1280" fmla="*/ 32444 h 1424419"/>
              <a:gd name="connsiteX2-1281" fmla="*/ 1206876 w 1306267"/>
              <a:gd name="connsiteY2-1282" fmla="*/ 284945 h 1424419"/>
              <a:gd name="connsiteX3-1283" fmla="*/ 1237706 w 1306267"/>
              <a:gd name="connsiteY3-1284" fmla="*/ 306775 h 1424419"/>
              <a:gd name="connsiteX4-1285" fmla="*/ 1301712 w 1306267"/>
              <a:gd name="connsiteY4-1286" fmla="*/ 442384 h 1424419"/>
              <a:gd name="connsiteX5-1287" fmla="*/ 1303099 w 1306267"/>
              <a:gd name="connsiteY5-1288" fmla="*/ 495558 h 1424419"/>
              <a:gd name="connsiteX6-1289" fmla="*/ 1303099 w 1306267"/>
              <a:gd name="connsiteY6-1290" fmla="*/ 952393 h 1424419"/>
              <a:gd name="connsiteX7-1291" fmla="*/ 1305306 w 1306267"/>
              <a:gd name="connsiteY7-1292" fmla="*/ 990115 h 1424419"/>
              <a:gd name="connsiteX8-1293" fmla="*/ 1255800 w 1306267"/>
              <a:gd name="connsiteY8-1294" fmla="*/ 1142552 h 1424419"/>
              <a:gd name="connsiteX9-1295" fmla="*/ 1172881 w 1306267"/>
              <a:gd name="connsiteY9-1296" fmla="*/ 1179342 h 1424419"/>
              <a:gd name="connsiteX10-1297" fmla="*/ 792288 w 1306267"/>
              <a:gd name="connsiteY10-1298" fmla="*/ 1385653 h 1424419"/>
              <a:gd name="connsiteX11-1299" fmla="*/ 522686 w 1306267"/>
              <a:gd name="connsiteY11-1300" fmla="*/ 1384922 h 1424419"/>
              <a:gd name="connsiteX12-1301" fmla="*/ 97009 w 1306267"/>
              <a:gd name="connsiteY12-1302" fmla="*/ 1161462 h 1424419"/>
              <a:gd name="connsiteX13-1303" fmla="*/ 48904 w 1306267"/>
              <a:gd name="connsiteY13-1304" fmla="*/ 1124403 h 1424419"/>
              <a:gd name="connsiteX14-1305" fmla="*/ 667 w 1306267"/>
              <a:gd name="connsiteY14-1306" fmla="*/ 999105 h 1424419"/>
              <a:gd name="connsiteX15-1307" fmla="*/ 0 w 1306267"/>
              <a:gd name="connsiteY15-1308" fmla="*/ 972364 h 1424419"/>
              <a:gd name="connsiteX16-1309" fmla="*/ 2496 w 1306267"/>
              <a:gd name="connsiteY16-1310" fmla="*/ 463106 h 1424419"/>
              <a:gd name="connsiteX17-1311" fmla="*/ 2458 w 1306267"/>
              <a:gd name="connsiteY17-1312" fmla="*/ 429563 h 1424419"/>
              <a:gd name="connsiteX18-1313" fmla="*/ 75248 w 1306267"/>
              <a:gd name="connsiteY18-1314" fmla="*/ 303202 h 1424419"/>
              <a:gd name="connsiteX19-1315" fmla="*/ 106293 w 1306267"/>
              <a:gd name="connsiteY19-1316" fmla="*/ 282597 h 1424419"/>
              <a:gd name="connsiteX20-1317" fmla="*/ 541533 w 1306267"/>
              <a:gd name="connsiteY20-1318" fmla="*/ 38110 h 1424419"/>
              <a:gd name="connsiteX21-1319" fmla="*/ 653528 w 1306267"/>
              <a:gd name="connsiteY21-1320" fmla="*/ 0 h 1424419"/>
              <a:gd name="connsiteX0-1321" fmla="*/ 653528 w 1306267"/>
              <a:gd name="connsiteY0-1322" fmla="*/ 0 h 1424419"/>
              <a:gd name="connsiteX1-1323" fmla="*/ 757287 w 1306267"/>
              <a:gd name="connsiteY1-1324" fmla="*/ 32444 h 1424419"/>
              <a:gd name="connsiteX2-1325" fmla="*/ 1206876 w 1306267"/>
              <a:gd name="connsiteY2-1326" fmla="*/ 284945 h 1424419"/>
              <a:gd name="connsiteX3-1327" fmla="*/ 1237706 w 1306267"/>
              <a:gd name="connsiteY3-1328" fmla="*/ 306775 h 1424419"/>
              <a:gd name="connsiteX4-1329" fmla="*/ 1301712 w 1306267"/>
              <a:gd name="connsiteY4-1330" fmla="*/ 442384 h 1424419"/>
              <a:gd name="connsiteX5-1331" fmla="*/ 1303099 w 1306267"/>
              <a:gd name="connsiteY5-1332" fmla="*/ 495558 h 1424419"/>
              <a:gd name="connsiteX6-1333" fmla="*/ 1303099 w 1306267"/>
              <a:gd name="connsiteY6-1334" fmla="*/ 952393 h 1424419"/>
              <a:gd name="connsiteX7-1335" fmla="*/ 1305306 w 1306267"/>
              <a:gd name="connsiteY7-1336" fmla="*/ 990115 h 1424419"/>
              <a:gd name="connsiteX8-1337" fmla="*/ 1255800 w 1306267"/>
              <a:gd name="connsiteY8-1338" fmla="*/ 1142552 h 1424419"/>
              <a:gd name="connsiteX9-1339" fmla="*/ 1172881 w 1306267"/>
              <a:gd name="connsiteY9-1340" fmla="*/ 1179342 h 1424419"/>
              <a:gd name="connsiteX10-1341" fmla="*/ 792288 w 1306267"/>
              <a:gd name="connsiteY10-1342" fmla="*/ 1385653 h 1424419"/>
              <a:gd name="connsiteX11-1343" fmla="*/ 522686 w 1306267"/>
              <a:gd name="connsiteY11-1344" fmla="*/ 1384922 h 1424419"/>
              <a:gd name="connsiteX12-1345" fmla="*/ 97009 w 1306267"/>
              <a:gd name="connsiteY12-1346" fmla="*/ 1161462 h 1424419"/>
              <a:gd name="connsiteX13-1347" fmla="*/ 48904 w 1306267"/>
              <a:gd name="connsiteY13-1348" fmla="*/ 1124403 h 1424419"/>
              <a:gd name="connsiteX14-1349" fmla="*/ 667 w 1306267"/>
              <a:gd name="connsiteY14-1350" fmla="*/ 999105 h 1424419"/>
              <a:gd name="connsiteX15-1351" fmla="*/ 0 w 1306267"/>
              <a:gd name="connsiteY15-1352" fmla="*/ 972364 h 1424419"/>
              <a:gd name="connsiteX16-1353" fmla="*/ 2496 w 1306267"/>
              <a:gd name="connsiteY16-1354" fmla="*/ 463106 h 1424419"/>
              <a:gd name="connsiteX17-1355" fmla="*/ 2458 w 1306267"/>
              <a:gd name="connsiteY17-1356" fmla="*/ 429563 h 1424419"/>
              <a:gd name="connsiteX18-1357" fmla="*/ 75248 w 1306267"/>
              <a:gd name="connsiteY18-1358" fmla="*/ 303202 h 1424419"/>
              <a:gd name="connsiteX19-1359" fmla="*/ 106293 w 1306267"/>
              <a:gd name="connsiteY19-1360" fmla="*/ 282597 h 1424419"/>
              <a:gd name="connsiteX20-1361" fmla="*/ 541533 w 1306267"/>
              <a:gd name="connsiteY20-1362" fmla="*/ 38110 h 1424419"/>
              <a:gd name="connsiteX21-1363" fmla="*/ 653528 w 1306267"/>
              <a:gd name="connsiteY21-1364" fmla="*/ 0 h 1424419"/>
              <a:gd name="connsiteX0-1365" fmla="*/ 653528 w 1306267"/>
              <a:gd name="connsiteY0-1366" fmla="*/ 0 h 1424419"/>
              <a:gd name="connsiteX1-1367" fmla="*/ 757287 w 1306267"/>
              <a:gd name="connsiteY1-1368" fmla="*/ 32444 h 1424419"/>
              <a:gd name="connsiteX2-1369" fmla="*/ 1206876 w 1306267"/>
              <a:gd name="connsiteY2-1370" fmla="*/ 284945 h 1424419"/>
              <a:gd name="connsiteX3-1371" fmla="*/ 1237706 w 1306267"/>
              <a:gd name="connsiteY3-1372" fmla="*/ 306775 h 1424419"/>
              <a:gd name="connsiteX4-1373" fmla="*/ 1301712 w 1306267"/>
              <a:gd name="connsiteY4-1374" fmla="*/ 442384 h 1424419"/>
              <a:gd name="connsiteX5-1375" fmla="*/ 1303099 w 1306267"/>
              <a:gd name="connsiteY5-1376" fmla="*/ 495558 h 1424419"/>
              <a:gd name="connsiteX6-1377" fmla="*/ 1303099 w 1306267"/>
              <a:gd name="connsiteY6-1378" fmla="*/ 952393 h 1424419"/>
              <a:gd name="connsiteX7-1379" fmla="*/ 1305306 w 1306267"/>
              <a:gd name="connsiteY7-1380" fmla="*/ 990115 h 1424419"/>
              <a:gd name="connsiteX8-1381" fmla="*/ 1255800 w 1306267"/>
              <a:gd name="connsiteY8-1382" fmla="*/ 1142552 h 1424419"/>
              <a:gd name="connsiteX9-1383" fmla="*/ 1172881 w 1306267"/>
              <a:gd name="connsiteY9-1384" fmla="*/ 1179342 h 1424419"/>
              <a:gd name="connsiteX10-1385" fmla="*/ 792288 w 1306267"/>
              <a:gd name="connsiteY10-1386" fmla="*/ 1385653 h 1424419"/>
              <a:gd name="connsiteX11-1387" fmla="*/ 522686 w 1306267"/>
              <a:gd name="connsiteY11-1388" fmla="*/ 1384922 h 1424419"/>
              <a:gd name="connsiteX12-1389" fmla="*/ 97009 w 1306267"/>
              <a:gd name="connsiteY12-1390" fmla="*/ 1161462 h 1424419"/>
              <a:gd name="connsiteX13-1391" fmla="*/ 44843 w 1306267"/>
              <a:gd name="connsiteY13-1392" fmla="*/ 1118989 h 1424419"/>
              <a:gd name="connsiteX14-1393" fmla="*/ 667 w 1306267"/>
              <a:gd name="connsiteY14-1394" fmla="*/ 999105 h 1424419"/>
              <a:gd name="connsiteX15-1395" fmla="*/ 0 w 1306267"/>
              <a:gd name="connsiteY15-1396" fmla="*/ 972364 h 1424419"/>
              <a:gd name="connsiteX16-1397" fmla="*/ 2496 w 1306267"/>
              <a:gd name="connsiteY16-1398" fmla="*/ 463106 h 1424419"/>
              <a:gd name="connsiteX17-1399" fmla="*/ 2458 w 1306267"/>
              <a:gd name="connsiteY17-1400" fmla="*/ 429563 h 1424419"/>
              <a:gd name="connsiteX18-1401" fmla="*/ 75248 w 1306267"/>
              <a:gd name="connsiteY18-1402" fmla="*/ 303202 h 1424419"/>
              <a:gd name="connsiteX19-1403" fmla="*/ 106293 w 1306267"/>
              <a:gd name="connsiteY19-1404" fmla="*/ 282597 h 1424419"/>
              <a:gd name="connsiteX20-1405" fmla="*/ 541533 w 1306267"/>
              <a:gd name="connsiteY20-1406" fmla="*/ 38110 h 1424419"/>
              <a:gd name="connsiteX21-1407" fmla="*/ 653528 w 1306267"/>
              <a:gd name="connsiteY21-1408" fmla="*/ 0 h 1424419"/>
              <a:gd name="connsiteX0-1409" fmla="*/ 653528 w 1306267"/>
              <a:gd name="connsiteY0-1410" fmla="*/ 0 h 1424419"/>
              <a:gd name="connsiteX1-1411" fmla="*/ 757287 w 1306267"/>
              <a:gd name="connsiteY1-1412" fmla="*/ 32444 h 1424419"/>
              <a:gd name="connsiteX2-1413" fmla="*/ 1206876 w 1306267"/>
              <a:gd name="connsiteY2-1414" fmla="*/ 284945 h 1424419"/>
              <a:gd name="connsiteX3-1415" fmla="*/ 1237706 w 1306267"/>
              <a:gd name="connsiteY3-1416" fmla="*/ 306775 h 1424419"/>
              <a:gd name="connsiteX4-1417" fmla="*/ 1301712 w 1306267"/>
              <a:gd name="connsiteY4-1418" fmla="*/ 442384 h 1424419"/>
              <a:gd name="connsiteX5-1419" fmla="*/ 1303099 w 1306267"/>
              <a:gd name="connsiteY5-1420" fmla="*/ 495558 h 1424419"/>
              <a:gd name="connsiteX6-1421" fmla="*/ 1303099 w 1306267"/>
              <a:gd name="connsiteY6-1422" fmla="*/ 952393 h 1424419"/>
              <a:gd name="connsiteX7-1423" fmla="*/ 1305306 w 1306267"/>
              <a:gd name="connsiteY7-1424" fmla="*/ 990115 h 1424419"/>
              <a:gd name="connsiteX8-1425" fmla="*/ 1255800 w 1306267"/>
              <a:gd name="connsiteY8-1426" fmla="*/ 1142552 h 1424419"/>
              <a:gd name="connsiteX9-1427" fmla="*/ 1172881 w 1306267"/>
              <a:gd name="connsiteY9-1428" fmla="*/ 1179342 h 1424419"/>
              <a:gd name="connsiteX10-1429" fmla="*/ 792288 w 1306267"/>
              <a:gd name="connsiteY10-1430" fmla="*/ 1385653 h 1424419"/>
              <a:gd name="connsiteX11-1431" fmla="*/ 522686 w 1306267"/>
              <a:gd name="connsiteY11-1432" fmla="*/ 1384922 h 1424419"/>
              <a:gd name="connsiteX12-1433" fmla="*/ 97009 w 1306267"/>
              <a:gd name="connsiteY12-1434" fmla="*/ 1161462 h 1424419"/>
              <a:gd name="connsiteX13-1435" fmla="*/ 44843 w 1306267"/>
              <a:gd name="connsiteY13-1436" fmla="*/ 1118989 h 1424419"/>
              <a:gd name="connsiteX14-1437" fmla="*/ 667 w 1306267"/>
              <a:gd name="connsiteY14-1438" fmla="*/ 999105 h 1424419"/>
              <a:gd name="connsiteX15-1439" fmla="*/ 0 w 1306267"/>
              <a:gd name="connsiteY15-1440" fmla="*/ 972364 h 1424419"/>
              <a:gd name="connsiteX16-1441" fmla="*/ 2496 w 1306267"/>
              <a:gd name="connsiteY16-1442" fmla="*/ 463106 h 1424419"/>
              <a:gd name="connsiteX17-1443" fmla="*/ 2458 w 1306267"/>
              <a:gd name="connsiteY17-1444" fmla="*/ 429563 h 1424419"/>
              <a:gd name="connsiteX18-1445" fmla="*/ 75248 w 1306267"/>
              <a:gd name="connsiteY18-1446" fmla="*/ 303202 h 1424419"/>
              <a:gd name="connsiteX19-1447" fmla="*/ 106293 w 1306267"/>
              <a:gd name="connsiteY19-1448" fmla="*/ 282597 h 1424419"/>
              <a:gd name="connsiteX20-1449" fmla="*/ 541533 w 1306267"/>
              <a:gd name="connsiteY20-1450" fmla="*/ 38110 h 1424419"/>
              <a:gd name="connsiteX21-1451" fmla="*/ 653528 w 1306267"/>
              <a:gd name="connsiteY21-1452" fmla="*/ 0 h 1424419"/>
              <a:gd name="connsiteX0-1453" fmla="*/ 653528 w 1306267"/>
              <a:gd name="connsiteY0-1454" fmla="*/ 0 h 1424419"/>
              <a:gd name="connsiteX1-1455" fmla="*/ 757287 w 1306267"/>
              <a:gd name="connsiteY1-1456" fmla="*/ 32444 h 1424419"/>
              <a:gd name="connsiteX2-1457" fmla="*/ 1206876 w 1306267"/>
              <a:gd name="connsiteY2-1458" fmla="*/ 284945 h 1424419"/>
              <a:gd name="connsiteX3-1459" fmla="*/ 1237706 w 1306267"/>
              <a:gd name="connsiteY3-1460" fmla="*/ 306775 h 1424419"/>
              <a:gd name="connsiteX4-1461" fmla="*/ 1301712 w 1306267"/>
              <a:gd name="connsiteY4-1462" fmla="*/ 442384 h 1424419"/>
              <a:gd name="connsiteX5-1463" fmla="*/ 1303099 w 1306267"/>
              <a:gd name="connsiteY5-1464" fmla="*/ 495558 h 1424419"/>
              <a:gd name="connsiteX6-1465" fmla="*/ 1303099 w 1306267"/>
              <a:gd name="connsiteY6-1466" fmla="*/ 952393 h 1424419"/>
              <a:gd name="connsiteX7-1467" fmla="*/ 1305306 w 1306267"/>
              <a:gd name="connsiteY7-1468" fmla="*/ 990115 h 1424419"/>
              <a:gd name="connsiteX8-1469" fmla="*/ 1255800 w 1306267"/>
              <a:gd name="connsiteY8-1470" fmla="*/ 1142552 h 1424419"/>
              <a:gd name="connsiteX9-1471" fmla="*/ 1172881 w 1306267"/>
              <a:gd name="connsiteY9-1472" fmla="*/ 1179342 h 1424419"/>
              <a:gd name="connsiteX10-1473" fmla="*/ 792288 w 1306267"/>
              <a:gd name="connsiteY10-1474" fmla="*/ 1385653 h 1424419"/>
              <a:gd name="connsiteX11-1475" fmla="*/ 522686 w 1306267"/>
              <a:gd name="connsiteY11-1476" fmla="*/ 1384922 h 1424419"/>
              <a:gd name="connsiteX12-1477" fmla="*/ 97009 w 1306267"/>
              <a:gd name="connsiteY12-1478" fmla="*/ 1161462 h 1424419"/>
              <a:gd name="connsiteX13-1479" fmla="*/ 44843 w 1306267"/>
              <a:gd name="connsiteY13-1480" fmla="*/ 1118989 h 1424419"/>
              <a:gd name="connsiteX14-1481" fmla="*/ 667 w 1306267"/>
              <a:gd name="connsiteY14-1482" fmla="*/ 999105 h 1424419"/>
              <a:gd name="connsiteX15-1483" fmla="*/ 0 w 1306267"/>
              <a:gd name="connsiteY15-1484" fmla="*/ 972364 h 1424419"/>
              <a:gd name="connsiteX16-1485" fmla="*/ 2496 w 1306267"/>
              <a:gd name="connsiteY16-1486" fmla="*/ 463106 h 1424419"/>
              <a:gd name="connsiteX17-1487" fmla="*/ 2458 w 1306267"/>
              <a:gd name="connsiteY17-1488" fmla="*/ 429563 h 1424419"/>
              <a:gd name="connsiteX18-1489" fmla="*/ 75248 w 1306267"/>
              <a:gd name="connsiteY18-1490" fmla="*/ 303202 h 1424419"/>
              <a:gd name="connsiteX19-1491" fmla="*/ 106293 w 1306267"/>
              <a:gd name="connsiteY19-1492" fmla="*/ 282597 h 1424419"/>
              <a:gd name="connsiteX20-1493" fmla="*/ 541533 w 1306267"/>
              <a:gd name="connsiteY20-1494" fmla="*/ 38110 h 1424419"/>
              <a:gd name="connsiteX21-1495" fmla="*/ 653528 w 1306267"/>
              <a:gd name="connsiteY21-1496" fmla="*/ 0 h 1424419"/>
              <a:gd name="connsiteX0-1497" fmla="*/ 653528 w 1306267"/>
              <a:gd name="connsiteY0-1498" fmla="*/ 0 h 1424419"/>
              <a:gd name="connsiteX1-1499" fmla="*/ 757287 w 1306267"/>
              <a:gd name="connsiteY1-1500" fmla="*/ 32444 h 1424419"/>
              <a:gd name="connsiteX2-1501" fmla="*/ 1206876 w 1306267"/>
              <a:gd name="connsiteY2-1502" fmla="*/ 284945 h 1424419"/>
              <a:gd name="connsiteX3-1503" fmla="*/ 1237706 w 1306267"/>
              <a:gd name="connsiteY3-1504" fmla="*/ 306775 h 1424419"/>
              <a:gd name="connsiteX4-1505" fmla="*/ 1301712 w 1306267"/>
              <a:gd name="connsiteY4-1506" fmla="*/ 442384 h 1424419"/>
              <a:gd name="connsiteX5-1507" fmla="*/ 1303099 w 1306267"/>
              <a:gd name="connsiteY5-1508" fmla="*/ 495558 h 1424419"/>
              <a:gd name="connsiteX6-1509" fmla="*/ 1303099 w 1306267"/>
              <a:gd name="connsiteY6-1510" fmla="*/ 952393 h 1424419"/>
              <a:gd name="connsiteX7-1511" fmla="*/ 1305306 w 1306267"/>
              <a:gd name="connsiteY7-1512" fmla="*/ 990115 h 1424419"/>
              <a:gd name="connsiteX8-1513" fmla="*/ 1255800 w 1306267"/>
              <a:gd name="connsiteY8-1514" fmla="*/ 1142552 h 1424419"/>
              <a:gd name="connsiteX9-1515" fmla="*/ 1172881 w 1306267"/>
              <a:gd name="connsiteY9-1516" fmla="*/ 1179342 h 1424419"/>
              <a:gd name="connsiteX10-1517" fmla="*/ 792288 w 1306267"/>
              <a:gd name="connsiteY10-1518" fmla="*/ 1385653 h 1424419"/>
              <a:gd name="connsiteX11-1519" fmla="*/ 522686 w 1306267"/>
              <a:gd name="connsiteY11-1520" fmla="*/ 1384922 h 1424419"/>
              <a:gd name="connsiteX12-1521" fmla="*/ 94302 w 1306267"/>
              <a:gd name="connsiteY12-1522" fmla="*/ 1158755 h 1424419"/>
              <a:gd name="connsiteX13-1523" fmla="*/ 44843 w 1306267"/>
              <a:gd name="connsiteY13-1524" fmla="*/ 1118989 h 1424419"/>
              <a:gd name="connsiteX14-1525" fmla="*/ 667 w 1306267"/>
              <a:gd name="connsiteY14-1526" fmla="*/ 999105 h 1424419"/>
              <a:gd name="connsiteX15-1527" fmla="*/ 0 w 1306267"/>
              <a:gd name="connsiteY15-1528" fmla="*/ 972364 h 1424419"/>
              <a:gd name="connsiteX16-1529" fmla="*/ 2496 w 1306267"/>
              <a:gd name="connsiteY16-1530" fmla="*/ 463106 h 1424419"/>
              <a:gd name="connsiteX17-1531" fmla="*/ 2458 w 1306267"/>
              <a:gd name="connsiteY17-1532" fmla="*/ 429563 h 1424419"/>
              <a:gd name="connsiteX18-1533" fmla="*/ 75248 w 1306267"/>
              <a:gd name="connsiteY18-1534" fmla="*/ 303202 h 1424419"/>
              <a:gd name="connsiteX19-1535" fmla="*/ 106293 w 1306267"/>
              <a:gd name="connsiteY19-1536" fmla="*/ 282597 h 1424419"/>
              <a:gd name="connsiteX20-1537" fmla="*/ 541533 w 1306267"/>
              <a:gd name="connsiteY20-1538" fmla="*/ 38110 h 1424419"/>
              <a:gd name="connsiteX21-1539" fmla="*/ 653528 w 1306267"/>
              <a:gd name="connsiteY21-1540" fmla="*/ 0 h 1424419"/>
              <a:gd name="connsiteX0-1541" fmla="*/ 653528 w 1306267"/>
              <a:gd name="connsiteY0-1542" fmla="*/ 0 h 1424419"/>
              <a:gd name="connsiteX1-1543" fmla="*/ 757287 w 1306267"/>
              <a:gd name="connsiteY1-1544" fmla="*/ 32444 h 1424419"/>
              <a:gd name="connsiteX2-1545" fmla="*/ 1206876 w 1306267"/>
              <a:gd name="connsiteY2-1546" fmla="*/ 284945 h 1424419"/>
              <a:gd name="connsiteX3-1547" fmla="*/ 1237706 w 1306267"/>
              <a:gd name="connsiteY3-1548" fmla="*/ 306775 h 1424419"/>
              <a:gd name="connsiteX4-1549" fmla="*/ 1301712 w 1306267"/>
              <a:gd name="connsiteY4-1550" fmla="*/ 442384 h 1424419"/>
              <a:gd name="connsiteX5-1551" fmla="*/ 1303099 w 1306267"/>
              <a:gd name="connsiteY5-1552" fmla="*/ 495558 h 1424419"/>
              <a:gd name="connsiteX6-1553" fmla="*/ 1303099 w 1306267"/>
              <a:gd name="connsiteY6-1554" fmla="*/ 952393 h 1424419"/>
              <a:gd name="connsiteX7-1555" fmla="*/ 1305306 w 1306267"/>
              <a:gd name="connsiteY7-1556" fmla="*/ 990115 h 1424419"/>
              <a:gd name="connsiteX8-1557" fmla="*/ 1255800 w 1306267"/>
              <a:gd name="connsiteY8-1558" fmla="*/ 1142552 h 1424419"/>
              <a:gd name="connsiteX9-1559" fmla="*/ 1172881 w 1306267"/>
              <a:gd name="connsiteY9-1560" fmla="*/ 1179342 h 1424419"/>
              <a:gd name="connsiteX10-1561" fmla="*/ 792288 w 1306267"/>
              <a:gd name="connsiteY10-1562" fmla="*/ 1385653 h 1424419"/>
              <a:gd name="connsiteX11-1563" fmla="*/ 522686 w 1306267"/>
              <a:gd name="connsiteY11-1564" fmla="*/ 1384922 h 1424419"/>
              <a:gd name="connsiteX12-1565" fmla="*/ 94302 w 1306267"/>
              <a:gd name="connsiteY12-1566" fmla="*/ 1158755 h 1424419"/>
              <a:gd name="connsiteX13-1567" fmla="*/ 39429 w 1306267"/>
              <a:gd name="connsiteY13-1568" fmla="*/ 1117635 h 1424419"/>
              <a:gd name="connsiteX14-1569" fmla="*/ 667 w 1306267"/>
              <a:gd name="connsiteY14-1570" fmla="*/ 999105 h 1424419"/>
              <a:gd name="connsiteX15-1571" fmla="*/ 0 w 1306267"/>
              <a:gd name="connsiteY15-1572" fmla="*/ 972364 h 1424419"/>
              <a:gd name="connsiteX16-1573" fmla="*/ 2496 w 1306267"/>
              <a:gd name="connsiteY16-1574" fmla="*/ 463106 h 1424419"/>
              <a:gd name="connsiteX17-1575" fmla="*/ 2458 w 1306267"/>
              <a:gd name="connsiteY17-1576" fmla="*/ 429563 h 1424419"/>
              <a:gd name="connsiteX18-1577" fmla="*/ 75248 w 1306267"/>
              <a:gd name="connsiteY18-1578" fmla="*/ 303202 h 1424419"/>
              <a:gd name="connsiteX19-1579" fmla="*/ 106293 w 1306267"/>
              <a:gd name="connsiteY19-1580" fmla="*/ 282597 h 1424419"/>
              <a:gd name="connsiteX20-1581" fmla="*/ 541533 w 1306267"/>
              <a:gd name="connsiteY20-1582" fmla="*/ 38110 h 1424419"/>
              <a:gd name="connsiteX21-1583" fmla="*/ 653528 w 1306267"/>
              <a:gd name="connsiteY21-1584" fmla="*/ 0 h 1424419"/>
              <a:gd name="connsiteX0-1585" fmla="*/ 653528 w 1305333"/>
              <a:gd name="connsiteY0-1586" fmla="*/ 0 h 1424419"/>
              <a:gd name="connsiteX1-1587" fmla="*/ 757287 w 1305333"/>
              <a:gd name="connsiteY1-1588" fmla="*/ 32444 h 1424419"/>
              <a:gd name="connsiteX2-1589" fmla="*/ 1206876 w 1305333"/>
              <a:gd name="connsiteY2-1590" fmla="*/ 284945 h 1424419"/>
              <a:gd name="connsiteX3-1591" fmla="*/ 1237706 w 1305333"/>
              <a:gd name="connsiteY3-1592" fmla="*/ 306775 h 1424419"/>
              <a:gd name="connsiteX4-1593" fmla="*/ 1301712 w 1305333"/>
              <a:gd name="connsiteY4-1594" fmla="*/ 442384 h 1424419"/>
              <a:gd name="connsiteX5-1595" fmla="*/ 1303099 w 1305333"/>
              <a:gd name="connsiteY5-1596" fmla="*/ 495558 h 1424419"/>
              <a:gd name="connsiteX6-1597" fmla="*/ 1303099 w 1305333"/>
              <a:gd name="connsiteY6-1598" fmla="*/ 952393 h 1424419"/>
              <a:gd name="connsiteX7-1599" fmla="*/ 1305306 w 1305333"/>
              <a:gd name="connsiteY7-1600" fmla="*/ 990115 h 1424419"/>
              <a:gd name="connsiteX8-1601" fmla="*/ 1227376 w 1305333"/>
              <a:gd name="connsiteY8-1602" fmla="*/ 1152027 h 1424419"/>
              <a:gd name="connsiteX9-1603" fmla="*/ 1172881 w 1305333"/>
              <a:gd name="connsiteY9-1604" fmla="*/ 1179342 h 1424419"/>
              <a:gd name="connsiteX10-1605" fmla="*/ 792288 w 1305333"/>
              <a:gd name="connsiteY10-1606" fmla="*/ 1385653 h 1424419"/>
              <a:gd name="connsiteX11-1607" fmla="*/ 522686 w 1305333"/>
              <a:gd name="connsiteY11-1608" fmla="*/ 1384922 h 1424419"/>
              <a:gd name="connsiteX12-1609" fmla="*/ 94302 w 1305333"/>
              <a:gd name="connsiteY12-1610" fmla="*/ 1158755 h 1424419"/>
              <a:gd name="connsiteX13-1611" fmla="*/ 39429 w 1305333"/>
              <a:gd name="connsiteY13-1612" fmla="*/ 1117635 h 1424419"/>
              <a:gd name="connsiteX14-1613" fmla="*/ 667 w 1305333"/>
              <a:gd name="connsiteY14-1614" fmla="*/ 999105 h 1424419"/>
              <a:gd name="connsiteX15-1615" fmla="*/ 0 w 1305333"/>
              <a:gd name="connsiteY15-1616" fmla="*/ 972364 h 1424419"/>
              <a:gd name="connsiteX16-1617" fmla="*/ 2496 w 1305333"/>
              <a:gd name="connsiteY16-1618" fmla="*/ 463106 h 1424419"/>
              <a:gd name="connsiteX17-1619" fmla="*/ 2458 w 1305333"/>
              <a:gd name="connsiteY17-1620" fmla="*/ 429563 h 1424419"/>
              <a:gd name="connsiteX18-1621" fmla="*/ 75248 w 1305333"/>
              <a:gd name="connsiteY18-1622" fmla="*/ 303202 h 1424419"/>
              <a:gd name="connsiteX19-1623" fmla="*/ 106293 w 1305333"/>
              <a:gd name="connsiteY19-1624" fmla="*/ 282597 h 1424419"/>
              <a:gd name="connsiteX20-1625" fmla="*/ 541533 w 1305333"/>
              <a:gd name="connsiteY20-1626" fmla="*/ 38110 h 1424419"/>
              <a:gd name="connsiteX21-1627" fmla="*/ 653528 w 1305333"/>
              <a:gd name="connsiteY21-1628" fmla="*/ 0 h 1424419"/>
              <a:gd name="connsiteX0-1629" fmla="*/ 653528 w 1305333"/>
              <a:gd name="connsiteY0-1630" fmla="*/ 0 h 1424419"/>
              <a:gd name="connsiteX1-1631" fmla="*/ 757287 w 1305333"/>
              <a:gd name="connsiteY1-1632" fmla="*/ 32444 h 1424419"/>
              <a:gd name="connsiteX2-1633" fmla="*/ 1206876 w 1305333"/>
              <a:gd name="connsiteY2-1634" fmla="*/ 284945 h 1424419"/>
              <a:gd name="connsiteX3-1635" fmla="*/ 1237706 w 1305333"/>
              <a:gd name="connsiteY3-1636" fmla="*/ 306775 h 1424419"/>
              <a:gd name="connsiteX4-1637" fmla="*/ 1301712 w 1305333"/>
              <a:gd name="connsiteY4-1638" fmla="*/ 442384 h 1424419"/>
              <a:gd name="connsiteX5-1639" fmla="*/ 1303099 w 1305333"/>
              <a:gd name="connsiteY5-1640" fmla="*/ 495558 h 1424419"/>
              <a:gd name="connsiteX6-1641" fmla="*/ 1303099 w 1305333"/>
              <a:gd name="connsiteY6-1642" fmla="*/ 952393 h 1424419"/>
              <a:gd name="connsiteX7-1643" fmla="*/ 1302599 w 1305333"/>
              <a:gd name="connsiteY7-1644" fmla="*/ 1003650 h 1424419"/>
              <a:gd name="connsiteX8-1645" fmla="*/ 1227376 w 1305333"/>
              <a:gd name="connsiteY8-1646" fmla="*/ 1152027 h 1424419"/>
              <a:gd name="connsiteX9-1647" fmla="*/ 1172881 w 1305333"/>
              <a:gd name="connsiteY9-1648" fmla="*/ 1179342 h 1424419"/>
              <a:gd name="connsiteX10-1649" fmla="*/ 792288 w 1305333"/>
              <a:gd name="connsiteY10-1650" fmla="*/ 1385653 h 1424419"/>
              <a:gd name="connsiteX11-1651" fmla="*/ 522686 w 1305333"/>
              <a:gd name="connsiteY11-1652" fmla="*/ 1384922 h 1424419"/>
              <a:gd name="connsiteX12-1653" fmla="*/ 94302 w 1305333"/>
              <a:gd name="connsiteY12-1654" fmla="*/ 1158755 h 1424419"/>
              <a:gd name="connsiteX13-1655" fmla="*/ 39429 w 1305333"/>
              <a:gd name="connsiteY13-1656" fmla="*/ 1117635 h 1424419"/>
              <a:gd name="connsiteX14-1657" fmla="*/ 667 w 1305333"/>
              <a:gd name="connsiteY14-1658" fmla="*/ 999105 h 1424419"/>
              <a:gd name="connsiteX15-1659" fmla="*/ 0 w 1305333"/>
              <a:gd name="connsiteY15-1660" fmla="*/ 972364 h 1424419"/>
              <a:gd name="connsiteX16-1661" fmla="*/ 2496 w 1305333"/>
              <a:gd name="connsiteY16-1662" fmla="*/ 463106 h 1424419"/>
              <a:gd name="connsiteX17-1663" fmla="*/ 2458 w 1305333"/>
              <a:gd name="connsiteY17-1664" fmla="*/ 429563 h 1424419"/>
              <a:gd name="connsiteX18-1665" fmla="*/ 75248 w 1305333"/>
              <a:gd name="connsiteY18-1666" fmla="*/ 303202 h 1424419"/>
              <a:gd name="connsiteX19-1667" fmla="*/ 106293 w 1305333"/>
              <a:gd name="connsiteY19-1668" fmla="*/ 282597 h 1424419"/>
              <a:gd name="connsiteX20-1669" fmla="*/ 541533 w 1305333"/>
              <a:gd name="connsiteY20-1670" fmla="*/ 38110 h 1424419"/>
              <a:gd name="connsiteX21-1671" fmla="*/ 653528 w 1305333"/>
              <a:gd name="connsiteY21-1672" fmla="*/ 0 h 1424419"/>
              <a:gd name="connsiteX0-1673" fmla="*/ 653528 w 1305080"/>
              <a:gd name="connsiteY0-1674" fmla="*/ 0 h 1424419"/>
              <a:gd name="connsiteX1-1675" fmla="*/ 757287 w 1305080"/>
              <a:gd name="connsiteY1-1676" fmla="*/ 32444 h 1424419"/>
              <a:gd name="connsiteX2-1677" fmla="*/ 1206876 w 1305080"/>
              <a:gd name="connsiteY2-1678" fmla="*/ 284945 h 1424419"/>
              <a:gd name="connsiteX3-1679" fmla="*/ 1237706 w 1305080"/>
              <a:gd name="connsiteY3-1680" fmla="*/ 306775 h 1424419"/>
              <a:gd name="connsiteX4-1681" fmla="*/ 1301712 w 1305080"/>
              <a:gd name="connsiteY4-1682" fmla="*/ 442384 h 1424419"/>
              <a:gd name="connsiteX5-1683" fmla="*/ 1303099 w 1305080"/>
              <a:gd name="connsiteY5-1684" fmla="*/ 495558 h 1424419"/>
              <a:gd name="connsiteX6-1685" fmla="*/ 1301746 w 1305080"/>
              <a:gd name="connsiteY6-1686" fmla="*/ 953747 h 1424419"/>
              <a:gd name="connsiteX7-1687" fmla="*/ 1302599 w 1305080"/>
              <a:gd name="connsiteY7-1688" fmla="*/ 1003650 h 1424419"/>
              <a:gd name="connsiteX8-1689" fmla="*/ 1227376 w 1305080"/>
              <a:gd name="connsiteY8-1690" fmla="*/ 1152027 h 1424419"/>
              <a:gd name="connsiteX9-1691" fmla="*/ 1172881 w 1305080"/>
              <a:gd name="connsiteY9-1692" fmla="*/ 1179342 h 1424419"/>
              <a:gd name="connsiteX10-1693" fmla="*/ 792288 w 1305080"/>
              <a:gd name="connsiteY10-1694" fmla="*/ 1385653 h 1424419"/>
              <a:gd name="connsiteX11-1695" fmla="*/ 522686 w 1305080"/>
              <a:gd name="connsiteY11-1696" fmla="*/ 1384922 h 1424419"/>
              <a:gd name="connsiteX12-1697" fmla="*/ 94302 w 1305080"/>
              <a:gd name="connsiteY12-1698" fmla="*/ 1158755 h 1424419"/>
              <a:gd name="connsiteX13-1699" fmla="*/ 39429 w 1305080"/>
              <a:gd name="connsiteY13-1700" fmla="*/ 1117635 h 1424419"/>
              <a:gd name="connsiteX14-1701" fmla="*/ 667 w 1305080"/>
              <a:gd name="connsiteY14-1702" fmla="*/ 999105 h 1424419"/>
              <a:gd name="connsiteX15-1703" fmla="*/ 0 w 1305080"/>
              <a:gd name="connsiteY15-1704" fmla="*/ 972364 h 1424419"/>
              <a:gd name="connsiteX16-1705" fmla="*/ 2496 w 1305080"/>
              <a:gd name="connsiteY16-1706" fmla="*/ 463106 h 1424419"/>
              <a:gd name="connsiteX17-1707" fmla="*/ 2458 w 1305080"/>
              <a:gd name="connsiteY17-1708" fmla="*/ 429563 h 1424419"/>
              <a:gd name="connsiteX18-1709" fmla="*/ 75248 w 1305080"/>
              <a:gd name="connsiteY18-1710" fmla="*/ 303202 h 1424419"/>
              <a:gd name="connsiteX19-1711" fmla="*/ 106293 w 1305080"/>
              <a:gd name="connsiteY19-1712" fmla="*/ 282597 h 1424419"/>
              <a:gd name="connsiteX20-1713" fmla="*/ 541533 w 1305080"/>
              <a:gd name="connsiteY20-1714" fmla="*/ 38110 h 1424419"/>
              <a:gd name="connsiteX21-1715" fmla="*/ 653528 w 1305080"/>
              <a:gd name="connsiteY21-1716" fmla="*/ 0 h 1424419"/>
              <a:gd name="connsiteX0-1717" fmla="*/ 653528 w 1305299"/>
              <a:gd name="connsiteY0-1718" fmla="*/ 0 h 1424419"/>
              <a:gd name="connsiteX1-1719" fmla="*/ 757287 w 1305299"/>
              <a:gd name="connsiteY1-1720" fmla="*/ 32444 h 1424419"/>
              <a:gd name="connsiteX2-1721" fmla="*/ 1206876 w 1305299"/>
              <a:gd name="connsiteY2-1722" fmla="*/ 284945 h 1424419"/>
              <a:gd name="connsiteX3-1723" fmla="*/ 1237706 w 1305299"/>
              <a:gd name="connsiteY3-1724" fmla="*/ 306775 h 1424419"/>
              <a:gd name="connsiteX4-1725" fmla="*/ 1301712 w 1305299"/>
              <a:gd name="connsiteY4-1726" fmla="*/ 442384 h 1424419"/>
              <a:gd name="connsiteX5-1727" fmla="*/ 1303099 w 1305299"/>
              <a:gd name="connsiteY5-1728" fmla="*/ 495558 h 1424419"/>
              <a:gd name="connsiteX6-1729" fmla="*/ 1301746 w 1305299"/>
              <a:gd name="connsiteY6-1730" fmla="*/ 953747 h 1424419"/>
              <a:gd name="connsiteX7-1731" fmla="*/ 1302599 w 1305299"/>
              <a:gd name="connsiteY7-1732" fmla="*/ 1003650 h 1424419"/>
              <a:gd name="connsiteX8-1733" fmla="*/ 1227376 w 1305299"/>
              <a:gd name="connsiteY8-1734" fmla="*/ 1152027 h 1424419"/>
              <a:gd name="connsiteX9-1735" fmla="*/ 1172881 w 1305299"/>
              <a:gd name="connsiteY9-1736" fmla="*/ 1179342 h 1424419"/>
              <a:gd name="connsiteX10-1737" fmla="*/ 792288 w 1305299"/>
              <a:gd name="connsiteY10-1738" fmla="*/ 1385653 h 1424419"/>
              <a:gd name="connsiteX11-1739" fmla="*/ 522686 w 1305299"/>
              <a:gd name="connsiteY11-1740" fmla="*/ 1384922 h 1424419"/>
              <a:gd name="connsiteX12-1741" fmla="*/ 94302 w 1305299"/>
              <a:gd name="connsiteY12-1742" fmla="*/ 1158755 h 1424419"/>
              <a:gd name="connsiteX13-1743" fmla="*/ 39429 w 1305299"/>
              <a:gd name="connsiteY13-1744" fmla="*/ 1117635 h 1424419"/>
              <a:gd name="connsiteX14-1745" fmla="*/ 667 w 1305299"/>
              <a:gd name="connsiteY14-1746" fmla="*/ 999105 h 1424419"/>
              <a:gd name="connsiteX15-1747" fmla="*/ 0 w 1305299"/>
              <a:gd name="connsiteY15-1748" fmla="*/ 972364 h 1424419"/>
              <a:gd name="connsiteX16-1749" fmla="*/ 2496 w 1305299"/>
              <a:gd name="connsiteY16-1750" fmla="*/ 463106 h 1424419"/>
              <a:gd name="connsiteX17-1751" fmla="*/ 2458 w 1305299"/>
              <a:gd name="connsiteY17-1752" fmla="*/ 429563 h 1424419"/>
              <a:gd name="connsiteX18-1753" fmla="*/ 75248 w 1305299"/>
              <a:gd name="connsiteY18-1754" fmla="*/ 303202 h 1424419"/>
              <a:gd name="connsiteX19-1755" fmla="*/ 106293 w 1305299"/>
              <a:gd name="connsiteY19-1756" fmla="*/ 282597 h 1424419"/>
              <a:gd name="connsiteX20-1757" fmla="*/ 541533 w 1305299"/>
              <a:gd name="connsiteY20-1758" fmla="*/ 38110 h 1424419"/>
              <a:gd name="connsiteX21-1759" fmla="*/ 653528 w 1305299"/>
              <a:gd name="connsiteY21-1760" fmla="*/ 0 h 1424419"/>
              <a:gd name="connsiteX0-1761" fmla="*/ 653528 w 1306646"/>
              <a:gd name="connsiteY0-1762" fmla="*/ 0 h 1424419"/>
              <a:gd name="connsiteX1-1763" fmla="*/ 757287 w 1306646"/>
              <a:gd name="connsiteY1-1764" fmla="*/ 32444 h 1424419"/>
              <a:gd name="connsiteX2-1765" fmla="*/ 1206876 w 1306646"/>
              <a:gd name="connsiteY2-1766" fmla="*/ 284945 h 1424419"/>
              <a:gd name="connsiteX3-1767" fmla="*/ 1237706 w 1306646"/>
              <a:gd name="connsiteY3-1768" fmla="*/ 306775 h 1424419"/>
              <a:gd name="connsiteX4-1769" fmla="*/ 1301712 w 1306646"/>
              <a:gd name="connsiteY4-1770" fmla="*/ 442384 h 1424419"/>
              <a:gd name="connsiteX5-1771" fmla="*/ 1303099 w 1306646"/>
              <a:gd name="connsiteY5-1772" fmla="*/ 495558 h 1424419"/>
              <a:gd name="connsiteX6-1773" fmla="*/ 1301746 w 1306646"/>
              <a:gd name="connsiteY6-1774" fmla="*/ 953747 h 1424419"/>
              <a:gd name="connsiteX7-1775" fmla="*/ 1302599 w 1306646"/>
              <a:gd name="connsiteY7-1776" fmla="*/ 1003650 h 1424419"/>
              <a:gd name="connsiteX8-1777" fmla="*/ 1227376 w 1306646"/>
              <a:gd name="connsiteY8-1778" fmla="*/ 1152027 h 1424419"/>
              <a:gd name="connsiteX9-1779" fmla="*/ 1172881 w 1306646"/>
              <a:gd name="connsiteY9-1780" fmla="*/ 1179342 h 1424419"/>
              <a:gd name="connsiteX10-1781" fmla="*/ 792288 w 1306646"/>
              <a:gd name="connsiteY10-1782" fmla="*/ 1385653 h 1424419"/>
              <a:gd name="connsiteX11-1783" fmla="*/ 522686 w 1306646"/>
              <a:gd name="connsiteY11-1784" fmla="*/ 1384922 h 1424419"/>
              <a:gd name="connsiteX12-1785" fmla="*/ 94302 w 1306646"/>
              <a:gd name="connsiteY12-1786" fmla="*/ 1158755 h 1424419"/>
              <a:gd name="connsiteX13-1787" fmla="*/ 39429 w 1306646"/>
              <a:gd name="connsiteY13-1788" fmla="*/ 1117635 h 1424419"/>
              <a:gd name="connsiteX14-1789" fmla="*/ 667 w 1306646"/>
              <a:gd name="connsiteY14-1790" fmla="*/ 999105 h 1424419"/>
              <a:gd name="connsiteX15-1791" fmla="*/ 0 w 1306646"/>
              <a:gd name="connsiteY15-1792" fmla="*/ 972364 h 1424419"/>
              <a:gd name="connsiteX16-1793" fmla="*/ 2496 w 1306646"/>
              <a:gd name="connsiteY16-1794" fmla="*/ 463106 h 1424419"/>
              <a:gd name="connsiteX17-1795" fmla="*/ 2458 w 1306646"/>
              <a:gd name="connsiteY17-1796" fmla="*/ 429563 h 1424419"/>
              <a:gd name="connsiteX18-1797" fmla="*/ 75248 w 1306646"/>
              <a:gd name="connsiteY18-1798" fmla="*/ 303202 h 1424419"/>
              <a:gd name="connsiteX19-1799" fmla="*/ 106293 w 1306646"/>
              <a:gd name="connsiteY19-1800" fmla="*/ 282597 h 1424419"/>
              <a:gd name="connsiteX20-1801" fmla="*/ 541533 w 1306646"/>
              <a:gd name="connsiteY20-1802" fmla="*/ 38110 h 1424419"/>
              <a:gd name="connsiteX21-1803" fmla="*/ 653528 w 1306646"/>
              <a:gd name="connsiteY21-1804" fmla="*/ 0 h 1424419"/>
              <a:gd name="connsiteX0-1805" fmla="*/ 653528 w 1305299"/>
              <a:gd name="connsiteY0-1806" fmla="*/ 0 h 1424419"/>
              <a:gd name="connsiteX1-1807" fmla="*/ 757287 w 1305299"/>
              <a:gd name="connsiteY1-1808" fmla="*/ 32444 h 1424419"/>
              <a:gd name="connsiteX2-1809" fmla="*/ 1206876 w 1305299"/>
              <a:gd name="connsiteY2-1810" fmla="*/ 284945 h 1424419"/>
              <a:gd name="connsiteX3-1811" fmla="*/ 1237706 w 1305299"/>
              <a:gd name="connsiteY3-1812" fmla="*/ 306775 h 1424419"/>
              <a:gd name="connsiteX4-1813" fmla="*/ 1301712 w 1305299"/>
              <a:gd name="connsiteY4-1814" fmla="*/ 442384 h 1424419"/>
              <a:gd name="connsiteX5-1815" fmla="*/ 1303099 w 1305299"/>
              <a:gd name="connsiteY5-1816" fmla="*/ 495558 h 1424419"/>
              <a:gd name="connsiteX6-1817" fmla="*/ 1301746 w 1305299"/>
              <a:gd name="connsiteY6-1818" fmla="*/ 953747 h 1424419"/>
              <a:gd name="connsiteX7-1819" fmla="*/ 1302599 w 1305299"/>
              <a:gd name="connsiteY7-1820" fmla="*/ 1003650 h 1424419"/>
              <a:gd name="connsiteX8-1821" fmla="*/ 1227376 w 1305299"/>
              <a:gd name="connsiteY8-1822" fmla="*/ 1152027 h 1424419"/>
              <a:gd name="connsiteX9-1823" fmla="*/ 1172881 w 1305299"/>
              <a:gd name="connsiteY9-1824" fmla="*/ 1179342 h 1424419"/>
              <a:gd name="connsiteX10-1825" fmla="*/ 792288 w 1305299"/>
              <a:gd name="connsiteY10-1826" fmla="*/ 1385653 h 1424419"/>
              <a:gd name="connsiteX11-1827" fmla="*/ 522686 w 1305299"/>
              <a:gd name="connsiteY11-1828" fmla="*/ 1384922 h 1424419"/>
              <a:gd name="connsiteX12-1829" fmla="*/ 94302 w 1305299"/>
              <a:gd name="connsiteY12-1830" fmla="*/ 1158755 h 1424419"/>
              <a:gd name="connsiteX13-1831" fmla="*/ 39429 w 1305299"/>
              <a:gd name="connsiteY13-1832" fmla="*/ 1117635 h 1424419"/>
              <a:gd name="connsiteX14-1833" fmla="*/ 667 w 1305299"/>
              <a:gd name="connsiteY14-1834" fmla="*/ 999105 h 1424419"/>
              <a:gd name="connsiteX15-1835" fmla="*/ 0 w 1305299"/>
              <a:gd name="connsiteY15-1836" fmla="*/ 972364 h 1424419"/>
              <a:gd name="connsiteX16-1837" fmla="*/ 2496 w 1305299"/>
              <a:gd name="connsiteY16-1838" fmla="*/ 463106 h 1424419"/>
              <a:gd name="connsiteX17-1839" fmla="*/ 2458 w 1305299"/>
              <a:gd name="connsiteY17-1840" fmla="*/ 429563 h 1424419"/>
              <a:gd name="connsiteX18-1841" fmla="*/ 75248 w 1305299"/>
              <a:gd name="connsiteY18-1842" fmla="*/ 303202 h 1424419"/>
              <a:gd name="connsiteX19-1843" fmla="*/ 106293 w 1305299"/>
              <a:gd name="connsiteY19-1844" fmla="*/ 282597 h 1424419"/>
              <a:gd name="connsiteX20-1845" fmla="*/ 541533 w 1305299"/>
              <a:gd name="connsiteY20-1846" fmla="*/ 38110 h 1424419"/>
              <a:gd name="connsiteX21-1847" fmla="*/ 653528 w 1305299"/>
              <a:gd name="connsiteY21-1848" fmla="*/ 0 h 1424419"/>
              <a:gd name="connsiteX0-1849" fmla="*/ 653528 w 1304127"/>
              <a:gd name="connsiteY0-1850" fmla="*/ 0 h 1424419"/>
              <a:gd name="connsiteX1-1851" fmla="*/ 757287 w 1304127"/>
              <a:gd name="connsiteY1-1852" fmla="*/ 32444 h 1424419"/>
              <a:gd name="connsiteX2-1853" fmla="*/ 1206876 w 1304127"/>
              <a:gd name="connsiteY2-1854" fmla="*/ 284945 h 1424419"/>
              <a:gd name="connsiteX3-1855" fmla="*/ 1237706 w 1304127"/>
              <a:gd name="connsiteY3-1856" fmla="*/ 306775 h 1424419"/>
              <a:gd name="connsiteX4-1857" fmla="*/ 1301712 w 1304127"/>
              <a:gd name="connsiteY4-1858" fmla="*/ 442384 h 1424419"/>
              <a:gd name="connsiteX5-1859" fmla="*/ 1303099 w 1304127"/>
              <a:gd name="connsiteY5-1860" fmla="*/ 495558 h 1424419"/>
              <a:gd name="connsiteX6-1861" fmla="*/ 1301746 w 1304127"/>
              <a:gd name="connsiteY6-1862" fmla="*/ 953747 h 1424419"/>
              <a:gd name="connsiteX7-1863" fmla="*/ 1302599 w 1304127"/>
              <a:gd name="connsiteY7-1864" fmla="*/ 1003650 h 1424419"/>
              <a:gd name="connsiteX8-1865" fmla="*/ 1227376 w 1304127"/>
              <a:gd name="connsiteY8-1866" fmla="*/ 1152027 h 1424419"/>
              <a:gd name="connsiteX9-1867" fmla="*/ 1172881 w 1304127"/>
              <a:gd name="connsiteY9-1868" fmla="*/ 1179342 h 1424419"/>
              <a:gd name="connsiteX10-1869" fmla="*/ 792288 w 1304127"/>
              <a:gd name="connsiteY10-1870" fmla="*/ 1385653 h 1424419"/>
              <a:gd name="connsiteX11-1871" fmla="*/ 522686 w 1304127"/>
              <a:gd name="connsiteY11-1872" fmla="*/ 1384922 h 1424419"/>
              <a:gd name="connsiteX12-1873" fmla="*/ 94302 w 1304127"/>
              <a:gd name="connsiteY12-1874" fmla="*/ 1158755 h 1424419"/>
              <a:gd name="connsiteX13-1875" fmla="*/ 39429 w 1304127"/>
              <a:gd name="connsiteY13-1876" fmla="*/ 1117635 h 1424419"/>
              <a:gd name="connsiteX14-1877" fmla="*/ 667 w 1304127"/>
              <a:gd name="connsiteY14-1878" fmla="*/ 999105 h 1424419"/>
              <a:gd name="connsiteX15-1879" fmla="*/ 0 w 1304127"/>
              <a:gd name="connsiteY15-1880" fmla="*/ 972364 h 1424419"/>
              <a:gd name="connsiteX16-1881" fmla="*/ 2496 w 1304127"/>
              <a:gd name="connsiteY16-1882" fmla="*/ 463106 h 1424419"/>
              <a:gd name="connsiteX17-1883" fmla="*/ 2458 w 1304127"/>
              <a:gd name="connsiteY17-1884" fmla="*/ 429563 h 1424419"/>
              <a:gd name="connsiteX18-1885" fmla="*/ 75248 w 1304127"/>
              <a:gd name="connsiteY18-1886" fmla="*/ 303202 h 1424419"/>
              <a:gd name="connsiteX19-1887" fmla="*/ 106293 w 1304127"/>
              <a:gd name="connsiteY19-1888" fmla="*/ 282597 h 1424419"/>
              <a:gd name="connsiteX20-1889" fmla="*/ 541533 w 1304127"/>
              <a:gd name="connsiteY20-1890" fmla="*/ 38110 h 1424419"/>
              <a:gd name="connsiteX21-1891" fmla="*/ 653528 w 1304127"/>
              <a:gd name="connsiteY21-1892" fmla="*/ 0 h 1424419"/>
              <a:gd name="connsiteX0-1893" fmla="*/ 653528 w 1306101"/>
              <a:gd name="connsiteY0-1894" fmla="*/ 0 h 1424419"/>
              <a:gd name="connsiteX1-1895" fmla="*/ 757287 w 1306101"/>
              <a:gd name="connsiteY1-1896" fmla="*/ 32444 h 1424419"/>
              <a:gd name="connsiteX2-1897" fmla="*/ 1206876 w 1306101"/>
              <a:gd name="connsiteY2-1898" fmla="*/ 284945 h 1424419"/>
              <a:gd name="connsiteX3-1899" fmla="*/ 1237706 w 1306101"/>
              <a:gd name="connsiteY3-1900" fmla="*/ 306775 h 1424419"/>
              <a:gd name="connsiteX4-1901" fmla="*/ 1305773 w 1306101"/>
              <a:gd name="connsiteY4-1902" fmla="*/ 442384 h 1424419"/>
              <a:gd name="connsiteX5-1903" fmla="*/ 1303099 w 1306101"/>
              <a:gd name="connsiteY5-1904" fmla="*/ 495558 h 1424419"/>
              <a:gd name="connsiteX6-1905" fmla="*/ 1301746 w 1306101"/>
              <a:gd name="connsiteY6-1906" fmla="*/ 953747 h 1424419"/>
              <a:gd name="connsiteX7-1907" fmla="*/ 1302599 w 1306101"/>
              <a:gd name="connsiteY7-1908" fmla="*/ 1003650 h 1424419"/>
              <a:gd name="connsiteX8-1909" fmla="*/ 1227376 w 1306101"/>
              <a:gd name="connsiteY8-1910" fmla="*/ 1152027 h 1424419"/>
              <a:gd name="connsiteX9-1911" fmla="*/ 1172881 w 1306101"/>
              <a:gd name="connsiteY9-1912" fmla="*/ 1179342 h 1424419"/>
              <a:gd name="connsiteX10-1913" fmla="*/ 792288 w 1306101"/>
              <a:gd name="connsiteY10-1914" fmla="*/ 1385653 h 1424419"/>
              <a:gd name="connsiteX11-1915" fmla="*/ 522686 w 1306101"/>
              <a:gd name="connsiteY11-1916" fmla="*/ 1384922 h 1424419"/>
              <a:gd name="connsiteX12-1917" fmla="*/ 94302 w 1306101"/>
              <a:gd name="connsiteY12-1918" fmla="*/ 1158755 h 1424419"/>
              <a:gd name="connsiteX13-1919" fmla="*/ 39429 w 1306101"/>
              <a:gd name="connsiteY13-1920" fmla="*/ 1117635 h 1424419"/>
              <a:gd name="connsiteX14-1921" fmla="*/ 667 w 1306101"/>
              <a:gd name="connsiteY14-1922" fmla="*/ 999105 h 1424419"/>
              <a:gd name="connsiteX15-1923" fmla="*/ 0 w 1306101"/>
              <a:gd name="connsiteY15-1924" fmla="*/ 972364 h 1424419"/>
              <a:gd name="connsiteX16-1925" fmla="*/ 2496 w 1306101"/>
              <a:gd name="connsiteY16-1926" fmla="*/ 463106 h 1424419"/>
              <a:gd name="connsiteX17-1927" fmla="*/ 2458 w 1306101"/>
              <a:gd name="connsiteY17-1928" fmla="*/ 429563 h 1424419"/>
              <a:gd name="connsiteX18-1929" fmla="*/ 75248 w 1306101"/>
              <a:gd name="connsiteY18-1930" fmla="*/ 303202 h 1424419"/>
              <a:gd name="connsiteX19-1931" fmla="*/ 106293 w 1306101"/>
              <a:gd name="connsiteY19-1932" fmla="*/ 282597 h 1424419"/>
              <a:gd name="connsiteX20-1933" fmla="*/ 541533 w 1306101"/>
              <a:gd name="connsiteY20-1934" fmla="*/ 38110 h 1424419"/>
              <a:gd name="connsiteX21-1935" fmla="*/ 653528 w 1306101"/>
              <a:gd name="connsiteY21-1936" fmla="*/ 0 h 1424419"/>
              <a:gd name="connsiteX0-1937" fmla="*/ 653528 w 1304819"/>
              <a:gd name="connsiteY0-1938" fmla="*/ 0 h 1424419"/>
              <a:gd name="connsiteX1-1939" fmla="*/ 757287 w 1304819"/>
              <a:gd name="connsiteY1-1940" fmla="*/ 32444 h 1424419"/>
              <a:gd name="connsiteX2-1941" fmla="*/ 1206876 w 1304819"/>
              <a:gd name="connsiteY2-1942" fmla="*/ 284945 h 1424419"/>
              <a:gd name="connsiteX3-1943" fmla="*/ 1237706 w 1304819"/>
              <a:gd name="connsiteY3-1944" fmla="*/ 306775 h 1424419"/>
              <a:gd name="connsiteX4-1945" fmla="*/ 1304420 w 1304819"/>
              <a:gd name="connsiteY4-1946" fmla="*/ 434263 h 1424419"/>
              <a:gd name="connsiteX5-1947" fmla="*/ 1303099 w 1304819"/>
              <a:gd name="connsiteY5-1948" fmla="*/ 495558 h 1424419"/>
              <a:gd name="connsiteX6-1949" fmla="*/ 1301746 w 1304819"/>
              <a:gd name="connsiteY6-1950" fmla="*/ 953747 h 1424419"/>
              <a:gd name="connsiteX7-1951" fmla="*/ 1302599 w 1304819"/>
              <a:gd name="connsiteY7-1952" fmla="*/ 1003650 h 1424419"/>
              <a:gd name="connsiteX8-1953" fmla="*/ 1227376 w 1304819"/>
              <a:gd name="connsiteY8-1954" fmla="*/ 1152027 h 1424419"/>
              <a:gd name="connsiteX9-1955" fmla="*/ 1172881 w 1304819"/>
              <a:gd name="connsiteY9-1956" fmla="*/ 1179342 h 1424419"/>
              <a:gd name="connsiteX10-1957" fmla="*/ 792288 w 1304819"/>
              <a:gd name="connsiteY10-1958" fmla="*/ 1385653 h 1424419"/>
              <a:gd name="connsiteX11-1959" fmla="*/ 522686 w 1304819"/>
              <a:gd name="connsiteY11-1960" fmla="*/ 1384922 h 1424419"/>
              <a:gd name="connsiteX12-1961" fmla="*/ 94302 w 1304819"/>
              <a:gd name="connsiteY12-1962" fmla="*/ 1158755 h 1424419"/>
              <a:gd name="connsiteX13-1963" fmla="*/ 39429 w 1304819"/>
              <a:gd name="connsiteY13-1964" fmla="*/ 1117635 h 1424419"/>
              <a:gd name="connsiteX14-1965" fmla="*/ 667 w 1304819"/>
              <a:gd name="connsiteY14-1966" fmla="*/ 999105 h 1424419"/>
              <a:gd name="connsiteX15-1967" fmla="*/ 0 w 1304819"/>
              <a:gd name="connsiteY15-1968" fmla="*/ 972364 h 1424419"/>
              <a:gd name="connsiteX16-1969" fmla="*/ 2496 w 1304819"/>
              <a:gd name="connsiteY16-1970" fmla="*/ 463106 h 1424419"/>
              <a:gd name="connsiteX17-1971" fmla="*/ 2458 w 1304819"/>
              <a:gd name="connsiteY17-1972" fmla="*/ 429563 h 1424419"/>
              <a:gd name="connsiteX18-1973" fmla="*/ 75248 w 1304819"/>
              <a:gd name="connsiteY18-1974" fmla="*/ 303202 h 1424419"/>
              <a:gd name="connsiteX19-1975" fmla="*/ 106293 w 1304819"/>
              <a:gd name="connsiteY19-1976" fmla="*/ 282597 h 1424419"/>
              <a:gd name="connsiteX20-1977" fmla="*/ 541533 w 1304819"/>
              <a:gd name="connsiteY20-1978" fmla="*/ 38110 h 1424419"/>
              <a:gd name="connsiteX21-1979" fmla="*/ 653528 w 1304819"/>
              <a:gd name="connsiteY21-1980" fmla="*/ 0 h 1424419"/>
              <a:gd name="connsiteX0-1981" fmla="*/ 653528 w 1306525"/>
              <a:gd name="connsiteY0-1982" fmla="*/ 0 h 1424419"/>
              <a:gd name="connsiteX1-1983" fmla="*/ 757287 w 1306525"/>
              <a:gd name="connsiteY1-1984" fmla="*/ 32444 h 1424419"/>
              <a:gd name="connsiteX2-1985" fmla="*/ 1206876 w 1306525"/>
              <a:gd name="connsiteY2-1986" fmla="*/ 284945 h 1424419"/>
              <a:gd name="connsiteX3-1987" fmla="*/ 1237706 w 1306525"/>
              <a:gd name="connsiteY3-1988" fmla="*/ 306775 h 1424419"/>
              <a:gd name="connsiteX4-1989" fmla="*/ 1304420 w 1306525"/>
              <a:gd name="connsiteY4-1990" fmla="*/ 434263 h 1424419"/>
              <a:gd name="connsiteX5-1991" fmla="*/ 1305806 w 1306525"/>
              <a:gd name="connsiteY5-1992" fmla="*/ 519922 h 1424419"/>
              <a:gd name="connsiteX6-1993" fmla="*/ 1301746 w 1306525"/>
              <a:gd name="connsiteY6-1994" fmla="*/ 953747 h 1424419"/>
              <a:gd name="connsiteX7-1995" fmla="*/ 1302599 w 1306525"/>
              <a:gd name="connsiteY7-1996" fmla="*/ 1003650 h 1424419"/>
              <a:gd name="connsiteX8-1997" fmla="*/ 1227376 w 1306525"/>
              <a:gd name="connsiteY8-1998" fmla="*/ 1152027 h 1424419"/>
              <a:gd name="connsiteX9-1999" fmla="*/ 1172881 w 1306525"/>
              <a:gd name="connsiteY9-2000" fmla="*/ 1179342 h 1424419"/>
              <a:gd name="connsiteX10-2001" fmla="*/ 792288 w 1306525"/>
              <a:gd name="connsiteY10-2002" fmla="*/ 1385653 h 1424419"/>
              <a:gd name="connsiteX11-2003" fmla="*/ 522686 w 1306525"/>
              <a:gd name="connsiteY11-2004" fmla="*/ 1384922 h 1424419"/>
              <a:gd name="connsiteX12-2005" fmla="*/ 94302 w 1306525"/>
              <a:gd name="connsiteY12-2006" fmla="*/ 1158755 h 1424419"/>
              <a:gd name="connsiteX13-2007" fmla="*/ 39429 w 1306525"/>
              <a:gd name="connsiteY13-2008" fmla="*/ 1117635 h 1424419"/>
              <a:gd name="connsiteX14-2009" fmla="*/ 667 w 1306525"/>
              <a:gd name="connsiteY14-2010" fmla="*/ 999105 h 1424419"/>
              <a:gd name="connsiteX15-2011" fmla="*/ 0 w 1306525"/>
              <a:gd name="connsiteY15-2012" fmla="*/ 972364 h 1424419"/>
              <a:gd name="connsiteX16-2013" fmla="*/ 2496 w 1306525"/>
              <a:gd name="connsiteY16-2014" fmla="*/ 463106 h 1424419"/>
              <a:gd name="connsiteX17-2015" fmla="*/ 2458 w 1306525"/>
              <a:gd name="connsiteY17-2016" fmla="*/ 429563 h 1424419"/>
              <a:gd name="connsiteX18-2017" fmla="*/ 75248 w 1306525"/>
              <a:gd name="connsiteY18-2018" fmla="*/ 303202 h 1424419"/>
              <a:gd name="connsiteX19-2019" fmla="*/ 106293 w 1306525"/>
              <a:gd name="connsiteY19-2020" fmla="*/ 282597 h 1424419"/>
              <a:gd name="connsiteX20-2021" fmla="*/ 541533 w 1306525"/>
              <a:gd name="connsiteY20-2022" fmla="*/ 38110 h 1424419"/>
              <a:gd name="connsiteX21-2023" fmla="*/ 653528 w 1306525"/>
              <a:gd name="connsiteY21-2024" fmla="*/ 0 h 1424419"/>
              <a:gd name="connsiteX0-2025" fmla="*/ 653528 w 1305814"/>
              <a:gd name="connsiteY0-2026" fmla="*/ 0 h 1424419"/>
              <a:gd name="connsiteX1-2027" fmla="*/ 757287 w 1305814"/>
              <a:gd name="connsiteY1-2028" fmla="*/ 32444 h 1424419"/>
              <a:gd name="connsiteX2-2029" fmla="*/ 1206876 w 1305814"/>
              <a:gd name="connsiteY2-2030" fmla="*/ 284945 h 1424419"/>
              <a:gd name="connsiteX3-2031" fmla="*/ 1237706 w 1305814"/>
              <a:gd name="connsiteY3-2032" fmla="*/ 306775 h 1424419"/>
              <a:gd name="connsiteX4-2033" fmla="*/ 1304420 w 1305814"/>
              <a:gd name="connsiteY4-2034" fmla="*/ 434263 h 1424419"/>
              <a:gd name="connsiteX5-2035" fmla="*/ 1305806 w 1305814"/>
              <a:gd name="connsiteY5-2036" fmla="*/ 519922 h 1424419"/>
              <a:gd name="connsiteX6-2037" fmla="*/ 1301746 w 1305814"/>
              <a:gd name="connsiteY6-2038" fmla="*/ 953747 h 1424419"/>
              <a:gd name="connsiteX7-2039" fmla="*/ 1302599 w 1305814"/>
              <a:gd name="connsiteY7-2040" fmla="*/ 1003650 h 1424419"/>
              <a:gd name="connsiteX8-2041" fmla="*/ 1227376 w 1305814"/>
              <a:gd name="connsiteY8-2042" fmla="*/ 1152027 h 1424419"/>
              <a:gd name="connsiteX9-2043" fmla="*/ 1172881 w 1305814"/>
              <a:gd name="connsiteY9-2044" fmla="*/ 1179342 h 1424419"/>
              <a:gd name="connsiteX10-2045" fmla="*/ 792288 w 1305814"/>
              <a:gd name="connsiteY10-2046" fmla="*/ 1385653 h 1424419"/>
              <a:gd name="connsiteX11-2047" fmla="*/ 522686 w 1305814"/>
              <a:gd name="connsiteY11-2048" fmla="*/ 1384922 h 1424419"/>
              <a:gd name="connsiteX12-2049" fmla="*/ 94302 w 1305814"/>
              <a:gd name="connsiteY12-2050" fmla="*/ 1158755 h 1424419"/>
              <a:gd name="connsiteX13-2051" fmla="*/ 39429 w 1305814"/>
              <a:gd name="connsiteY13-2052" fmla="*/ 1117635 h 1424419"/>
              <a:gd name="connsiteX14-2053" fmla="*/ 667 w 1305814"/>
              <a:gd name="connsiteY14-2054" fmla="*/ 999105 h 1424419"/>
              <a:gd name="connsiteX15-2055" fmla="*/ 0 w 1305814"/>
              <a:gd name="connsiteY15-2056" fmla="*/ 972364 h 1424419"/>
              <a:gd name="connsiteX16-2057" fmla="*/ 2496 w 1305814"/>
              <a:gd name="connsiteY16-2058" fmla="*/ 463106 h 1424419"/>
              <a:gd name="connsiteX17-2059" fmla="*/ 2458 w 1305814"/>
              <a:gd name="connsiteY17-2060" fmla="*/ 429563 h 1424419"/>
              <a:gd name="connsiteX18-2061" fmla="*/ 75248 w 1305814"/>
              <a:gd name="connsiteY18-2062" fmla="*/ 303202 h 1424419"/>
              <a:gd name="connsiteX19-2063" fmla="*/ 106293 w 1305814"/>
              <a:gd name="connsiteY19-2064" fmla="*/ 282597 h 1424419"/>
              <a:gd name="connsiteX20-2065" fmla="*/ 541533 w 1305814"/>
              <a:gd name="connsiteY20-2066" fmla="*/ 38110 h 1424419"/>
              <a:gd name="connsiteX21-2067" fmla="*/ 653528 w 1305814"/>
              <a:gd name="connsiteY21-2068" fmla="*/ 0 h 1424419"/>
              <a:gd name="connsiteX0-2069" fmla="*/ 653528 w 1305814"/>
              <a:gd name="connsiteY0-2070" fmla="*/ 0 h 1424419"/>
              <a:gd name="connsiteX1-2071" fmla="*/ 757287 w 1305814"/>
              <a:gd name="connsiteY1-2072" fmla="*/ 32444 h 1424419"/>
              <a:gd name="connsiteX2-2073" fmla="*/ 1206876 w 1305814"/>
              <a:gd name="connsiteY2-2074" fmla="*/ 284945 h 1424419"/>
              <a:gd name="connsiteX3-2075" fmla="*/ 1237706 w 1305814"/>
              <a:gd name="connsiteY3-2076" fmla="*/ 306775 h 1424419"/>
              <a:gd name="connsiteX4-2077" fmla="*/ 1304420 w 1305814"/>
              <a:gd name="connsiteY4-2078" fmla="*/ 434263 h 1424419"/>
              <a:gd name="connsiteX5-2079" fmla="*/ 1305806 w 1305814"/>
              <a:gd name="connsiteY5-2080" fmla="*/ 519922 h 1424419"/>
              <a:gd name="connsiteX6-2081" fmla="*/ 1301746 w 1305814"/>
              <a:gd name="connsiteY6-2082" fmla="*/ 953747 h 1424419"/>
              <a:gd name="connsiteX7-2083" fmla="*/ 1302599 w 1305814"/>
              <a:gd name="connsiteY7-2084" fmla="*/ 1003650 h 1424419"/>
              <a:gd name="connsiteX8-2085" fmla="*/ 1227376 w 1305814"/>
              <a:gd name="connsiteY8-2086" fmla="*/ 1152027 h 1424419"/>
              <a:gd name="connsiteX9-2087" fmla="*/ 1172881 w 1305814"/>
              <a:gd name="connsiteY9-2088" fmla="*/ 1179342 h 1424419"/>
              <a:gd name="connsiteX10-2089" fmla="*/ 792288 w 1305814"/>
              <a:gd name="connsiteY10-2090" fmla="*/ 1385653 h 1424419"/>
              <a:gd name="connsiteX11-2091" fmla="*/ 522686 w 1305814"/>
              <a:gd name="connsiteY11-2092" fmla="*/ 1384922 h 1424419"/>
              <a:gd name="connsiteX12-2093" fmla="*/ 94302 w 1305814"/>
              <a:gd name="connsiteY12-2094" fmla="*/ 1158755 h 1424419"/>
              <a:gd name="connsiteX13-2095" fmla="*/ 39429 w 1305814"/>
              <a:gd name="connsiteY13-2096" fmla="*/ 1117635 h 1424419"/>
              <a:gd name="connsiteX14-2097" fmla="*/ 667 w 1305814"/>
              <a:gd name="connsiteY14-2098" fmla="*/ 999105 h 1424419"/>
              <a:gd name="connsiteX15-2099" fmla="*/ 0 w 1305814"/>
              <a:gd name="connsiteY15-2100" fmla="*/ 972364 h 1424419"/>
              <a:gd name="connsiteX16-2101" fmla="*/ 2496 w 1305814"/>
              <a:gd name="connsiteY16-2102" fmla="*/ 463106 h 1424419"/>
              <a:gd name="connsiteX17-2103" fmla="*/ 2458 w 1305814"/>
              <a:gd name="connsiteY17-2104" fmla="*/ 429563 h 1424419"/>
              <a:gd name="connsiteX18-2105" fmla="*/ 75248 w 1305814"/>
              <a:gd name="connsiteY18-2106" fmla="*/ 303202 h 1424419"/>
              <a:gd name="connsiteX19-2107" fmla="*/ 106293 w 1305814"/>
              <a:gd name="connsiteY19-2108" fmla="*/ 282597 h 1424419"/>
              <a:gd name="connsiteX20-2109" fmla="*/ 541533 w 1305814"/>
              <a:gd name="connsiteY20-2110" fmla="*/ 38110 h 1424419"/>
              <a:gd name="connsiteX21-2111" fmla="*/ 653528 w 1305814"/>
              <a:gd name="connsiteY21-2112" fmla="*/ 0 h 1424419"/>
              <a:gd name="connsiteX0-2113" fmla="*/ 653528 w 1305814"/>
              <a:gd name="connsiteY0-2114" fmla="*/ 0 h 1424419"/>
              <a:gd name="connsiteX1-2115" fmla="*/ 757287 w 1305814"/>
              <a:gd name="connsiteY1-2116" fmla="*/ 32444 h 1424419"/>
              <a:gd name="connsiteX2-2117" fmla="*/ 1206876 w 1305814"/>
              <a:gd name="connsiteY2-2118" fmla="*/ 284945 h 1424419"/>
              <a:gd name="connsiteX3-2119" fmla="*/ 1237706 w 1305814"/>
              <a:gd name="connsiteY3-2120" fmla="*/ 306775 h 1424419"/>
              <a:gd name="connsiteX4-2121" fmla="*/ 1304420 w 1305814"/>
              <a:gd name="connsiteY4-2122" fmla="*/ 434263 h 1424419"/>
              <a:gd name="connsiteX5-2123" fmla="*/ 1305806 w 1305814"/>
              <a:gd name="connsiteY5-2124" fmla="*/ 519922 h 1424419"/>
              <a:gd name="connsiteX6-2125" fmla="*/ 1301746 w 1305814"/>
              <a:gd name="connsiteY6-2126" fmla="*/ 953747 h 1424419"/>
              <a:gd name="connsiteX7-2127" fmla="*/ 1302599 w 1305814"/>
              <a:gd name="connsiteY7-2128" fmla="*/ 1003650 h 1424419"/>
              <a:gd name="connsiteX8-2129" fmla="*/ 1227376 w 1305814"/>
              <a:gd name="connsiteY8-2130" fmla="*/ 1152027 h 1424419"/>
              <a:gd name="connsiteX9-2131" fmla="*/ 1174235 w 1305814"/>
              <a:gd name="connsiteY9-2132" fmla="*/ 1184756 h 1424419"/>
              <a:gd name="connsiteX10-2133" fmla="*/ 792288 w 1305814"/>
              <a:gd name="connsiteY10-2134" fmla="*/ 1385653 h 1424419"/>
              <a:gd name="connsiteX11-2135" fmla="*/ 522686 w 1305814"/>
              <a:gd name="connsiteY11-2136" fmla="*/ 1384922 h 1424419"/>
              <a:gd name="connsiteX12-2137" fmla="*/ 94302 w 1305814"/>
              <a:gd name="connsiteY12-2138" fmla="*/ 1158755 h 1424419"/>
              <a:gd name="connsiteX13-2139" fmla="*/ 39429 w 1305814"/>
              <a:gd name="connsiteY13-2140" fmla="*/ 1117635 h 1424419"/>
              <a:gd name="connsiteX14-2141" fmla="*/ 667 w 1305814"/>
              <a:gd name="connsiteY14-2142" fmla="*/ 999105 h 1424419"/>
              <a:gd name="connsiteX15-2143" fmla="*/ 0 w 1305814"/>
              <a:gd name="connsiteY15-2144" fmla="*/ 972364 h 1424419"/>
              <a:gd name="connsiteX16-2145" fmla="*/ 2496 w 1305814"/>
              <a:gd name="connsiteY16-2146" fmla="*/ 463106 h 1424419"/>
              <a:gd name="connsiteX17-2147" fmla="*/ 2458 w 1305814"/>
              <a:gd name="connsiteY17-2148" fmla="*/ 429563 h 1424419"/>
              <a:gd name="connsiteX18-2149" fmla="*/ 75248 w 1305814"/>
              <a:gd name="connsiteY18-2150" fmla="*/ 303202 h 1424419"/>
              <a:gd name="connsiteX19-2151" fmla="*/ 106293 w 1305814"/>
              <a:gd name="connsiteY19-2152" fmla="*/ 282597 h 1424419"/>
              <a:gd name="connsiteX20-2153" fmla="*/ 541533 w 1305814"/>
              <a:gd name="connsiteY20-2154" fmla="*/ 38110 h 1424419"/>
              <a:gd name="connsiteX21-2155" fmla="*/ 653528 w 1305814"/>
              <a:gd name="connsiteY21-2156" fmla="*/ 0 h 1424419"/>
              <a:gd name="connsiteX0-2157" fmla="*/ 653528 w 1305814"/>
              <a:gd name="connsiteY0-2158" fmla="*/ 0 h 1424419"/>
              <a:gd name="connsiteX1-2159" fmla="*/ 757287 w 1305814"/>
              <a:gd name="connsiteY1-2160" fmla="*/ 32444 h 1424419"/>
              <a:gd name="connsiteX2-2161" fmla="*/ 1206876 w 1305814"/>
              <a:gd name="connsiteY2-2162" fmla="*/ 284945 h 1424419"/>
              <a:gd name="connsiteX3-2163" fmla="*/ 1237706 w 1305814"/>
              <a:gd name="connsiteY3-2164" fmla="*/ 306775 h 1424419"/>
              <a:gd name="connsiteX4-2165" fmla="*/ 1304420 w 1305814"/>
              <a:gd name="connsiteY4-2166" fmla="*/ 434263 h 1424419"/>
              <a:gd name="connsiteX5-2167" fmla="*/ 1305806 w 1305814"/>
              <a:gd name="connsiteY5-2168" fmla="*/ 519922 h 1424419"/>
              <a:gd name="connsiteX6-2169" fmla="*/ 1301746 w 1305814"/>
              <a:gd name="connsiteY6-2170" fmla="*/ 953747 h 1424419"/>
              <a:gd name="connsiteX7-2171" fmla="*/ 1302599 w 1305814"/>
              <a:gd name="connsiteY7-2172" fmla="*/ 1003650 h 1424419"/>
              <a:gd name="connsiteX8-2173" fmla="*/ 1227376 w 1305814"/>
              <a:gd name="connsiteY8-2174" fmla="*/ 1152027 h 1424419"/>
              <a:gd name="connsiteX9-2175" fmla="*/ 1174235 w 1305814"/>
              <a:gd name="connsiteY9-2176" fmla="*/ 1184756 h 1424419"/>
              <a:gd name="connsiteX10-2177" fmla="*/ 792288 w 1305814"/>
              <a:gd name="connsiteY10-2178" fmla="*/ 1385653 h 1424419"/>
              <a:gd name="connsiteX11-2179" fmla="*/ 522686 w 1305814"/>
              <a:gd name="connsiteY11-2180" fmla="*/ 1384922 h 1424419"/>
              <a:gd name="connsiteX12-2181" fmla="*/ 94302 w 1305814"/>
              <a:gd name="connsiteY12-2182" fmla="*/ 1158755 h 1424419"/>
              <a:gd name="connsiteX13-2183" fmla="*/ 39429 w 1305814"/>
              <a:gd name="connsiteY13-2184" fmla="*/ 1117635 h 1424419"/>
              <a:gd name="connsiteX14-2185" fmla="*/ 667 w 1305814"/>
              <a:gd name="connsiteY14-2186" fmla="*/ 999105 h 1424419"/>
              <a:gd name="connsiteX15-2187" fmla="*/ 0 w 1305814"/>
              <a:gd name="connsiteY15-2188" fmla="*/ 972364 h 1424419"/>
              <a:gd name="connsiteX16-2189" fmla="*/ 2496 w 1305814"/>
              <a:gd name="connsiteY16-2190" fmla="*/ 463106 h 1424419"/>
              <a:gd name="connsiteX17-2191" fmla="*/ 2458 w 1305814"/>
              <a:gd name="connsiteY17-2192" fmla="*/ 429563 h 1424419"/>
              <a:gd name="connsiteX18-2193" fmla="*/ 75248 w 1305814"/>
              <a:gd name="connsiteY18-2194" fmla="*/ 303202 h 1424419"/>
              <a:gd name="connsiteX19-2195" fmla="*/ 106293 w 1305814"/>
              <a:gd name="connsiteY19-2196" fmla="*/ 282597 h 1424419"/>
              <a:gd name="connsiteX20-2197" fmla="*/ 541533 w 1305814"/>
              <a:gd name="connsiteY20-2198" fmla="*/ 38110 h 1424419"/>
              <a:gd name="connsiteX21-2199" fmla="*/ 653528 w 1305814"/>
              <a:gd name="connsiteY21-2200" fmla="*/ 0 h 1424419"/>
              <a:gd name="connsiteX0-2201" fmla="*/ 653528 w 1305814"/>
              <a:gd name="connsiteY0-2202" fmla="*/ 0 h 1427408"/>
              <a:gd name="connsiteX1-2203" fmla="*/ 757287 w 1305814"/>
              <a:gd name="connsiteY1-2204" fmla="*/ 32444 h 1427408"/>
              <a:gd name="connsiteX2-2205" fmla="*/ 1206876 w 1305814"/>
              <a:gd name="connsiteY2-2206" fmla="*/ 284945 h 1427408"/>
              <a:gd name="connsiteX3-2207" fmla="*/ 1237706 w 1305814"/>
              <a:gd name="connsiteY3-2208" fmla="*/ 306775 h 1427408"/>
              <a:gd name="connsiteX4-2209" fmla="*/ 1304420 w 1305814"/>
              <a:gd name="connsiteY4-2210" fmla="*/ 434263 h 1427408"/>
              <a:gd name="connsiteX5-2211" fmla="*/ 1305806 w 1305814"/>
              <a:gd name="connsiteY5-2212" fmla="*/ 519922 h 1427408"/>
              <a:gd name="connsiteX6-2213" fmla="*/ 1301746 w 1305814"/>
              <a:gd name="connsiteY6-2214" fmla="*/ 953747 h 1427408"/>
              <a:gd name="connsiteX7-2215" fmla="*/ 1302599 w 1305814"/>
              <a:gd name="connsiteY7-2216" fmla="*/ 1003650 h 1427408"/>
              <a:gd name="connsiteX8-2217" fmla="*/ 1227376 w 1305814"/>
              <a:gd name="connsiteY8-2218" fmla="*/ 1152027 h 1427408"/>
              <a:gd name="connsiteX9-2219" fmla="*/ 1174235 w 1305814"/>
              <a:gd name="connsiteY9-2220" fmla="*/ 1184756 h 1427408"/>
              <a:gd name="connsiteX10-2221" fmla="*/ 792288 w 1305814"/>
              <a:gd name="connsiteY10-2222" fmla="*/ 1385653 h 1427408"/>
              <a:gd name="connsiteX11-2223" fmla="*/ 517719 w 1305814"/>
              <a:gd name="connsiteY11-2224" fmla="*/ 1389889 h 1427408"/>
              <a:gd name="connsiteX12-2225" fmla="*/ 94302 w 1305814"/>
              <a:gd name="connsiteY12-2226" fmla="*/ 1158755 h 1427408"/>
              <a:gd name="connsiteX13-2227" fmla="*/ 39429 w 1305814"/>
              <a:gd name="connsiteY13-2228" fmla="*/ 1117635 h 1427408"/>
              <a:gd name="connsiteX14-2229" fmla="*/ 667 w 1305814"/>
              <a:gd name="connsiteY14-2230" fmla="*/ 999105 h 1427408"/>
              <a:gd name="connsiteX15-2231" fmla="*/ 0 w 1305814"/>
              <a:gd name="connsiteY15-2232" fmla="*/ 972364 h 1427408"/>
              <a:gd name="connsiteX16-2233" fmla="*/ 2496 w 1305814"/>
              <a:gd name="connsiteY16-2234" fmla="*/ 463106 h 1427408"/>
              <a:gd name="connsiteX17-2235" fmla="*/ 2458 w 1305814"/>
              <a:gd name="connsiteY17-2236" fmla="*/ 429563 h 1427408"/>
              <a:gd name="connsiteX18-2237" fmla="*/ 75248 w 1305814"/>
              <a:gd name="connsiteY18-2238" fmla="*/ 303202 h 1427408"/>
              <a:gd name="connsiteX19-2239" fmla="*/ 106293 w 1305814"/>
              <a:gd name="connsiteY19-2240" fmla="*/ 282597 h 1427408"/>
              <a:gd name="connsiteX20-2241" fmla="*/ 541533 w 1305814"/>
              <a:gd name="connsiteY20-2242" fmla="*/ 38110 h 1427408"/>
              <a:gd name="connsiteX21-2243" fmla="*/ 653528 w 1305814"/>
              <a:gd name="connsiteY21-2244" fmla="*/ 0 h 1427408"/>
              <a:gd name="connsiteX0-2245" fmla="*/ 653528 w 1305814"/>
              <a:gd name="connsiteY0-2246" fmla="*/ 0 h 1427408"/>
              <a:gd name="connsiteX1-2247" fmla="*/ 757287 w 1305814"/>
              <a:gd name="connsiteY1-2248" fmla="*/ 32444 h 1427408"/>
              <a:gd name="connsiteX2-2249" fmla="*/ 1206876 w 1305814"/>
              <a:gd name="connsiteY2-2250" fmla="*/ 284945 h 1427408"/>
              <a:gd name="connsiteX3-2251" fmla="*/ 1237706 w 1305814"/>
              <a:gd name="connsiteY3-2252" fmla="*/ 306775 h 1427408"/>
              <a:gd name="connsiteX4-2253" fmla="*/ 1304420 w 1305814"/>
              <a:gd name="connsiteY4-2254" fmla="*/ 434263 h 1427408"/>
              <a:gd name="connsiteX5-2255" fmla="*/ 1305806 w 1305814"/>
              <a:gd name="connsiteY5-2256" fmla="*/ 519922 h 1427408"/>
              <a:gd name="connsiteX6-2257" fmla="*/ 1301746 w 1305814"/>
              <a:gd name="connsiteY6-2258" fmla="*/ 953747 h 1427408"/>
              <a:gd name="connsiteX7-2259" fmla="*/ 1302599 w 1305814"/>
              <a:gd name="connsiteY7-2260" fmla="*/ 1003650 h 1427408"/>
              <a:gd name="connsiteX8-2261" fmla="*/ 1227376 w 1305814"/>
              <a:gd name="connsiteY8-2262" fmla="*/ 1152027 h 1427408"/>
              <a:gd name="connsiteX9-2263" fmla="*/ 1174235 w 1305814"/>
              <a:gd name="connsiteY9-2264" fmla="*/ 1184756 h 1427408"/>
              <a:gd name="connsiteX10-2265" fmla="*/ 792288 w 1305814"/>
              <a:gd name="connsiteY10-2266" fmla="*/ 1385653 h 1427408"/>
              <a:gd name="connsiteX11-2267" fmla="*/ 517719 w 1305814"/>
              <a:gd name="connsiteY11-2268" fmla="*/ 1389889 h 1427408"/>
              <a:gd name="connsiteX12-2269" fmla="*/ 94302 w 1305814"/>
              <a:gd name="connsiteY12-2270" fmla="*/ 1158755 h 1427408"/>
              <a:gd name="connsiteX13-2271" fmla="*/ 39429 w 1305814"/>
              <a:gd name="connsiteY13-2272" fmla="*/ 1117635 h 1427408"/>
              <a:gd name="connsiteX14-2273" fmla="*/ 667 w 1305814"/>
              <a:gd name="connsiteY14-2274" fmla="*/ 999105 h 1427408"/>
              <a:gd name="connsiteX15-2275" fmla="*/ 0 w 1305814"/>
              <a:gd name="connsiteY15-2276" fmla="*/ 972364 h 1427408"/>
              <a:gd name="connsiteX16-2277" fmla="*/ 2496 w 1305814"/>
              <a:gd name="connsiteY16-2278" fmla="*/ 463106 h 1427408"/>
              <a:gd name="connsiteX17-2279" fmla="*/ 2458 w 1305814"/>
              <a:gd name="connsiteY17-2280" fmla="*/ 429563 h 1427408"/>
              <a:gd name="connsiteX18-2281" fmla="*/ 75248 w 1305814"/>
              <a:gd name="connsiteY18-2282" fmla="*/ 303202 h 1427408"/>
              <a:gd name="connsiteX19-2283" fmla="*/ 106293 w 1305814"/>
              <a:gd name="connsiteY19-2284" fmla="*/ 282597 h 1427408"/>
              <a:gd name="connsiteX20-2285" fmla="*/ 541533 w 1305814"/>
              <a:gd name="connsiteY20-2286" fmla="*/ 38110 h 1427408"/>
              <a:gd name="connsiteX21-2287" fmla="*/ 653528 w 1305814"/>
              <a:gd name="connsiteY21-2288" fmla="*/ 0 h 1427408"/>
              <a:gd name="connsiteX0-2289" fmla="*/ 653528 w 1305814"/>
              <a:gd name="connsiteY0-2290" fmla="*/ 0 h 1421591"/>
              <a:gd name="connsiteX1-2291" fmla="*/ 757287 w 1305814"/>
              <a:gd name="connsiteY1-2292" fmla="*/ 32444 h 1421591"/>
              <a:gd name="connsiteX2-2293" fmla="*/ 1206876 w 1305814"/>
              <a:gd name="connsiteY2-2294" fmla="*/ 284945 h 1421591"/>
              <a:gd name="connsiteX3-2295" fmla="*/ 1237706 w 1305814"/>
              <a:gd name="connsiteY3-2296" fmla="*/ 306775 h 1421591"/>
              <a:gd name="connsiteX4-2297" fmla="*/ 1304420 w 1305814"/>
              <a:gd name="connsiteY4-2298" fmla="*/ 434263 h 1421591"/>
              <a:gd name="connsiteX5-2299" fmla="*/ 1305806 w 1305814"/>
              <a:gd name="connsiteY5-2300" fmla="*/ 519922 h 1421591"/>
              <a:gd name="connsiteX6-2301" fmla="*/ 1301746 w 1305814"/>
              <a:gd name="connsiteY6-2302" fmla="*/ 953747 h 1421591"/>
              <a:gd name="connsiteX7-2303" fmla="*/ 1302599 w 1305814"/>
              <a:gd name="connsiteY7-2304" fmla="*/ 1003650 h 1421591"/>
              <a:gd name="connsiteX8-2305" fmla="*/ 1227376 w 1305814"/>
              <a:gd name="connsiteY8-2306" fmla="*/ 1152027 h 1421591"/>
              <a:gd name="connsiteX9-2307" fmla="*/ 1174235 w 1305814"/>
              <a:gd name="connsiteY9-2308" fmla="*/ 1184756 h 1421591"/>
              <a:gd name="connsiteX10-2309" fmla="*/ 792288 w 1305814"/>
              <a:gd name="connsiteY10-2310" fmla="*/ 1385653 h 1421591"/>
              <a:gd name="connsiteX11-2311" fmla="*/ 502818 w 1305814"/>
              <a:gd name="connsiteY11-2312" fmla="*/ 1379955 h 1421591"/>
              <a:gd name="connsiteX12-2313" fmla="*/ 94302 w 1305814"/>
              <a:gd name="connsiteY12-2314" fmla="*/ 1158755 h 1421591"/>
              <a:gd name="connsiteX13-2315" fmla="*/ 39429 w 1305814"/>
              <a:gd name="connsiteY13-2316" fmla="*/ 1117635 h 1421591"/>
              <a:gd name="connsiteX14-2317" fmla="*/ 667 w 1305814"/>
              <a:gd name="connsiteY14-2318" fmla="*/ 999105 h 1421591"/>
              <a:gd name="connsiteX15-2319" fmla="*/ 0 w 1305814"/>
              <a:gd name="connsiteY15-2320" fmla="*/ 972364 h 1421591"/>
              <a:gd name="connsiteX16-2321" fmla="*/ 2496 w 1305814"/>
              <a:gd name="connsiteY16-2322" fmla="*/ 463106 h 1421591"/>
              <a:gd name="connsiteX17-2323" fmla="*/ 2458 w 1305814"/>
              <a:gd name="connsiteY17-2324" fmla="*/ 429563 h 1421591"/>
              <a:gd name="connsiteX18-2325" fmla="*/ 75248 w 1305814"/>
              <a:gd name="connsiteY18-2326" fmla="*/ 303202 h 1421591"/>
              <a:gd name="connsiteX19-2327" fmla="*/ 106293 w 1305814"/>
              <a:gd name="connsiteY19-2328" fmla="*/ 282597 h 1421591"/>
              <a:gd name="connsiteX20-2329" fmla="*/ 541533 w 1305814"/>
              <a:gd name="connsiteY20-2330" fmla="*/ 38110 h 1421591"/>
              <a:gd name="connsiteX21-2331" fmla="*/ 653528 w 1305814"/>
              <a:gd name="connsiteY21-2332" fmla="*/ 0 h 1421591"/>
              <a:gd name="connsiteX0-2333" fmla="*/ 653528 w 1305814"/>
              <a:gd name="connsiteY0-2334" fmla="*/ 0 h 1423589"/>
              <a:gd name="connsiteX1-2335" fmla="*/ 757287 w 1305814"/>
              <a:gd name="connsiteY1-2336" fmla="*/ 32444 h 1423589"/>
              <a:gd name="connsiteX2-2337" fmla="*/ 1206876 w 1305814"/>
              <a:gd name="connsiteY2-2338" fmla="*/ 284945 h 1423589"/>
              <a:gd name="connsiteX3-2339" fmla="*/ 1237706 w 1305814"/>
              <a:gd name="connsiteY3-2340" fmla="*/ 306775 h 1423589"/>
              <a:gd name="connsiteX4-2341" fmla="*/ 1304420 w 1305814"/>
              <a:gd name="connsiteY4-2342" fmla="*/ 434263 h 1423589"/>
              <a:gd name="connsiteX5-2343" fmla="*/ 1305806 w 1305814"/>
              <a:gd name="connsiteY5-2344" fmla="*/ 519922 h 1423589"/>
              <a:gd name="connsiteX6-2345" fmla="*/ 1301746 w 1305814"/>
              <a:gd name="connsiteY6-2346" fmla="*/ 953747 h 1423589"/>
              <a:gd name="connsiteX7-2347" fmla="*/ 1302599 w 1305814"/>
              <a:gd name="connsiteY7-2348" fmla="*/ 1003650 h 1423589"/>
              <a:gd name="connsiteX8-2349" fmla="*/ 1227376 w 1305814"/>
              <a:gd name="connsiteY8-2350" fmla="*/ 1152027 h 1423589"/>
              <a:gd name="connsiteX9-2351" fmla="*/ 1174235 w 1305814"/>
              <a:gd name="connsiteY9-2352" fmla="*/ 1184756 h 1423589"/>
              <a:gd name="connsiteX10-2353" fmla="*/ 792288 w 1305814"/>
              <a:gd name="connsiteY10-2354" fmla="*/ 1385653 h 1423589"/>
              <a:gd name="connsiteX11-2355" fmla="*/ 502818 w 1305814"/>
              <a:gd name="connsiteY11-2356" fmla="*/ 1379955 h 1423589"/>
              <a:gd name="connsiteX12-2357" fmla="*/ 94302 w 1305814"/>
              <a:gd name="connsiteY12-2358" fmla="*/ 1158755 h 1423589"/>
              <a:gd name="connsiteX13-2359" fmla="*/ 39429 w 1305814"/>
              <a:gd name="connsiteY13-2360" fmla="*/ 1117635 h 1423589"/>
              <a:gd name="connsiteX14-2361" fmla="*/ 667 w 1305814"/>
              <a:gd name="connsiteY14-2362" fmla="*/ 999105 h 1423589"/>
              <a:gd name="connsiteX15-2363" fmla="*/ 0 w 1305814"/>
              <a:gd name="connsiteY15-2364" fmla="*/ 972364 h 1423589"/>
              <a:gd name="connsiteX16-2365" fmla="*/ 2496 w 1305814"/>
              <a:gd name="connsiteY16-2366" fmla="*/ 463106 h 1423589"/>
              <a:gd name="connsiteX17-2367" fmla="*/ 2458 w 1305814"/>
              <a:gd name="connsiteY17-2368" fmla="*/ 429563 h 1423589"/>
              <a:gd name="connsiteX18-2369" fmla="*/ 75248 w 1305814"/>
              <a:gd name="connsiteY18-2370" fmla="*/ 303202 h 1423589"/>
              <a:gd name="connsiteX19-2371" fmla="*/ 106293 w 1305814"/>
              <a:gd name="connsiteY19-2372" fmla="*/ 282597 h 1423589"/>
              <a:gd name="connsiteX20-2373" fmla="*/ 541533 w 1305814"/>
              <a:gd name="connsiteY20-2374" fmla="*/ 38110 h 1423589"/>
              <a:gd name="connsiteX21-2375" fmla="*/ 653528 w 1305814"/>
              <a:gd name="connsiteY21-2376" fmla="*/ 0 h 142358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1305814" h="1423589">
                <a:moveTo>
                  <a:pt x="653528" y="0"/>
                </a:moveTo>
                <a:cubicBezTo>
                  <a:pt x="684553" y="-1"/>
                  <a:pt x="736057" y="24011"/>
                  <a:pt x="757287" y="32444"/>
                </a:cubicBezTo>
                <a:lnTo>
                  <a:pt x="1206876" y="284945"/>
                </a:lnTo>
                <a:cubicBezTo>
                  <a:pt x="1213399" y="291230"/>
                  <a:pt x="1233090" y="301119"/>
                  <a:pt x="1237706" y="306775"/>
                </a:cubicBezTo>
                <a:cubicBezTo>
                  <a:pt x="1285405" y="341141"/>
                  <a:pt x="1301367" y="360355"/>
                  <a:pt x="1304420" y="434263"/>
                </a:cubicBezTo>
                <a:cubicBezTo>
                  <a:pt x="1306256" y="435452"/>
                  <a:pt x="1303756" y="518852"/>
                  <a:pt x="1305806" y="519922"/>
                </a:cubicBezTo>
                <a:cubicBezTo>
                  <a:pt x="1306028" y="563787"/>
                  <a:pt x="1301771" y="907207"/>
                  <a:pt x="1301746" y="953747"/>
                </a:cubicBezTo>
                <a:cubicBezTo>
                  <a:pt x="1301579" y="970833"/>
                  <a:pt x="1302766" y="986564"/>
                  <a:pt x="1302599" y="1003650"/>
                </a:cubicBezTo>
                <a:cubicBezTo>
                  <a:pt x="1298075" y="1097264"/>
                  <a:pt x="1299308" y="1117497"/>
                  <a:pt x="1227376" y="1152027"/>
                </a:cubicBezTo>
                <a:cubicBezTo>
                  <a:pt x="1229069" y="1151612"/>
                  <a:pt x="1262992" y="1133636"/>
                  <a:pt x="1174235" y="1184756"/>
                </a:cubicBezTo>
                <a:cubicBezTo>
                  <a:pt x="1102911" y="1225835"/>
                  <a:pt x="986013" y="1283805"/>
                  <a:pt x="792288" y="1385653"/>
                </a:cubicBezTo>
                <a:cubicBezTo>
                  <a:pt x="702978" y="1424034"/>
                  <a:pt x="634560" y="1449454"/>
                  <a:pt x="502818" y="1379955"/>
                </a:cubicBezTo>
                <a:cubicBezTo>
                  <a:pt x="358670" y="1301859"/>
                  <a:pt x="241278" y="1242506"/>
                  <a:pt x="94302" y="1158755"/>
                </a:cubicBezTo>
                <a:cubicBezTo>
                  <a:pt x="64301" y="1138833"/>
                  <a:pt x="61069" y="1137739"/>
                  <a:pt x="39429" y="1117635"/>
                </a:cubicBezTo>
                <a:cubicBezTo>
                  <a:pt x="9399" y="1091481"/>
                  <a:pt x="81" y="1056313"/>
                  <a:pt x="667" y="999105"/>
                </a:cubicBezTo>
                <a:cubicBezTo>
                  <a:pt x="445" y="990191"/>
                  <a:pt x="222" y="981278"/>
                  <a:pt x="0" y="972364"/>
                </a:cubicBezTo>
                <a:lnTo>
                  <a:pt x="2496" y="463106"/>
                </a:lnTo>
                <a:cubicBezTo>
                  <a:pt x="2483" y="451925"/>
                  <a:pt x="2471" y="440744"/>
                  <a:pt x="2458" y="429563"/>
                </a:cubicBezTo>
                <a:cubicBezTo>
                  <a:pt x="2770" y="365277"/>
                  <a:pt x="14732" y="348090"/>
                  <a:pt x="75248" y="303202"/>
                </a:cubicBezTo>
                <a:lnTo>
                  <a:pt x="106293" y="282597"/>
                </a:lnTo>
                <a:lnTo>
                  <a:pt x="541533" y="38110"/>
                </a:lnTo>
                <a:cubicBezTo>
                  <a:pt x="582751" y="12487"/>
                  <a:pt x="613897" y="0"/>
                  <a:pt x="653528" y="0"/>
                </a:cubicBezTo>
                <a:close/>
              </a:path>
            </a:pathLst>
          </a:custGeom>
          <a:solidFill>
            <a:sysClr val="window" lastClr="FFFFFF">
              <a:alpha val="30000"/>
            </a:sysClr>
          </a:solidFill>
          <a:ln w="15875" cap="flat" cmpd="sng" algn="ctr">
            <a:noFill/>
            <a:prstDash val="solid"/>
            <a:miter lim="800000"/>
          </a:ln>
          <a:effectLst>
            <a:outerShdw blurRad="254000" dist="50800" dir="2700000" algn="tl" rotWithShape="0">
              <a:prstClr val="black">
                <a:alpha val="35000"/>
              </a:prstClr>
            </a:outerShdw>
          </a:effectLst>
        </p:spPr>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4" name="矩形 23"/>
          <p:cNvSpPr/>
          <p:nvPr/>
        </p:nvSpPr>
        <p:spPr>
          <a:xfrm>
            <a:off x="7767955" y="2555240"/>
            <a:ext cx="3600450" cy="461645"/>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FDFDFD"/>
              </a:solidFill>
              <a:effectLst/>
              <a:uLnTx/>
              <a:uFillTx/>
              <a:latin typeface="微软雅黑" panose="020B0503020204020204" charset="-122"/>
              <a:ea typeface="微软雅黑" panose="020B0503020204020204" charset="-122"/>
              <a:cs typeface="+mn-ea"/>
              <a:sym typeface="+mn-lt"/>
            </a:endParaRPr>
          </a:p>
        </p:txBody>
      </p:sp>
      <p:sp>
        <p:nvSpPr>
          <p:cNvPr id="27" name="TextBox 39"/>
          <p:cNvSpPr txBox="1"/>
          <p:nvPr/>
        </p:nvSpPr>
        <p:spPr>
          <a:xfrm>
            <a:off x="319380" y="344619"/>
            <a:ext cx="3823970" cy="58356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区块链简介</a:t>
            </a:r>
            <a:r>
              <a:rPr lang="en-US" altLang="zh-CN" sz="3200" b="1" dirty="0">
                <a:solidFill>
                  <a:prstClr val="white"/>
                </a:solidFill>
                <a:latin typeface="微软雅黑" panose="020B0503020204020204" charset="-122"/>
                <a:ea typeface="微软雅黑" panose="020B0503020204020204" charset="-122"/>
                <a:cs typeface="+mn-ea"/>
                <a:sym typeface="+mn-lt"/>
              </a:rPr>
              <a:t>·</a:t>
            </a:r>
            <a:r>
              <a:rPr lang="zh-CN" altLang="en-US" sz="3200" b="1" dirty="0">
                <a:solidFill>
                  <a:prstClr val="white"/>
                </a:solidFill>
                <a:latin typeface="微软雅黑" panose="020B0503020204020204" charset="-122"/>
                <a:ea typeface="微软雅黑" panose="020B0503020204020204" charset="-122"/>
                <a:cs typeface="+mn-ea"/>
                <a:sym typeface="+mn-lt"/>
              </a:rPr>
              <a:t>发展</a:t>
            </a:r>
            <a:r>
              <a:rPr lang="en-US" altLang="zh-CN" sz="3200" b="1" dirty="0">
                <a:solidFill>
                  <a:prstClr val="white"/>
                </a:solidFill>
                <a:latin typeface="微软雅黑" panose="020B0503020204020204" charset="-122"/>
                <a:ea typeface="微软雅黑" panose="020B0503020204020204" charset="-122"/>
                <a:cs typeface="+mn-ea"/>
                <a:sym typeface="+mn-lt"/>
              </a:rPr>
              <a:t>1.0</a:t>
            </a:r>
            <a:endParaRPr lang="en-US" altLang="zh-CN" sz="3200" b="1" dirty="0">
              <a:solidFill>
                <a:prstClr val="white"/>
              </a:solidFill>
              <a:latin typeface="微软雅黑" panose="020B0503020204020204" charset="-122"/>
              <a:ea typeface="微软雅黑" panose="020B0503020204020204" charset="-122"/>
              <a:cs typeface="+mn-ea"/>
              <a:sym typeface="+mn-lt"/>
            </a:endParaRPr>
          </a:p>
        </p:txBody>
      </p:sp>
      <p:pic>
        <p:nvPicPr>
          <p:cNvPr id="8" name="图片 8" descr="https://pic2.zhimg.com/50/v2-a416c7267461e068978191c1a8b34bd9_hd.jpg?source=1940ef5c"/>
          <p:cNvPicPr>
            <a:picLocks noChangeAspect="1" noChangeArrowheads="1"/>
          </p:cNvPicPr>
          <p:nvPr/>
        </p:nvPicPr>
        <p:blipFill>
          <a:blip r:embed="rId2">
            <a:extLst>
              <a:ext uri="{28A0092B-C50C-407E-A947-70E740481C1C}">
                <a14:useLocalDpi xmlns:a14="http://schemas.microsoft.com/office/drawing/2010/main" val="0"/>
              </a:ext>
            </a:extLst>
          </a:blip>
          <a:srcRect l="5287" t="6248" r="4625" b="8425"/>
          <a:stretch>
            <a:fillRect/>
          </a:stretch>
        </p:blipFill>
        <p:spPr>
          <a:xfrm>
            <a:off x="7230745" y="2249805"/>
            <a:ext cx="3465195" cy="31781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anim calcmode="lin" valueType="num">
                                      <p:cBhvr>
                                        <p:cTn id="10" dur="500" fill="hold"/>
                                        <p:tgtEl>
                                          <p:spTgt spid="17"/>
                                        </p:tgtEl>
                                        <p:attrNameLst>
                                          <p:attrName>ppt_x</p:attrName>
                                        </p:attrNameLst>
                                      </p:cBhvr>
                                      <p:tavLst>
                                        <p:tav tm="0">
                                          <p:val>
                                            <p:fltVal val="0.5"/>
                                          </p:val>
                                        </p:tav>
                                        <p:tav tm="100000">
                                          <p:val>
                                            <p:strVal val="#ppt_x"/>
                                          </p:val>
                                        </p:tav>
                                      </p:tavLst>
                                    </p:anim>
                                    <p:anim calcmode="lin" valueType="num">
                                      <p:cBhvr>
                                        <p:cTn id="11" dur="500" fill="hold"/>
                                        <p:tgtEl>
                                          <p:spTgt spid="17"/>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ppt_w</p:attrName>
                                        </p:attrNameLst>
                                      </p:cBhvr>
                                      <p:tavLst>
                                        <p:tav tm="0">
                                          <p:val>
                                            <p:fltVal val="0"/>
                                          </p:val>
                                        </p:tav>
                                        <p:tav tm="100000">
                                          <p:val>
                                            <p:strVal val="#ppt_w"/>
                                          </p:val>
                                        </p:tav>
                                      </p:tavLst>
                                    </p:anim>
                                    <p:anim calcmode="lin" valueType="num">
                                      <p:cBhvr>
                                        <p:cTn id="15" dur="500" fill="hold"/>
                                        <p:tgtEl>
                                          <p:spTgt spid="18"/>
                                        </p:tgtEl>
                                        <p:attrNameLst>
                                          <p:attrName>ppt_h</p:attrName>
                                        </p:attrNameLst>
                                      </p:cBhvr>
                                      <p:tavLst>
                                        <p:tav tm="0">
                                          <p:val>
                                            <p:fltVal val="0"/>
                                          </p:val>
                                        </p:tav>
                                        <p:tav tm="100000">
                                          <p:val>
                                            <p:strVal val="#ppt_h"/>
                                          </p:val>
                                        </p:tav>
                                      </p:tavLst>
                                    </p:anim>
                                    <p:animEffect transition="in" filter="fade">
                                      <p:cBhvr>
                                        <p:cTn id="16" dur="500"/>
                                        <p:tgtEl>
                                          <p:spTgt spid="18"/>
                                        </p:tgtEl>
                                      </p:cBhvr>
                                    </p:animEffect>
                                    <p:anim calcmode="lin" valueType="num">
                                      <p:cBhvr>
                                        <p:cTn id="17" dur="500" fill="hold"/>
                                        <p:tgtEl>
                                          <p:spTgt spid="18"/>
                                        </p:tgtEl>
                                        <p:attrNameLst>
                                          <p:attrName>ppt_x</p:attrName>
                                        </p:attrNameLst>
                                      </p:cBhvr>
                                      <p:tavLst>
                                        <p:tav tm="0">
                                          <p:val>
                                            <p:fltVal val="0.5"/>
                                          </p:val>
                                        </p:tav>
                                        <p:tav tm="100000">
                                          <p:val>
                                            <p:strVal val="#ppt_x"/>
                                          </p:val>
                                        </p:tav>
                                      </p:tavLst>
                                    </p:anim>
                                    <p:anim calcmode="lin" valueType="num">
                                      <p:cBhvr>
                                        <p:cTn id="18" dur="500" fill="hold"/>
                                        <p:tgtEl>
                                          <p:spTgt spid="18"/>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22" presetClass="entr" presetSubtype="1"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up)">
                                      <p:cBhvr>
                                        <p:cTn id="22" dur="500"/>
                                        <p:tgtEl>
                                          <p:spTgt spid="16"/>
                                        </p:tgtEl>
                                      </p:cBhvr>
                                    </p:animEffect>
                                  </p:childTnLst>
                                </p:cTn>
                              </p:par>
                            </p:childTnLst>
                          </p:cTn>
                        </p:par>
                        <p:par>
                          <p:cTn id="23" fill="hold">
                            <p:stCondLst>
                              <p:cond delay="1000"/>
                            </p:stCondLst>
                            <p:childTnLst>
                              <p:par>
                                <p:cTn id="24" presetID="49" presetClass="entr" presetSubtype="0" decel="100000" fill="hold" nodeType="after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 calcmode="lin" valueType="num">
                                      <p:cBhvr>
                                        <p:cTn id="28" dur="500" fill="hold"/>
                                        <p:tgtEl>
                                          <p:spTgt spid="15"/>
                                        </p:tgtEl>
                                        <p:attrNameLst>
                                          <p:attrName>style.rotation</p:attrName>
                                        </p:attrNameLst>
                                      </p:cBhvr>
                                      <p:tavLst>
                                        <p:tav tm="0">
                                          <p:val>
                                            <p:fltVal val="360"/>
                                          </p:val>
                                        </p:tav>
                                        <p:tav tm="100000">
                                          <p:val>
                                            <p:fltVal val="0"/>
                                          </p:val>
                                        </p:tav>
                                      </p:tavLst>
                                    </p:anim>
                                    <p:animEffect transition="in" filter="fade">
                                      <p:cBhvr>
                                        <p:cTn id="29" dur="500"/>
                                        <p:tgtEl>
                                          <p:spTgt spid="15"/>
                                        </p:tgtEl>
                                      </p:cBhvr>
                                    </p:animEffect>
                                  </p:childTnLst>
                                </p:cTn>
                              </p:par>
                            </p:childTnLst>
                          </p:cTn>
                        </p:par>
                        <p:par>
                          <p:cTn id="30" fill="hold">
                            <p:stCondLst>
                              <p:cond delay="1500"/>
                            </p:stCondLst>
                            <p:childTnLst>
                              <p:par>
                                <p:cTn id="31" presetID="8" presetClass="emph" presetSubtype="0" fill="hold" nodeType="afterEffect">
                                  <p:stCondLst>
                                    <p:cond delay="0"/>
                                  </p:stCondLst>
                                  <p:childTnLst>
                                    <p:animRot by="21600000">
                                      <p:cBhvr>
                                        <p:cTn id="32" dur="2000" fill="hold"/>
                                        <p:tgtEl>
                                          <p:spTgt spid="1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17" grpId="0" animBg="1"/>
      <p:bldP spid="18"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634567" y="1466891"/>
            <a:ext cx="4725692" cy="4725692"/>
          </a:xfrm>
          <a:prstGeom prst="rect">
            <a:avLst/>
          </a:prstGeom>
        </p:spPr>
      </p:pic>
      <p:sp>
        <p:nvSpPr>
          <p:cNvPr id="16" name="圆角矩形 15"/>
          <p:cNvSpPr/>
          <p:nvPr/>
        </p:nvSpPr>
        <p:spPr>
          <a:xfrm>
            <a:off x="1270635" y="1850390"/>
            <a:ext cx="4799965" cy="4341495"/>
          </a:xfrm>
          <a:prstGeom prst="roundRect">
            <a:avLst>
              <a:gd name="adj" fmla="val 0"/>
            </a:avLst>
          </a:prstGeom>
          <a:noFill/>
          <a:ln w="3175"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矩形 93"/>
          <p:cNvSpPr/>
          <p:nvPr/>
        </p:nvSpPr>
        <p:spPr>
          <a:xfrm>
            <a:off x="1220707" y="1790843"/>
            <a:ext cx="383924" cy="383924"/>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8" name="矩形 93"/>
          <p:cNvSpPr/>
          <p:nvPr/>
        </p:nvSpPr>
        <p:spPr>
          <a:xfrm rot="10800000">
            <a:off x="5753102" y="5842221"/>
            <a:ext cx="383924" cy="383924"/>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9" name="矩形 18"/>
          <p:cNvSpPr/>
          <p:nvPr/>
        </p:nvSpPr>
        <p:spPr>
          <a:xfrm>
            <a:off x="1604645" y="2033270"/>
            <a:ext cx="4149090" cy="6000750"/>
          </a:xfrm>
          <a:prstGeom prst="rect">
            <a:avLst/>
          </a:prstGeom>
        </p:spPr>
        <p:txBody>
          <a:bodyPr wrap="square">
            <a:spAutoFit/>
          </a:bodyPr>
          <a:lstStyle/>
          <a:p>
            <a:pPr fontAlgn="auto">
              <a:lnSpc>
                <a:spcPct val="150000"/>
              </a:lnSpc>
              <a:spcBef>
                <a:spcPts val="0"/>
              </a:spcBef>
              <a:spcAft>
                <a:spcPts val="0"/>
              </a:spcAft>
              <a:defRPr/>
            </a:pPr>
            <a:r>
              <a:rPr lang="zh-CN" altLang="en-US" sz="1600" dirty="0">
                <a:solidFill>
                  <a:prstClr val="white"/>
                </a:solidFill>
                <a:latin typeface="微软雅黑" panose="020B0503020204020204" charset="-122"/>
                <a:ea typeface="微软雅黑" panose="020B0503020204020204" charset="-122"/>
                <a:cs typeface="+mn-ea"/>
                <a:sym typeface="+mn-lt"/>
              </a:rPr>
              <a:t>以太坊“区块链2.0，世界的计算机：</a:t>
            </a:r>
            <a:endParaRPr lang="zh-CN" altLang="en-US" sz="1600" dirty="0">
              <a:solidFill>
                <a:prstClr val="white"/>
              </a:solidFill>
              <a:latin typeface="微软雅黑" panose="020B0503020204020204" charset="-122"/>
              <a:ea typeface="微软雅黑" panose="020B0503020204020204" charset="-122"/>
              <a:cs typeface="+mn-ea"/>
              <a:sym typeface="+mn-lt"/>
            </a:endParaRPr>
          </a:p>
          <a:p>
            <a:pPr indent="406400" algn="just" eaLnBrk="1" fontAlgn="auto" latinLnBrk="0" hangingPunct="1">
              <a:lnSpc>
                <a:spcPct val="150000"/>
              </a:lnSpc>
              <a:spcBef>
                <a:spcPts val="0"/>
              </a:spcBef>
              <a:spcAft>
                <a:spcPts val="0"/>
              </a:spcAft>
              <a:defRPr/>
              <a:extLst>
                <a:ext uri="{35155182-B16C-46BC-9424-99874614C6A1}">
                  <wpsdc:indentchars xmlns:wpsdc="http://www.wps.cn/officeDocument/2017/drawingmlCustomData" val="200" checksum="1740828767"/>
                </a:ext>
              </a:extLst>
            </a:pPr>
            <a:r>
              <a:rPr sz="1600" dirty="0">
                <a:solidFill>
                  <a:prstClr val="white"/>
                </a:solidFill>
                <a:latin typeface="微软雅黑" panose="020B0503020204020204" charset="-122"/>
                <a:ea typeface="微软雅黑" panose="020B0503020204020204" charset="-122"/>
                <a:cs typeface="+mn-ea"/>
                <a:sym typeface="+mn-lt"/>
              </a:rPr>
              <a:t>ETH以太坊是Vitalik Buterin创立发明的，这个俄罗斯小伙子很早就在比特币领域做开发、新闻的报道，最后自立门户开发了以太坊。他的故事就好像一个年轻人为了学习盖世武功，加入了名门正派，苦心修炼多年，最后出来创立自己的武功，希望一统江湖、千秋万代。以太坊的设计的目标就是区块链2.0，是一个全球范围内的分布式计算机，有着堪称完美的路线图和系统结构。当然，最终能不能实现其设计目标，还有待于观察。</a:t>
            </a:r>
            <a:endParaRPr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zh-CN" altLang="en-US" sz="1600" dirty="0">
              <a:solidFill>
                <a:prstClr val="white"/>
              </a:solidFill>
              <a:latin typeface="微软雅黑" panose="020B0503020204020204" charset="-122"/>
              <a:ea typeface="微软雅黑" panose="020B0503020204020204" charset="-122"/>
              <a:cs typeface="+mn-ea"/>
              <a:sym typeface="+mn-lt"/>
            </a:endParaRPr>
          </a:p>
        </p:txBody>
      </p:sp>
      <p:sp>
        <p:nvSpPr>
          <p:cNvPr id="23" name="矩形 10"/>
          <p:cNvSpPr>
            <a:spLocks noChangeAspect="1"/>
          </p:cNvSpPr>
          <p:nvPr/>
        </p:nvSpPr>
        <p:spPr>
          <a:xfrm rot="5400000">
            <a:off x="7202805" y="1910080"/>
            <a:ext cx="3615055" cy="3840480"/>
          </a:xfrm>
          <a:custGeom>
            <a:avLst/>
            <a:gdLst>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299728 w 1305333"/>
              <a:gd name="connsiteY4" fmla="*/ 452301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1" fmla="*/ 653528 w 1305333"/>
              <a:gd name="connsiteY0-2" fmla="*/ 0 h 1424419"/>
              <a:gd name="connsiteX1-3" fmla="*/ 757287 w 1305333"/>
              <a:gd name="connsiteY1-4" fmla="*/ 32444 h 1424419"/>
              <a:gd name="connsiteX2-5" fmla="*/ 1206876 w 1305333"/>
              <a:gd name="connsiteY2-6" fmla="*/ 284945 h 1424419"/>
              <a:gd name="connsiteX3-7" fmla="*/ 1233464 w 1305333"/>
              <a:gd name="connsiteY3-8" fmla="*/ 306775 h 1424419"/>
              <a:gd name="connsiteX4-9" fmla="*/ 1301712 w 1305333"/>
              <a:gd name="connsiteY4-10" fmla="*/ 442384 h 1424419"/>
              <a:gd name="connsiteX5-11" fmla="*/ 1303099 w 1305333"/>
              <a:gd name="connsiteY5-12" fmla="*/ 495558 h 1424419"/>
              <a:gd name="connsiteX6-13" fmla="*/ 1303099 w 1305333"/>
              <a:gd name="connsiteY6-14" fmla="*/ 952393 h 1424419"/>
              <a:gd name="connsiteX7-15" fmla="*/ 1299356 w 1305333"/>
              <a:gd name="connsiteY7-16" fmla="*/ 974248 h 1424419"/>
              <a:gd name="connsiteX8-17" fmla="*/ 1193590 w 1305333"/>
              <a:gd name="connsiteY8-18" fmla="*/ 1159518 h 1424419"/>
              <a:gd name="connsiteX9-19" fmla="*/ 1188747 w 1305333"/>
              <a:gd name="connsiteY9-20" fmla="*/ 1163476 h 1424419"/>
              <a:gd name="connsiteX10-21" fmla="*/ 792288 w 1305333"/>
              <a:gd name="connsiteY10-22" fmla="*/ 1385653 h 1424419"/>
              <a:gd name="connsiteX11-23" fmla="*/ 522686 w 1305333"/>
              <a:gd name="connsiteY11-24" fmla="*/ 1384922 h 1424419"/>
              <a:gd name="connsiteX12-25" fmla="*/ 80344 w 1305333"/>
              <a:gd name="connsiteY12-26" fmla="*/ 1139323 h 1424419"/>
              <a:gd name="connsiteX13-27" fmla="*/ 68397 w 1305333"/>
              <a:gd name="connsiteY13-28" fmla="*/ 1130059 h 1424419"/>
              <a:gd name="connsiteX14-29" fmla="*/ 667 w 1305333"/>
              <a:gd name="connsiteY14-30" fmla="*/ 999105 h 1424419"/>
              <a:gd name="connsiteX15-31" fmla="*/ 0 w 1305333"/>
              <a:gd name="connsiteY15-32" fmla="*/ 972364 h 1424419"/>
              <a:gd name="connsiteX16-33" fmla="*/ 2496 w 1305333"/>
              <a:gd name="connsiteY16-34" fmla="*/ 463106 h 1424419"/>
              <a:gd name="connsiteX17-35" fmla="*/ 2458 w 1305333"/>
              <a:gd name="connsiteY17-36" fmla="*/ 429563 h 1424419"/>
              <a:gd name="connsiteX18-37" fmla="*/ 75248 w 1305333"/>
              <a:gd name="connsiteY18-38" fmla="*/ 303202 h 1424419"/>
              <a:gd name="connsiteX19-39" fmla="*/ 103465 w 1305333"/>
              <a:gd name="connsiteY19-40" fmla="*/ 288252 h 1424419"/>
              <a:gd name="connsiteX20-41" fmla="*/ 541533 w 1305333"/>
              <a:gd name="connsiteY20-42" fmla="*/ 38110 h 1424419"/>
              <a:gd name="connsiteX21-43" fmla="*/ 653528 w 1305333"/>
              <a:gd name="connsiteY21-44" fmla="*/ 0 h 1424419"/>
              <a:gd name="connsiteX0-45" fmla="*/ 653528 w 1305333"/>
              <a:gd name="connsiteY0-46" fmla="*/ 0 h 1424419"/>
              <a:gd name="connsiteX1-47" fmla="*/ 757287 w 1305333"/>
              <a:gd name="connsiteY1-48" fmla="*/ 32444 h 1424419"/>
              <a:gd name="connsiteX2-49" fmla="*/ 1206876 w 1305333"/>
              <a:gd name="connsiteY2-50" fmla="*/ 284945 h 1424419"/>
              <a:gd name="connsiteX3-51" fmla="*/ 1233464 w 1305333"/>
              <a:gd name="connsiteY3-52" fmla="*/ 306775 h 1424419"/>
              <a:gd name="connsiteX4-53" fmla="*/ 1301712 w 1305333"/>
              <a:gd name="connsiteY4-54" fmla="*/ 442384 h 1424419"/>
              <a:gd name="connsiteX5-55" fmla="*/ 1303099 w 1305333"/>
              <a:gd name="connsiteY5-56" fmla="*/ 495558 h 1424419"/>
              <a:gd name="connsiteX6-57" fmla="*/ 1303099 w 1305333"/>
              <a:gd name="connsiteY6-58" fmla="*/ 952393 h 1424419"/>
              <a:gd name="connsiteX7-59" fmla="*/ 1299356 w 1305333"/>
              <a:gd name="connsiteY7-60" fmla="*/ 974248 h 1424419"/>
              <a:gd name="connsiteX8-61" fmla="*/ 1193590 w 1305333"/>
              <a:gd name="connsiteY8-62" fmla="*/ 1159518 h 1424419"/>
              <a:gd name="connsiteX9-63" fmla="*/ 1188747 w 1305333"/>
              <a:gd name="connsiteY9-64" fmla="*/ 1163476 h 1424419"/>
              <a:gd name="connsiteX10-65" fmla="*/ 792288 w 1305333"/>
              <a:gd name="connsiteY10-66" fmla="*/ 1385653 h 1424419"/>
              <a:gd name="connsiteX11-67" fmla="*/ 522686 w 1305333"/>
              <a:gd name="connsiteY11-68" fmla="*/ 1384922 h 1424419"/>
              <a:gd name="connsiteX12-69" fmla="*/ 80344 w 1305333"/>
              <a:gd name="connsiteY12-70" fmla="*/ 1139323 h 1424419"/>
              <a:gd name="connsiteX13-71" fmla="*/ 68397 w 1305333"/>
              <a:gd name="connsiteY13-72" fmla="*/ 1130059 h 1424419"/>
              <a:gd name="connsiteX14-73" fmla="*/ 667 w 1305333"/>
              <a:gd name="connsiteY14-74" fmla="*/ 999105 h 1424419"/>
              <a:gd name="connsiteX15-75" fmla="*/ 0 w 1305333"/>
              <a:gd name="connsiteY15-76" fmla="*/ 972364 h 1424419"/>
              <a:gd name="connsiteX16-77" fmla="*/ 2496 w 1305333"/>
              <a:gd name="connsiteY16-78" fmla="*/ 463106 h 1424419"/>
              <a:gd name="connsiteX17-79" fmla="*/ 2458 w 1305333"/>
              <a:gd name="connsiteY17-80" fmla="*/ 429563 h 1424419"/>
              <a:gd name="connsiteX18-81" fmla="*/ 75248 w 1305333"/>
              <a:gd name="connsiteY18-82" fmla="*/ 303202 h 1424419"/>
              <a:gd name="connsiteX19-83" fmla="*/ 103465 w 1305333"/>
              <a:gd name="connsiteY19-84" fmla="*/ 288252 h 1424419"/>
              <a:gd name="connsiteX20-85" fmla="*/ 541533 w 1305333"/>
              <a:gd name="connsiteY20-86" fmla="*/ 38110 h 1424419"/>
              <a:gd name="connsiteX21-87" fmla="*/ 653528 w 1305333"/>
              <a:gd name="connsiteY21-88" fmla="*/ 0 h 1424419"/>
              <a:gd name="connsiteX0-89" fmla="*/ 653528 w 1306046"/>
              <a:gd name="connsiteY0-90" fmla="*/ 0 h 1424419"/>
              <a:gd name="connsiteX1-91" fmla="*/ 757287 w 1306046"/>
              <a:gd name="connsiteY1-92" fmla="*/ 32444 h 1424419"/>
              <a:gd name="connsiteX2-93" fmla="*/ 1206876 w 1306046"/>
              <a:gd name="connsiteY2-94" fmla="*/ 284945 h 1424419"/>
              <a:gd name="connsiteX3-95" fmla="*/ 1233464 w 1306046"/>
              <a:gd name="connsiteY3-96" fmla="*/ 306775 h 1424419"/>
              <a:gd name="connsiteX4-97" fmla="*/ 1301712 w 1306046"/>
              <a:gd name="connsiteY4-98" fmla="*/ 442384 h 1424419"/>
              <a:gd name="connsiteX5-99" fmla="*/ 1303099 w 1306046"/>
              <a:gd name="connsiteY5-100" fmla="*/ 495558 h 1424419"/>
              <a:gd name="connsiteX6-101" fmla="*/ 1303099 w 1306046"/>
              <a:gd name="connsiteY6-102" fmla="*/ 952393 h 1424419"/>
              <a:gd name="connsiteX7-103" fmla="*/ 1305306 w 1306046"/>
              <a:gd name="connsiteY7-104" fmla="*/ 990115 h 1424419"/>
              <a:gd name="connsiteX8-105" fmla="*/ 1193590 w 1306046"/>
              <a:gd name="connsiteY8-106" fmla="*/ 1159518 h 1424419"/>
              <a:gd name="connsiteX9-107" fmla="*/ 1188747 w 1306046"/>
              <a:gd name="connsiteY9-108" fmla="*/ 1163476 h 1424419"/>
              <a:gd name="connsiteX10-109" fmla="*/ 792288 w 1306046"/>
              <a:gd name="connsiteY10-110" fmla="*/ 1385653 h 1424419"/>
              <a:gd name="connsiteX11-111" fmla="*/ 522686 w 1306046"/>
              <a:gd name="connsiteY11-112" fmla="*/ 1384922 h 1424419"/>
              <a:gd name="connsiteX12-113" fmla="*/ 80344 w 1306046"/>
              <a:gd name="connsiteY12-114" fmla="*/ 1139323 h 1424419"/>
              <a:gd name="connsiteX13-115" fmla="*/ 68397 w 1306046"/>
              <a:gd name="connsiteY13-116" fmla="*/ 1130059 h 1424419"/>
              <a:gd name="connsiteX14-117" fmla="*/ 667 w 1306046"/>
              <a:gd name="connsiteY14-118" fmla="*/ 999105 h 1424419"/>
              <a:gd name="connsiteX15-119" fmla="*/ 0 w 1306046"/>
              <a:gd name="connsiteY15-120" fmla="*/ 972364 h 1424419"/>
              <a:gd name="connsiteX16-121" fmla="*/ 2496 w 1306046"/>
              <a:gd name="connsiteY16-122" fmla="*/ 463106 h 1424419"/>
              <a:gd name="connsiteX17-123" fmla="*/ 2458 w 1306046"/>
              <a:gd name="connsiteY17-124" fmla="*/ 429563 h 1424419"/>
              <a:gd name="connsiteX18-125" fmla="*/ 75248 w 1306046"/>
              <a:gd name="connsiteY18-126" fmla="*/ 303202 h 1424419"/>
              <a:gd name="connsiteX19-127" fmla="*/ 103465 w 1306046"/>
              <a:gd name="connsiteY19-128" fmla="*/ 288252 h 1424419"/>
              <a:gd name="connsiteX20-129" fmla="*/ 541533 w 1306046"/>
              <a:gd name="connsiteY20-130" fmla="*/ 38110 h 1424419"/>
              <a:gd name="connsiteX21-131" fmla="*/ 653528 w 1306046"/>
              <a:gd name="connsiteY21-132" fmla="*/ 0 h 1424419"/>
              <a:gd name="connsiteX0-133" fmla="*/ 653528 w 1305333"/>
              <a:gd name="connsiteY0-134" fmla="*/ 0 h 1424419"/>
              <a:gd name="connsiteX1-135" fmla="*/ 757287 w 1305333"/>
              <a:gd name="connsiteY1-136" fmla="*/ 32444 h 1424419"/>
              <a:gd name="connsiteX2-137" fmla="*/ 1206876 w 1305333"/>
              <a:gd name="connsiteY2-138" fmla="*/ 284945 h 1424419"/>
              <a:gd name="connsiteX3-139" fmla="*/ 1233464 w 1305333"/>
              <a:gd name="connsiteY3-140" fmla="*/ 306775 h 1424419"/>
              <a:gd name="connsiteX4-141" fmla="*/ 1301712 w 1305333"/>
              <a:gd name="connsiteY4-142" fmla="*/ 442384 h 1424419"/>
              <a:gd name="connsiteX5-143" fmla="*/ 1303099 w 1305333"/>
              <a:gd name="connsiteY5-144" fmla="*/ 495558 h 1424419"/>
              <a:gd name="connsiteX6-145" fmla="*/ 1303099 w 1305333"/>
              <a:gd name="connsiteY6-146" fmla="*/ 952393 h 1424419"/>
              <a:gd name="connsiteX7-147" fmla="*/ 1305306 w 1305333"/>
              <a:gd name="connsiteY7-148" fmla="*/ 990115 h 1424419"/>
              <a:gd name="connsiteX8-149" fmla="*/ 1193590 w 1305333"/>
              <a:gd name="connsiteY8-150" fmla="*/ 1159518 h 1424419"/>
              <a:gd name="connsiteX9-151" fmla="*/ 1188747 w 1305333"/>
              <a:gd name="connsiteY9-152" fmla="*/ 1163476 h 1424419"/>
              <a:gd name="connsiteX10-153" fmla="*/ 792288 w 1305333"/>
              <a:gd name="connsiteY10-154" fmla="*/ 1385653 h 1424419"/>
              <a:gd name="connsiteX11-155" fmla="*/ 522686 w 1305333"/>
              <a:gd name="connsiteY11-156" fmla="*/ 1384922 h 1424419"/>
              <a:gd name="connsiteX12-157" fmla="*/ 80344 w 1305333"/>
              <a:gd name="connsiteY12-158" fmla="*/ 1139323 h 1424419"/>
              <a:gd name="connsiteX13-159" fmla="*/ 68397 w 1305333"/>
              <a:gd name="connsiteY13-160" fmla="*/ 1130059 h 1424419"/>
              <a:gd name="connsiteX14-161" fmla="*/ 667 w 1305333"/>
              <a:gd name="connsiteY14-162" fmla="*/ 999105 h 1424419"/>
              <a:gd name="connsiteX15-163" fmla="*/ 0 w 1305333"/>
              <a:gd name="connsiteY15-164" fmla="*/ 972364 h 1424419"/>
              <a:gd name="connsiteX16-165" fmla="*/ 2496 w 1305333"/>
              <a:gd name="connsiteY16-166" fmla="*/ 463106 h 1424419"/>
              <a:gd name="connsiteX17-167" fmla="*/ 2458 w 1305333"/>
              <a:gd name="connsiteY17-168" fmla="*/ 429563 h 1424419"/>
              <a:gd name="connsiteX18-169" fmla="*/ 75248 w 1305333"/>
              <a:gd name="connsiteY18-170" fmla="*/ 303202 h 1424419"/>
              <a:gd name="connsiteX19-171" fmla="*/ 103465 w 1305333"/>
              <a:gd name="connsiteY19-172" fmla="*/ 288252 h 1424419"/>
              <a:gd name="connsiteX20-173" fmla="*/ 541533 w 1305333"/>
              <a:gd name="connsiteY20-174" fmla="*/ 38110 h 1424419"/>
              <a:gd name="connsiteX21-175" fmla="*/ 653528 w 1305333"/>
              <a:gd name="connsiteY21-176" fmla="*/ 0 h 1424419"/>
              <a:gd name="connsiteX0-177" fmla="*/ 653528 w 1305333"/>
              <a:gd name="connsiteY0-178" fmla="*/ 0 h 1424419"/>
              <a:gd name="connsiteX1-179" fmla="*/ 757287 w 1305333"/>
              <a:gd name="connsiteY1-180" fmla="*/ 32444 h 1424419"/>
              <a:gd name="connsiteX2-181" fmla="*/ 1206876 w 1305333"/>
              <a:gd name="connsiteY2-182" fmla="*/ 284945 h 1424419"/>
              <a:gd name="connsiteX3-183" fmla="*/ 1233464 w 1305333"/>
              <a:gd name="connsiteY3-184" fmla="*/ 306775 h 1424419"/>
              <a:gd name="connsiteX4-185" fmla="*/ 1301712 w 1305333"/>
              <a:gd name="connsiteY4-186" fmla="*/ 442384 h 1424419"/>
              <a:gd name="connsiteX5-187" fmla="*/ 1303099 w 1305333"/>
              <a:gd name="connsiteY5-188" fmla="*/ 495558 h 1424419"/>
              <a:gd name="connsiteX6-189" fmla="*/ 1303099 w 1305333"/>
              <a:gd name="connsiteY6-190" fmla="*/ 952393 h 1424419"/>
              <a:gd name="connsiteX7-191" fmla="*/ 1305306 w 1305333"/>
              <a:gd name="connsiteY7-192" fmla="*/ 990115 h 1424419"/>
              <a:gd name="connsiteX8-193" fmla="*/ 1193590 w 1305333"/>
              <a:gd name="connsiteY8-194" fmla="*/ 1159518 h 1424419"/>
              <a:gd name="connsiteX9-195" fmla="*/ 1172881 w 1305333"/>
              <a:gd name="connsiteY9-196" fmla="*/ 1179342 h 1424419"/>
              <a:gd name="connsiteX10-197" fmla="*/ 792288 w 1305333"/>
              <a:gd name="connsiteY10-198" fmla="*/ 1385653 h 1424419"/>
              <a:gd name="connsiteX11-199" fmla="*/ 522686 w 1305333"/>
              <a:gd name="connsiteY11-200" fmla="*/ 1384922 h 1424419"/>
              <a:gd name="connsiteX12-201" fmla="*/ 80344 w 1305333"/>
              <a:gd name="connsiteY12-202" fmla="*/ 1139323 h 1424419"/>
              <a:gd name="connsiteX13-203" fmla="*/ 68397 w 1305333"/>
              <a:gd name="connsiteY13-204" fmla="*/ 1130059 h 1424419"/>
              <a:gd name="connsiteX14-205" fmla="*/ 667 w 1305333"/>
              <a:gd name="connsiteY14-206" fmla="*/ 999105 h 1424419"/>
              <a:gd name="connsiteX15-207" fmla="*/ 0 w 1305333"/>
              <a:gd name="connsiteY15-208" fmla="*/ 972364 h 1424419"/>
              <a:gd name="connsiteX16-209" fmla="*/ 2496 w 1305333"/>
              <a:gd name="connsiteY16-210" fmla="*/ 463106 h 1424419"/>
              <a:gd name="connsiteX17-211" fmla="*/ 2458 w 1305333"/>
              <a:gd name="connsiteY17-212" fmla="*/ 429563 h 1424419"/>
              <a:gd name="connsiteX18-213" fmla="*/ 75248 w 1305333"/>
              <a:gd name="connsiteY18-214" fmla="*/ 303202 h 1424419"/>
              <a:gd name="connsiteX19-215" fmla="*/ 103465 w 1305333"/>
              <a:gd name="connsiteY19-216" fmla="*/ 288252 h 1424419"/>
              <a:gd name="connsiteX20-217" fmla="*/ 541533 w 1305333"/>
              <a:gd name="connsiteY20-218" fmla="*/ 38110 h 1424419"/>
              <a:gd name="connsiteX21-219" fmla="*/ 653528 w 1305333"/>
              <a:gd name="connsiteY21-220" fmla="*/ 0 h 1424419"/>
              <a:gd name="connsiteX0-221" fmla="*/ 653528 w 1305333"/>
              <a:gd name="connsiteY0-222" fmla="*/ 0 h 1424419"/>
              <a:gd name="connsiteX1-223" fmla="*/ 757287 w 1305333"/>
              <a:gd name="connsiteY1-224" fmla="*/ 32444 h 1424419"/>
              <a:gd name="connsiteX2-225" fmla="*/ 1206876 w 1305333"/>
              <a:gd name="connsiteY2-226" fmla="*/ 284945 h 1424419"/>
              <a:gd name="connsiteX3-227" fmla="*/ 1233464 w 1305333"/>
              <a:gd name="connsiteY3-228" fmla="*/ 306775 h 1424419"/>
              <a:gd name="connsiteX4-229" fmla="*/ 1301712 w 1305333"/>
              <a:gd name="connsiteY4-230" fmla="*/ 442384 h 1424419"/>
              <a:gd name="connsiteX5-231" fmla="*/ 1303099 w 1305333"/>
              <a:gd name="connsiteY5-232" fmla="*/ 495558 h 1424419"/>
              <a:gd name="connsiteX6-233" fmla="*/ 1303099 w 1305333"/>
              <a:gd name="connsiteY6-234" fmla="*/ 952393 h 1424419"/>
              <a:gd name="connsiteX7-235" fmla="*/ 1305306 w 1305333"/>
              <a:gd name="connsiteY7-236" fmla="*/ 990115 h 1424419"/>
              <a:gd name="connsiteX8-237" fmla="*/ 1193590 w 1305333"/>
              <a:gd name="connsiteY8-238" fmla="*/ 1159518 h 1424419"/>
              <a:gd name="connsiteX9-239" fmla="*/ 1172881 w 1305333"/>
              <a:gd name="connsiteY9-240" fmla="*/ 1179342 h 1424419"/>
              <a:gd name="connsiteX10-241" fmla="*/ 792288 w 1305333"/>
              <a:gd name="connsiteY10-242" fmla="*/ 1385653 h 1424419"/>
              <a:gd name="connsiteX11-243" fmla="*/ 522686 w 1305333"/>
              <a:gd name="connsiteY11-244" fmla="*/ 1384922 h 1424419"/>
              <a:gd name="connsiteX12-245" fmla="*/ 80344 w 1305333"/>
              <a:gd name="connsiteY12-246" fmla="*/ 1139323 h 1424419"/>
              <a:gd name="connsiteX13-247" fmla="*/ 68397 w 1305333"/>
              <a:gd name="connsiteY13-248" fmla="*/ 1130059 h 1424419"/>
              <a:gd name="connsiteX14-249" fmla="*/ 667 w 1305333"/>
              <a:gd name="connsiteY14-250" fmla="*/ 999105 h 1424419"/>
              <a:gd name="connsiteX15-251" fmla="*/ 0 w 1305333"/>
              <a:gd name="connsiteY15-252" fmla="*/ 972364 h 1424419"/>
              <a:gd name="connsiteX16-253" fmla="*/ 2496 w 1305333"/>
              <a:gd name="connsiteY16-254" fmla="*/ 463106 h 1424419"/>
              <a:gd name="connsiteX17-255" fmla="*/ 2458 w 1305333"/>
              <a:gd name="connsiteY17-256" fmla="*/ 429563 h 1424419"/>
              <a:gd name="connsiteX18-257" fmla="*/ 75248 w 1305333"/>
              <a:gd name="connsiteY18-258" fmla="*/ 303202 h 1424419"/>
              <a:gd name="connsiteX19-259" fmla="*/ 103465 w 1305333"/>
              <a:gd name="connsiteY19-260" fmla="*/ 288252 h 1424419"/>
              <a:gd name="connsiteX20-261" fmla="*/ 541533 w 1305333"/>
              <a:gd name="connsiteY20-262" fmla="*/ 38110 h 1424419"/>
              <a:gd name="connsiteX21-263" fmla="*/ 653528 w 1305333"/>
              <a:gd name="connsiteY21-264" fmla="*/ 0 h 1424419"/>
              <a:gd name="connsiteX0-265" fmla="*/ 653528 w 1305333"/>
              <a:gd name="connsiteY0-266" fmla="*/ 0 h 1424419"/>
              <a:gd name="connsiteX1-267" fmla="*/ 757287 w 1305333"/>
              <a:gd name="connsiteY1-268" fmla="*/ 32444 h 1424419"/>
              <a:gd name="connsiteX2-269" fmla="*/ 1206876 w 1305333"/>
              <a:gd name="connsiteY2-270" fmla="*/ 284945 h 1424419"/>
              <a:gd name="connsiteX3-271" fmla="*/ 1233464 w 1305333"/>
              <a:gd name="connsiteY3-272" fmla="*/ 306775 h 1424419"/>
              <a:gd name="connsiteX4-273" fmla="*/ 1301712 w 1305333"/>
              <a:gd name="connsiteY4-274" fmla="*/ 442384 h 1424419"/>
              <a:gd name="connsiteX5-275" fmla="*/ 1303099 w 1305333"/>
              <a:gd name="connsiteY5-276" fmla="*/ 495558 h 1424419"/>
              <a:gd name="connsiteX6-277" fmla="*/ 1303099 w 1305333"/>
              <a:gd name="connsiteY6-278" fmla="*/ 952393 h 1424419"/>
              <a:gd name="connsiteX7-279" fmla="*/ 1305306 w 1305333"/>
              <a:gd name="connsiteY7-280" fmla="*/ 990115 h 1424419"/>
              <a:gd name="connsiteX8-281" fmla="*/ 1193590 w 1305333"/>
              <a:gd name="connsiteY8-282" fmla="*/ 1159518 h 1424419"/>
              <a:gd name="connsiteX9-283" fmla="*/ 1172881 w 1305333"/>
              <a:gd name="connsiteY9-284" fmla="*/ 1179342 h 1424419"/>
              <a:gd name="connsiteX10-285" fmla="*/ 792288 w 1305333"/>
              <a:gd name="connsiteY10-286" fmla="*/ 1385653 h 1424419"/>
              <a:gd name="connsiteX11-287" fmla="*/ 522686 w 1305333"/>
              <a:gd name="connsiteY11-288" fmla="*/ 1384922 h 1424419"/>
              <a:gd name="connsiteX12-289" fmla="*/ 80344 w 1305333"/>
              <a:gd name="connsiteY12-290" fmla="*/ 1139323 h 1424419"/>
              <a:gd name="connsiteX13-291" fmla="*/ 68397 w 1305333"/>
              <a:gd name="connsiteY13-292" fmla="*/ 1130059 h 1424419"/>
              <a:gd name="connsiteX14-293" fmla="*/ 667 w 1305333"/>
              <a:gd name="connsiteY14-294" fmla="*/ 999105 h 1424419"/>
              <a:gd name="connsiteX15-295" fmla="*/ 0 w 1305333"/>
              <a:gd name="connsiteY15-296" fmla="*/ 972364 h 1424419"/>
              <a:gd name="connsiteX16-297" fmla="*/ 2496 w 1305333"/>
              <a:gd name="connsiteY16-298" fmla="*/ 463106 h 1424419"/>
              <a:gd name="connsiteX17-299" fmla="*/ 2458 w 1305333"/>
              <a:gd name="connsiteY17-300" fmla="*/ 429563 h 1424419"/>
              <a:gd name="connsiteX18-301" fmla="*/ 75248 w 1305333"/>
              <a:gd name="connsiteY18-302" fmla="*/ 303202 h 1424419"/>
              <a:gd name="connsiteX19-303" fmla="*/ 103465 w 1305333"/>
              <a:gd name="connsiteY19-304" fmla="*/ 288252 h 1424419"/>
              <a:gd name="connsiteX20-305" fmla="*/ 541533 w 1305333"/>
              <a:gd name="connsiteY20-306" fmla="*/ 38110 h 1424419"/>
              <a:gd name="connsiteX21-307" fmla="*/ 653528 w 1305333"/>
              <a:gd name="connsiteY21-308" fmla="*/ 0 h 1424419"/>
              <a:gd name="connsiteX0-309" fmla="*/ 653528 w 1305333"/>
              <a:gd name="connsiteY0-310" fmla="*/ 0 h 1424419"/>
              <a:gd name="connsiteX1-311" fmla="*/ 757287 w 1305333"/>
              <a:gd name="connsiteY1-312" fmla="*/ 32444 h 1424419"/>
              <a:gd name="connsiteX2-313" fmla="*/ 1206876 w 1305333"/>
              <a:gd name="connsiteY2-314" fmla="*/ 284945 h 1424419"/>
              <a:gd name="connsiteX3-315" fmla="*/ 1233464 w 1305333"/>
              <a:gd name="connsiteY3-316" fmla="*/ 306775 h 1424419"/>
              <a:gd name="connsiteX4-317" fmla="*/ 1301712 w 1305333"/>
              <a:gd name="connsiteY4-318" fmla="*/ 442384 h 1424419"/>
              <a:gd name="connsiteX5-319" fmla="*/ 1303099 w 1305333"/>
              <a:gd name="connsiteY5-320" fmla="*/ 495558 h 1424419"/>
              <a:gd name="connsiteX6-321" fmla="*/ 1303099 w 1305333"/>
              <a:gd name="connsiteY6-322" fmla="*/ 952393 h 1424419"/>
              <a:gd name="connsiteX7-323" fmla="*/ 1305306 w 1305333"/>
              <a:gd name="connsiteY7-324" fmla="*/ 990115 h 1424419"/>
              <a:gd name="connsiteX8-325" fmla="*/ 1193590 w 1305333"/>
              <a:gd name="connsiteY8-326" fmla="*/ 1159518 h 1424419"/>
              <a:gd name="connsiteX9-327" fmla="*/ 1172881 w 1305333"/>
              <a:gd name="connsiteY9-328" fmla="*/ 1179342 h 1424419"/>
              <a:gd name="connsiteX10-329" fmla="*/ 792288 w 1305333"/>
              <a:gd name="connsiteY10-330" fmla="*/ 1385653 h 1424419"/>
              <a:gd name="connsiteX11-331" fmla="*/ 522686 w 1305333"/>
              <a:gd name="connsiteY11-332" fmla="*/ 1384922 h 1424419"/>
              <a:gd name="connsiteX12-333" fmla="*/ 80344 w 1305333"/>
              <a:gd name="connsiteY12-334" fmla="*/ 1139323 h 1424419"/>
              <a:gd name="connsiteX13-335" fmla="*/ 68397 w 1305333"/>
              <a:gd name="connsiteY13-336" fmla="*/ 1130059 h 1424419"/>
              <a:gd name="connsiteX14-337" fmla="*/ 667 w 1305333"/>
              <a:gd name="connsiteY14-338" fmla="*/ 999105 h 1424419"/>
              <a:gd name="connsiteX15-339" fmla="*/ 0 w 1305333"/>
              <a:gd name="connsiteY15-340" fmla="*/ 972364 h 1424419"/>
              <a:gd name="connsiteX16-341" fmla="*/ 2496 w 1305333"/>
              <a:gd name="connsiteY16-342" fmla="*/ 463106 h 1424419"/>
              <a:gd name="connsiteX17-343" fmla="*/ 2458 w 1305333"/>
              <a:gd name="connsiteY17-344" fmla="*/ 429563 h 1424419"/>
              <a:gd name="connsiteX18-345" fmla="*/ 75248 w 1305333"/>
              <a:gd name="connsiteY18-346" fmla="*/ 303202 h 1424419"/>
              <a:gd name="connsiteX19-347" fmla="*/ 103465 w 1305333"/>
              <a:gd name="connsiteY19-348" fmla="*/ 288252 h 1424419"/>
              <a:gd name="connsiteX20-349" fmla="*/ 541533 w 1305333"/>
              <a:gd name="connsiteY20-350" fmla="*/ 38110 h 1424419"/>
              <a:gd name="connsiteX21-351" fmla="*/ 653528 w 1305333"/>
              <a:gd name="connsiteY21-352" fmla="*/ 0 h 1424419"/>
              <a:gd name="connsiteX0-353" fmla="*/ 653528 w 1305333"/>
              <a:gd name="connsiteY0-354" fmla="*/ 0 h 1424419"/>
              <a:gd name="connsiteX1-355" fmla="*/ 757287 w 1305333"/>
              <a:gd name="connsiteY1-356" fmla="*/ 32444 h 1424419"/>
              <a:gd name="connsiteX2-357" fmla="*/ 1206876 w 1305333"/>
              <a:gd name="connsiteY2-358" fmla="*/ 284945 h 1424419"/>
              <a:gd name="connsiteX3-359" fmla="*/ 1233464 w 1305333"/>
              <a:gd name="connsiteY3-360" fmla="*/ 306775 h 1424419"/>
              <a:gd name="connsiteX4-361" fmla="*/ 1301712 w 1305333"/>
              <a:gd name="connsiteY4-362" fmla="*/ 442384 h 1424419"/>
              <a:gd name="connsiteX5-363" fmla="*/ 1303099 w 1305333"/>
              <a:gd name="connsiteY5-364" fmla="*/ 495558 h 1424419"/>
              <a:gd name="connsiteX6-365" fmla="*/ 1303099 w 1305333"/>
              <a:gd name="connsiteY6-366" fmla="*/ 952393 h 1424419"/>
              <a:gd name="connsiteX7-367" fmla="*/ 1305306 w 1305333"/>
              <a:gd name="connsiteY7-368" fmla="*/ 990115 h 1424419"/>
              <a:gd name="connsiteX8-369" fmla="*/ 1193590 w 1305333"/>
              <a:gd name="connsiteY8-370" fmla="*/ 1159518 h 1424419"/>
              <a:gd name="connsiteX9-371" fmla="*/ 1172881 w 1305333"/>
              <a:gd name="connsiteY9-372" fmla="*/ 1179342 h 1424419"/>
              <a:gd name="connsiteX10-373" fmla="*/ 792288 w 1305333"/>
              <a:gd name="connsiteY10-374" fmla="*/ 1385653 h 1424419"/>
              <a:gd name="connsiteX11-375" fmla="*/ 522686 w 1305333"/>
              <a:gd name="connsiteY11-376" fmla="*/ 1384922 h 1424419"/>
              <a:gd name="connsiteX12-377" fmla="*/ 80344 w 1305333"/>
              <a:gd name="connsiteY12-378" fmla="*/ 1139323 h 1424419"/>
              <a:gd name="connsiteX13-379" fmla="*/ 68397 w 1305333"/>
              <a:gd name="connsiteY13-380" fmla="*/ 1130059 h 1424419"/>
              <a:gd name="connsiteX14-381" fmla="*/ 667 w 1305333"/>
              <a:gd name="connsiteY14-382" fmla="*/ 999105 h 1424419"/>
              <a:gd name="connsiteX15-383" fmla="*/ 0 w 1305333"/>
              <a:gd name="connsiteY15-384" fmla="*/ 972364 h 1424419"/>
              <a:gd name="connsiteX16-385" fmla="*/ 2496 w 1305333"/>
              <a:gd name="connsiteY16-386" fmla="*/ 463106 h 1424419"/>
              <a:gd name="connsiteX17-387" fmla="*/ 2458 w 1305333"/>
              <a:gd name="connsiteY17-388" fmla="*/ 429563 h 1424419"/>
              <a:gd name="connsiteX18-389" fmla="*/ 75248 w 1305333"/>
              <a:gd name="connsiteY18-390" fmla="*/ 303202 h 1424419"/>
              <a:gd name="connsiteX19-391" fmla="*/ 106293 w 1305333"/>
              <a:gd name="connsiteY19-392" fmla="*/ 282597 h 1424419"/>
              <a:gd name="connsiteX20-393" fmla="*/ 541533 w 1305333"/>
              <a:gd name="connsiteY20-394" fmla="*/ 38110 h 1424419"/>
              <a:gd name="connsiteX21-395" fmla="*/ 653528 w 1305333"/>
              <a:gd name="connsiteY21-396" fmla="*/ 0 h 1424419"/>
              <a:gd name="connsiteX0-397" fmla="*/ 653528 w 1305333"/>
              <a:gd name="connsiteY0-398" fmla="*/ 0 h 1424419"/>
              <a:gd name="connsiteX1-399" fmla="*/ 757287 w 1305333"/>
              <a:gd name="connsiteY1-400" fmla="*/ 32444 h 1424419"/>
              <a:gd name="connsiteX2-401" fmla="*/ 1206876 w 1305333"/>
              <a:gd name="connsiteY2-402" fmla="*/ 284945 h 1424419"/>
              <a:gd name="connsiteX3-403" fmla="*/ 1237706 w 1305333"/>
              <a:gd name="connsiteY3-404" fmla="*/ 306775 h 1424419"/>
              <a:gd name="connsiteX4-405" fmla="*/ 1301712 w 1305333"/>
              <a:gd name="connsiteY4-406" fmla="*/ 442384 h 1424419"/>
              <a:gd name="connsiteX5-407" fmla="*/ 1303099 w 1305333"/>
              <a:gd name="connsiteY5-408" fmla="*/ 495558 h 1424419"/>
              <a:gd name="connsiteX6-409" fmla="*/ 1303099 w 1305333"/>
              <a:gd name="connsiteY6-410" fmla="*/ 952393 h 1424419"/>
              <a:gd name="connsiteX7-411" fmla="*/ 1305306 w 1305333"/>
              <a:gd name="connsiteY7-412" fmla="*/ 990115 h 1424419"/>
              <a:gd name="connsiteX8-413" fmla="*/ 1193590 w 1305333"/>
              <a:gd name="connsiteY8-414" fmla="*/ 1159518 h 1424419"/>
              <a:gd name="connsiteX9-415" fmla="*/ 1172881 w 1305333"/>
              <a:gd name="connsiteY9-416" fmla="*/ 1179342 h 1424419"/>
              <a:gd name="connsiteX10-417" fmla="*/ 792288 w 1305333"/>
              <a:gd name="connsiteY10-418" fmla="*/ 1385653 h 1424419"/>
              <a:gd name="connsiteX11-419" fmla="*/ 522686 w 1305333"/>
              <a:gd name="connsiteY11-420" fmla="*/ 1384922 h 1424419"/>
              <a:gd name="connsiteX12-421" fmla="*/ 80344 w 1305333"/>
              <a:gd name="connsiteY12-422" fmla="*/ 1139323 h 1424419"/>
              <a:gd name="connsiteX13-423" fmla="*/ 68397 w 1305333"/>
              <a:gd name="connsiteY13-424" fmla="*/ 1130059 h 1424419"/>
              <a:gd name="connsiteX14-425" fmla="*/ 667 w 1305333"/>
              <a:gd name="connsiteY14-426" fmla="*/ 999105 h 1424419"/>
              <a:gd name="connsiteX15-427" fmla="*/ 0 w 1305333"/>
              <a:gd name="connsiteY15-428" fmla="*/ 972364 h 1424419"/>
              <a:gd name="connsiteX16-429" fmla="*/ 2496 w 1305333"/>
              <a:gd name="connsiteY16-430" fmla="*/ 463106 h 1424419"/>
              <a:gd name="connsiteX17-431" fmla="*/ 2458 w 1305333"/>
              <a:gd name="connsiteY17-432" fmla="*/ 429563 h 1424419"/>
              <a:gd name="connsiteX18-433" fmla="*/ 75248 w 1305333"/>
              <a:gd name="connsiteY18-434" fmla="*/ 303202 h 1424419"/>
              <a:gd name="connsiteX19-435" fmla="*/ 106293 w 1305333"/>
              <a:gd name="connsiteY19-436" fmla="*/ 282597 h 1424419"/>
              <a:gd name="connsiteX20-437" fmla="*/ 541533 w 1305333"/>
              <a:gd name="connsiteY20-438" fmla="*/ 38110 h 1424419"/>
              <a:gd name="connsiteX21-439" fmla="*/ 653528 w 1305333"/>
              <a:gd name="connsiteY21-440" fmla="*/ 0 h 1424419"/>
              <a:gd name="connsiteX0-441" fmla="*/ 653528 w 1305333"/>
              <a:gd name="connsiteY0-442" fmla="*/ 0 h 1424419"/>
              <a:gd name="connsiteX1-443" fmla="*/ 757287 w 1305333"/>
              <a:gd name="connsiteY1-444" fmla="*/ 32444 h 1424419"/>
              <a:gd name="connsiteX2-445" fmla="*/ 1206876 w 1305333"/>
              <a:gd name="connsiteY2-446" fmla="*/ 284945 h 1424419"/>
              <a:gd name="connsiteX3-447" fmla="*/ 1237706 w 1305333"/>
              <a:gd name="connsiteY3-448" fmla="*/ 306775 h 1424419"/>
              <a:gd name="connsiteX4-449" fmla="*/ 1301712 w 1305333"/>
              <a:gd name="connsiteY4-450" fmla="*/ 442384 h 1424419"/>
              <a:gd name="connsiteX5-451" fmla="*/ 1303099 w 1305333"/>
              <a:gd name="connsiteY5-452" fmla="*/ 495558 h 1424419"/>
              <a:gd name="connsiteX6-453" fmla="*/ 1303099 w 1305333"/>
              <a:gd name="connsiteY6-454" fmla="*/ 952393 h 1424419"/>
              <a:gd name="connsiteX7-455" fmla="*/ 1305306 w 1305333"/>
              <a:gd name="connsiteY7-456" fmla="*/ 990115 h 1424419"/>
              <a:gd name="connsiteX8-457" fmla="*/ 1211970 w 1305333"/>
              <a:gd name="connsiteY8-458" fmla="*/ 1149621 h 1424419"/>
              <a:gd name="connsiteX9-459" fmla="*/ 1172881 w 1305333"/>
              <a:gd name="connsiteY9-460" fmla="*/ 1179342 h 1424419"/>
              <a:gd name="connsiteX10-461" fmla="*/ 792288 w 1305333"/>
              <a:gd name="connsiteY10-462" fmla="*/ 1385653 h 1424419"/>
              <a:gd name="connsiteX11-463" fmla="*/ 522686 w 1305333"/>
              <a:gd name="connsiteY11-464" fmla="*/ 1384922 h 1424419"/>
              <a:gd name="connsiteX12-465" fmla="*/ 80344 w 1305333"/>
              <a:gd name="connsiteY12-466" fmla="*/ 1139323 h 1424419"/>
              <a:gd name="connsiteX13-467" fmla="*/ 68397 w 1305333"/>
              <a:gd name="connsiteY13-468" fmla="*/ 1130059 h 1424419"/>
              <a:gd name="connsiteX14-469" fmla="*/ 667 w 1305333"/>
              <a:gd name="connsiteY14-470" fmla="*/ 999105 h 1424419"/>
              <a:gd name="connsiteX15-471" fmla="*/ 0 w 1305333"/>
              <a:gd name="connsiteY15-472" fmla="*/ 972364 h 1424419"/>
              <a:gd name="connsiteX16-473" fmla="*/ 2496 w 1305333"/>
              <a:gd name="connsiteY16-474" fmla="*/ 463106 h 1424419"/>
              <a:gd name="connsiteX17-475" fmla="*/ 2458 w 1305333"/>
              <a:gd name="connsiteY17-476" fmla="*/ 429563 h 1424419"/>
              <a:gd name="connsiteX18-477" fmla="*/ 75248 w 1305333"/>
              <a:gd name="connsiteY18-478" fmla="*/ 303202 h 1424419"/>
              <a:gd name="connsiteX19-479" fmla="*/ 106293 w 1305333"/>
              <a:gd name="connsiteY19-480" fmla="*/ 282597 h 1424419"/>
              <a:gd name="connsiteX20-481" fmla="*/ 541533 w 1305333"/>
              <a:gd name="connsiteY20-482" fmla="*/ 38110 h 1424419"/>
              <a:gd name="connsiteX21-483" fmla="*/ 653528 w 1305333"/>
              <a:gd name="connsiteY21-484" fmla="*/ 0 h 1424419"/>
              <a:gd name="connsiteX0-485" fmla="*/ 653528 w 1305333"/>
              <a:gd name="connsiteY0-486" fmla="*/ 0 h 1424419"/>
              <a:gd name="connsiteX1-487" fmla="*/ 757287 w 1305333"/>
              <a:gd name="connsiteY1-488" fmla="*/ 32444 h 1424419"/>
              <a:gd name="connsiteX2-489" fmla="*/ 1206876 w 1305333"/>
              <a:gd name="connsiteY2-490" fmla="*/ 284945 h 1424419"/>
              <a:gd name="connsiteX3-491" fmla="*/ 1237706 w 1305333"/>
              <a:gd name="connsiteY3-492" fmla="*/ 306775 h 1424419"/>
              <a:gd name="connsiteX4-493" fmla="*/ 1301712 w 1305333"/>
              <a:gd name="connsiteY4-494" fmla="*/ 442384 h 1424419"/>
              <a:gd name="connsiteX5-495" fmla="*/ 1303099 w 1305333"/>
              <a:gd name="connsiteY5-496" fmla="*/ 495558 h 1424419"/>
              <a:gd name="connsiteX6-497" fmla="*/ 1303099 w 1305333"/>
              <a:gd name="connsiteY6-498" fmla="*/ 952393 h 1424419"/>
              <a:gd name="connsiteX7-499" fmla="*/ 1305306 w 1305333"/>
              <a:gd name="connsiteY7-500" fmla="*/ 990115 h 1424419"/>
              <a:gd name="connsiteX8-501" fmla="*/ 1236006 w 1305333"/>
              <a:gd name="connsiteY8-502" fmla="*/ 1160932 h 1424419"/>
              <a:gd name="connsiteX9-503" fmla="*/ 1172881 w 1305333"/>
              <a:gd name="connsiteY9-504" fmla="*/ 1179342 h 1424419"/>
              <a:gd name="connsiteX10-505" fmla="*/ 792288 w 1305333"/>
              <a:gd name="connsiteY10-506" fmla="*/ 1385653 h 1424419"/>
              <a:gd name="connsiteX11-507" fmla="*/ 522686 w 1305333"/>
              <a:gd name="connsiteY11-508" fmla="*/ 1384922 h 1424419"/>
              <a:gd name="connsiteX12-509" fmla="*/ 80344 w 1305333"/>
              <a:gd name="connsiteY12-510" fmla="*/ 1139323 h 1424419"/>
              <a:gd name="connsiteX13-511" fmla="*/ 68397 w 1305333"/>
              <a:gd name="connsiteY13-512" fmla="*/ 1130059 h 1424419"/>
              <a:gd name="connsiteX14-513" fmla="*/ 667 w 1305333"/>
              <a:gd name="connsiteY14-514" fmla="*/ 999105 h 1424419"/>
              <a:gd name="connsiteX15-515" fmla="*/ 0 w 1305333"/>
              <a:gd name="connsiteY15-516" fmla="*/ 972364 h 1424419"/>
              <a:gd name="connsiteX16-517" fmla="*/ 2496 w 1305333"/>
              <a:gd name="connsiteY16-518" fmla="*/ 463106 h 1424419"/>
              <a:gd name="connsiteX17-519" fmla="*/ 2458 w 1305333"/>
              <a:gd name="connsiteY17-520" fmla="*/ 429563 h 1424419"/>
              <a:gd name="connsiteX18-521" fmla="*/ 75248 w 1305333"/>
              <a:gd name="connsiteY18-522" fmla="*/ 303202 h 1424419"/>
              <a:gd name="connsiteX19-523" fmla="*/ 106293 w 1305333"/>
              <a:gd name="connsiteY19-524" fmla="*/ 282597 h 1424419"/>
              <a:gd name="connsiteX20-525" fmla="*/ 541533 w 1305333"/>
              <a:gd name="connsiteY20-526" fmla="*/ 38110 h 1424419"/>
              <a:gd name="connsiteX21-527" fmla="*/ 653528 w 1305333"/>
              <a:gd name="connsiteY21-528" fmla="*/ 0 h 1424419"/>
              <a:gd name="connsiteX0-529" fmla="*/ 653528 w 1313169"/>
              <a:gd name="connsiteY0-530" fmla="*/ 0 h 1424419"/>
              <a:gd name="connsiteX1-531" fmla="*/ 757287 w 1313169"/>
              <a:gd name="connsiteY1-532" fmla="*/ 32444 h 1424419"/>
              <a:gd name="connsiteX2-533" fmla="*/ 1206876 w 1313169"/>
              <a:gd name="connsiteY2-534" fmla="*/ 284945 h 1424419"/>
              <a:gd name="connsiteX3-535" fmla="*/ 1237706 w 1313169"/>
              <a:gd name="connsiteY3-536" fmla="*/ 306775 h 1424419"/>
              <a:gd name="connsiteX4-537" fmla="*/ 1301712 w 1313169"/>
              <a:gd name="connsiteY4-538" fmla="*/ 442384 h 1424419"/>
              <a:gd name="connsiteX5-539" fmla="*/ 1303099 w 1313169"/>
              <a:gd name="connsiteY5-540" fmla="*/ 495558 h 1424419"/>
              <a:gd name="connsiteX6-541" fmla="*/ 1303099 w 1313169"/>
              <a:gd name="connsiteY6-542" fmla="*/ 952393 h 1424419"/>
              <a:gd name="connsiteX7-543" fmla="*/ 1305306 w 1313169"/>
              <a:gd name="connsiteY7-544" fmla="*/ 990115 h 1424419"/>
              <a:gd name="connsiteX8-545" fmla="*/ 1271352 w 1313169"/>
              <a:gd name="connsiteY8-546" fmla="*/ 1142552 h 1424419"/>
              <a:gd name="connsiteX9-547" fmla="*/ 1172881 w 1313169"/>
              <a:gd name="connsiteY9-548" fmla="*/ 1179342 h 1424419"/>
              <a:gd name="connsiteX10-549" fmla="*/ 792288 w 1313169"/>
              <a:gd name="connsiteY10-550" fmla="*/ 1385653 h 1424419"/>
              <a:gd name="connsiteX11-551" fmla="*/ 522686 w 1313169"/>
              <a:gd name="connsiteY11-552" fmla="*/ 1384922 h 1424419"/>
              <a:gd name="connsiteX12-553" fmla="*/ 80344 w 1313169"/>
              <a:gd name="connsiteY12-554" fmla="*/ 1139323 h 1424419"/>
              <a:gd name="connsiteX13-555" fmla="*/ 68397 w 1313169"/>
              <a:gd name="connsiteY13-556" fmla="*/ 1130059 h 1424419"/>
              <a:gd name="connsiteX14-557" fmla="*/ 667 w 1313169"/>
              <a:gd name="connsiteY14-558" fmla="*/ 999105 h 1424419"/>
              <a:gd name="connsiteX15-559" fmla="*/ 0 w 1313169"/>
              <a:gd name="connsiteY15-560" fmla="*/ 972364 h 1424419"/>
              <a:gd name="connsiteX16-561" fmla="*/ 2496 w 1313169"/>
              <a:gd name="connsiteY16-562" fmla="*/ 463106 h 1424419"/>
              <a:gd name="connsiteX17-563" fmla="*/ 2458 w 1313169"/>
              <a:gd name="connsiteY17-564" fmla="*/ 429563 h 1424419"/>
              <a:gd name="connsiteX18-565" fmla="*/ 75248 w 1313169"/>
              <a:gd name="connsiteY18-566" fmla="*/ 303202 h 1424419"/>
              <a:gd name="connsiteX19-567" fmla="*/ 106293 w 1313169"/>
              <a:gd name="connsiteY19-568" fmla="*/ 282597 h 1424419"/>
              <a:gd name="connsiteX20-569" fmla="*/ 541533 w 1313169"/>
              <a:gd name="connsiteY20-570" fmla="*/ 38110 h 1424419"/>
              <a:gd name="connsiteX21-571" fmla="*/ 653528 w 1313169"/>
              <a:gd name="connsiteY21-572" fmla="*/ 0 h 1424419"/>
              <a:gd name="connsiteX0-573" fmla="*/ 653528 w 1306267"/>
              <a:gd name="connsiteY0-574" fmla="*/ 0 h 1424419"/>
              <a:gd name="connsiteX1-575" fmla="*/ 757287 w 1306267"/>
              <a:gd name="connsiteY1-576" fmla="*/ 32444 h 1424419"/>
              <a:gd name="connsiteX2-577" fmla="*/ 1206876 w 1306267"/>
              <a:gd name="connsiteY2-578" fmla="*/ 284945 h 1424419"/>
              <a:gd name="connsiteX3-579" fmla="*/ 1237706 w 1306267"/>
              <a:gd name="connsiteY3-580" fmla="*/ 306775 h 1424419"/>
              <a:gd name="connsiteX4-581" fmla="*/ 1301712 w 1306267"/>
              <a:gd name="connsiteY4-582" fmla="*/ 442384 h 1424419"/>
              <a:gd name="connsiteX5-583" fmla="*/ 1303099 w 1306267"/>
              <a:gd name="connsiteY5-584" fmla="*/ 495558 h 1424419"/>
              <a:gd name="connsiteX6-585" fmla="*/ 1303099 w 1306267"/>
              <a:gd name="connsiteY6-586" fmla="*/ 952393 h 1424419"/>
              <a:gd name="connsiteX7-587" fmla="*/ 1305306 w 1306267"/>
              <a:gd name="connsiteY7-588" fmla="*/ 990115 h 1424419"/>
              <a:gd name="connsiteX8-589" fmla="*/ 1255800 w 1306267"/>
              <a:gd name="connsiteY8-590" fmla="*/ 1142552 h 1424419"/>
              <a:gd name="connsiteX9-591" fmla="*/ 1172881 w 1306267"/>
              <a:gd name="connsiteY9-592" fmla="*/ 1179342 h 1424419"/>
              <a:gd name="connsiteX10-593" fmla="*/ 792288 w 1306267"/>
              <a:gd name="connsiteY10-594" fmla="*/ 1385653 h 1424419"/>
              <a:gd name="connsiteX11-595" fmla="*/ 522686 w 1306267"/>
              <a:gd name="connsiteY11-596" fmla="*/ 1384922 h 1424419"/>
              <a:gd name="connsiteX12-597" fmla="*/ 80344 w 1306267"/>
              <a:gd name="connsiteY12-598" fmla="*/ 1139323 h 1424419"/>
              <a:gd name="connsiteX13-599" fmla="*/ 68397 w 1306267"/>
              <a:gd name="connsiteY13-600" fmla="*/ 1130059 h 1424419"/>
              <a:gd name="connsiteX14-601" fmla="*/ 667 w 1306267"/>
              <a:gd name="connsiteY14-602" fmla="*/ 999105 h 1424419"/>
              <a:gd name="connsiteX15-603" fmla="*/ 0 w 1306267"/>
              <a:gd name="connsiteY15-604" fmla="*/ 972364 h 1424419"/>
              <a:gd name="connsiteX16-605" fmla="*/ 2496 w 1306267"/>
              <a:gd name="connsiteY16-606" fmla="*/ 463106 h 1424419"/>
              <a:gd name="connsiteX17-607" fmla="*/ 2458 w 1306267"/>
              <a:gd name="connsiteY17-608" fmla="*/ 429563 h 1424419"/>
              <a:gd name="connsiteX18-609" fmla="*/ 75248 w 1306267"/>
              <a:gd name="connsiteY18-610" fmla="*/ 303202 h 1424419"/>
              <a:gd name="connsiteX19-611" fmla="*/ 106293 w 1306267"/>
              <a:gd name="connsiteY19-612" fmla="*/ 282597 h 1424419"/>
              <a:gd name="connsiteX20-613" fmla="*/ 541533 w 1306267"/>
              <a:gd name="connsiteY20-614" fmla="*/ 38110 h 1424419"/>
              <a:gd name="connsiteX21-615" fmla="*/ 653528 w 1306267"/>
              <a:gd name="connsiteY21-616" fmla="*/ 0 h 1424419"/>
              <a:gd name="connsiteX0-617" fmla="*/ 653528 w 1306267"/>
              <a:gd name="connsiteY0-618" fmla="*/ 0 h 1424419"/>
              <a:gd name="connsiteX1-619" fmla="*/ 757287 w 1306267"/>
              <a:gd name="connsiteY1-620" fmla="*/ 32444 h 1424419"/>
              <a:gd name="connsiteX2-621" fmla="*/ 1206876 w 1306267"/>
              <a:gd name="connsiteY2-622" fmla="*/ 284945 h 1424419"/>
              <a:gd name="connsiteX3-623" fmla="*/ 1237706 w 1306267"/>
              <a:gd name="connsiteY3-624" fmla="*/ 306775 h 1424419"/>
              <a:gd name="connsiteX4-625" fmla="*/ 1301712 w 1306267"/>
              <a:gd name="connsiteY4-626" fmla="*/ 442384 h 1424419"/>
              <a:gd name="connsiteX5-627" fmla="*/ 1303099 w 1306267"/>
              <a:gd name="connsiteY5-628" fmla="*/ 495558 h 1424419"/>
              <a:gd name="connsiteX6-629" fmla="*/ 1303099 w 1306267"/>
              <a:gd name="connsiteY6-630" fmla="*/ 952393 h 1424419"/>
              <a:gd name="connsiteX7-631" fmla="*/ 1305306 w 1306267"/>
              <a:gd name="connsiteY7-632" fmla="*/ 990115 h 1424419"/>
              <a:gd name="connsiteX8-633" fmla="*/ 1255800 w 1306267"/>
              <a:gd name="connsiteY8-634" fmla="*/ 1142552 h 1424419"/>
              <a:gd name="connsiteX9-635" fmla="*/ 1172881 w 1306267"/>
              <a:gd name="connsiteY9-636" fmla="*/ 1179342 h 1424419"/>
              <a:gd name="connsiteX10-637" fmla="*/ 792288 w 1306267"/>
              <a:gd name="connsiteY10-638" fmla="*/ 1385653 h 1424419"/>
              <a:gd name="connsiteX11-639" fmla="*/ 522686 w 1306267"/>
              <a:gd name="connsiteY11-640" fmla="*/ 1384922 h 1424419"/>
              <a:gd name="connsiteX12-641" fmla="*/ 80344 w 1306267"/>
              <a:gd name="connsiteY12-642" fmla="*/ 1139323 h 1424419"/>
              <a:gd name="connsiteX13-643" fmla="*/ 61328 w 1306267"/>
              <a:gd name="connsiteY13-644" fmla="*/ 1127231 h 1424419"/>
              <a:gd name="connsiteX14-645" fmla="*/ 667 w 1306267"/>
              <a:gd name="connsiteY14-646" fmla="*/ 999105 h 1424419"/>
              <a:gd name="connsiteX15-647" fmla="*/ 0 w 1306267"/>
              <a:gd name="connsiteY15-648" fmla="*/ 972364 h 1424419"/>
              <a:gd name="connsiteX16-649" fmla="*/ 2496 w 1306267"/>
              <a:gd name="connsiteY16-650" fmla="*/ 463106 h 1424419"/>
              <a:gd name="connsiteX17-651" fmla="*/ 2458 w 1306267"/>
              <a:gd name="connsiteY17-652" fmla="*/ 429563 h 1424419"/>
              <a:gd name="connsiteX18-653" fmla="*/ 75248 w 1306267"/>
              <a:gd name="connsiteY18-654" fmla="*/ 303202 h 1424419"/>
              <a:gd name="connsiteX19-655" fmla="*/ 106293 w 1306267"/>
              <a:gd name="connsiteY19-656" fmla="*/ 282597 h 1424419"/>
              <a:gd name="connsiteX20-657" fmla="*/ 541533 w 1306267"/>
              <a:gd name="connsiteY20-658" fmla="*/ 38110 h 1424419"/>
              <a:gd name="connsiteX21-659" fmla="*/ 653528 w 1306267"/>
              <a:gd name="connsiteY21-660" fmla="*/ 0 h 1424419"/>
              <a:gd name="connsiteX0-661" fmla="*/ 653528 w 1306267"/>
              <a:gd name="connsiteY0-662" fmla="*/ 0 h 1424419"/>
              <a:gd name="connsiteX1-663" fmla="*/ 757287 w 1306267"/>
              <a:gd name="connsiteY1-664" fmla="*/ 32444 h 1424419"/>
              <a:gd name="connsiteX2-665" fmla="*/ 1206876 w 1306267"/>
              <a:gd name="connsiteY2-666" fmla="*/ 284945 h 1424419"/>
              <a:gd name="connsiteX3-667" fmla="*/ 1237706 w 1306267"/>
              <a:gd name="connsiteY3-668" fmla="*/ 306775 h 1424419"/>
              <a:gd name="connsiteX4-669" fmla="*/ 1301712 w 1306267"/>
              <a:gd name="connsiteY4-670" fmla="*/ 442384 h 1424419"/>
              <a:gd name="connsiteX5-671" fmla="*/ 1303099 w 1306267"/>
              <a:gd name="connsiteY5-672" fmla="*/ 495558 h 1424419"/>
              <a:gd name="connsiteX6-673" fmla="*/ 1303099 w 1306267"/>
              <a:gd name="connsiteY6-674" fmla="*/ 952393 h 1424419"/>
              <a:gd name="connsiteX7-675" fmla="*/ 1305306 w 1306267"/>
              <a:gd name="connsiteY7-676" fmla="*/ 990115 h 1424419"/>
              <a:gd name="connsiteX8-677" fmla="*/ 1255800 w 1306267"/>
              <a:gd name="connsiteY8-678" fmla="*/ 1142552 h 1424419"/>
              <a:gd name="connsiteX9-679" fmla="*/ 1172881 w 1306267"/>
              <a:gd name="connsiteY9-680" fmla="*/ 1179342 h 1424419"/>
              <a:gd name="connsiteX10-681" fmla="*/ 792288 w 1306267"/>
              <a:gd name="connsiteY10-682" fmla="*/ 1385653 h 1424419"/>
              <a:gd name="connsiteX11-683" fmla="*/ 522686 w 1306267"/>
              <a:gd name="connsiteY11-684" fmla="*/ 1384922 h 1424419"/>
              <a:gd name="connsiteX12-685" fmla="*/ 80344 w 1306267"/>
              <a:gd name="connsiteY12-686" fmla="*/ 1139323 h 1424419"/>
              <a:gd name="connsiteX13-687" fmla="*/ 61328 w 1306267"/>
              <a:gd name="connsiteY13-688" fmla="*/ 1127231 h 1424419"/>
              <a:gd name="connsiteX14-689" fmla="*/ 667 w 1306267"/>
              <a:gd name="connsiteY14-690" fmla="*/ 999105 h 1424419"/>
              <a:gd name="connsiteX15-691" fmla="*/ 0 w 1306267"/>
              <a:gd name="connsiteY15-692" fmla="*/ 972364 h 1424419"/>
              <a:gd name="connsiteX16-693" fmla="*/ 2496 w 1306267"/>
              <a:gd name="connsiteY16-694" fmla="*/ 463106 h 1424419"/>
              <a:gd name="connsiteX17-695" fmla="*/ 2458 w 1306267"/>
              <a:gd name="connsiteY17-696" fmla="*/ 429563 h 1424419"/>
              <a:gd name="connsiteX18-697" fmla="*/ 75248 w 1306267"/>
              <a:gd name="connsiteY18-698" fmla="*/ 303202 h 1424419"/>
              <a:gd name="connsiteX19-699" fmla="*/ 106293 w 1306267"/>
              <a:gd name="connsiteY19-700" fmla="*/ 282597 h 1424419"/>
              <a:gd name="connsiteX20-701" fmla="*/ 541533 w 1306267"/>
              <a:gd name="connsiteY20-702" fmla="*/ 38110 h 1424419"/>
              <a:gd name="connsiteX21-703" fmla="*/ 653528 w 1306267"/>
              <a:gd name="connsiteY21-704" fmla="*/ 0 h 1424419"/>
              <a:gd name="connsiteX0-705" fmla="*/ 653528 w 1306267"/>
              <a:gd name="connsiteY0-706" fmla="*/ 0 h 1424419"/>
              <a:gd name="connsiteX1-707" fmla="*/ 757287 w 1306267"/>
              <a:gd name="connsiteY1-708" fmla="*/ 32444 h 1424419"/>
              <a:gd name="connsiteX2-709" fmla="*/ 1206876 w 1306267"/>
              <a:gd name="connsiteY2-710" fmla="*/ 284945 h 1424419"/>
              <a:gd name="connsiteX3-711" fmla="*/ 1237706 w 1306267"/>
              <a:gd name="connsiteY3-712" fmla="*/ 306775 h 1424419"/>
              <a:gd name="connsiteX4-713" fmla="*/ 1301712 w 1306267"/>
              <a:gd name="connsiteY4-714" fmla="*/ 442384 h 1424419"/>
              <a:gd name="connsiteX5-715" fmla="*/ 1303099 w 1306267"/>
              <a:gd name="connsiteY5-716" fmla="*/ 495558 h 1424419"/>
              <a:gd name="connsiteX6-717" fmla="*/ 1303099 w 1306267"/>
              <a:gd name="connsiteY6-718" fmla="*/ 952393 h 1424419"/>
              <a:gd name="connsiteX7-719" fmla="*/ 1305306 w 1306267"/>
              <a:gd name="connsiteY7-720" fmla="*/ 990115 h 1424419"/>
              <a:gd name="connsiteX8-721" fmla="*/ 1255800 w 1306267"/>
              <a:gd name="connsiteY8-722" fmla="*/ 1142552 h 1424419"/>
              <a:gd name="connsiteX9-723" fmla="*/ 1172881 w 1306267"/>
              <a:gd name="connsiteY9-724" fmla="*/ 1179342 h 1424419"/>
              <a:gd name="connsiteX10-725" fmla="*/ 792288 w 1306267"/>
              <a:gd name="connsiteY10-726" fmla="*/ 1385653 h 1424419"/>
              <a:gd name="connsiteX11-727" fmla="*/ 522686 w 1306267"/>
              <a:gd name="connsiteY11-728" fmla="*/ 1384922 h 1424419"/>
              <a:gd name="connsiteX12-729" fmla="*/ 90241 w 1306267"/>
              <a:gd name="connsiteY12-730" fmla="*/ 1150634 h 1424419"/>
              <a:gd name="connsiteX13-731" fmla="*/ 61328 w 1306267"/>
              <a:gd name="connsiteY13-732" fmla="*/ 1127231 h 1424419"/>
              <a:gd name="connsiteX14-733" fmla="*/ 667 w 1306267"/>
              <a:gd name="connsiteY14-734" fmla="*/ 999105 h 1424419"/>
              <a:gd name="connsiteX15-735" fmla="*/ 0 w 1306267"/>
              <a:gd name="connsiteY15-736" fmla="*/ 972364 h 1424419"/>
              <a:gd name="connsiteX16-737" fmla="*/ 2496 w 1306267"/>
              <a:gd name="connsiteY16-738" fmla="*/ 463106 h 1424419"/>
              <a:gd name="connsiteX17-739" fmla="*/ 2458 w 1306267"/>
              <a:gd name="connsiteY17-740" fmla="*/ 429563 h 1424419"/>
              <a:gd name="connsiteX18-741" fmla="*/ 75248 w 1306267"/>
              <a:gd name="connsiteY18-742" fmla="*/ 303202 h 1424419"/>
              <a:gd name="connsiteX19-743" fmla="*/ 106293 w 1306267"/>
              <a:gd name="connsiteY19-744" fmla="*/ 282597 h 1424419"/>
              <a:gd name="connsiteX20-745" fmla="*/ 541533 w 1306267"/>
              <a:gd name="connsiteY20-746" fmla="*/ 38110 h 1424419"/>
              <a:gd name="connsiteX21-747" fmla="*/ 653528 w 1306267"/>
              <a:gd name="connsiteY21-748" fmla="*/ 0 h 1424419"/>
              <a:gd name="connsiteX0-749" fmla="*/ 653528 w 1306267"/>
              <a:gd name="connsiteY0-750" fmla="*/ 0 h 1424419"/>
              <a:gd name="connsiteX1-751" fmla="*/ 757287 w 1306267"/>
              <a:gd name="connsiteY1-752" fmla="*/ 32444 h 1424419"/>
              <a:gd name="connsiteX2-753" fmla="*/ 1206876 w 1306267"/>
              <a:gd name="connsiteY2-754" fmla="*/ 284945 h 1424419"/>
              <a:gd name="connsiteX3-755" fmla="*/ 1237706 w 1306267"/>
              <a:gd name="connsiteY3-756" fmla="*/ 306775 h 1424419"/>
              <a:gd name="connsiteX4-757" fmla="*/ 1301712 w 1306267"/>
              <a:gd name="connsiteY4-758" fmla="*/ 442384 h 1424419"/>
              <a:gd name="connsiteX5-759" fmla="*/ 1303099 w 1306267"/>
              <a:gd name="connsiteY5-760" fmla="*/ 495558 h 1424419"/>
              <a:gd name="connsiteX6-761" fmla="*/ 1303099 w 1306267"/>
              <a:gd name="connsiteY6-762" fmla="*/ 952393 h 1424419"/>
              <a:gd name="connsiteX7-763" fmla="*/ 1305306 w 1306267"/>
              <a:gd name="connsiteY7-764" fmla="*/ 990115 h 1424419"/>
              <a:gd name="connsiteX8-765" fmla="*/ 1255800 w 1306267"/>
              <a:gd name="connsiteY8-766" fmla="*/ 1142552 h 1424419"/>
              <a:gd name="connsiteX9-767" fmla="*/ 1172881 w 1306267"/>
              <a:gd name="connsiteY9-768" fmla="*/ 1179342 h 1424419"/>
              <a:gd name="connsiteX10-769" fmla="*/ 792288 w 1306267"/>
              <a:gd name="connsiteY10-770" fmla="*/ 1385653 h 1424419"/>
              <a:gd name="connsiteX11-771" fmla="*/ 522686 w 1306267"/>
              <a:gd name="connsiteY11-772" fmla="*/ 1384922 h 1424419"/>
              <a:gd name="connsiteX12-773" fmla="*/ 90241 w 1306267"/>
              <a:gd name="connsiteY12-774" fmla="*/ 1150634 h 1424419"/>
              <a:gd name="connsiteX13-775" fmla="*/ 61328 w 1306267"/>
              <a:gd name="connsiteY13-776" fmla="*/ 1127231 h 1424419"/>
              <a:gd name="connsiteX14-777" fmla="*/ 667 w 1306267"/>
              <a:gd name="connsiteY14-778" fmla="*/ 999105 h 1424419"/>
              <a:gd name="connsiteX15-779" fmla="*/ 0 w 1306267"/>
              <a:gd name="connsiteY15-780" fmla="*/ 972364 h 1424419"/>
              <a:gd name="connsiteX16-781" fmla="*/ 2496 w 1306267"/>
              <a:gd name="connsiteY16-782" fmla="*/ 463106 h 1424419"/>
              <a:gd name="connsiteX17-783" fmla="*/ 2458 w 1306267"/>
              <a:gd name="connsiteY17-784" fmla="*/ 429563 h 1424419"/>
              <a:gd name="connsiteX18-785" fmla="*/ 75248 w 1306267"/>
              <a:gd name="connsiteY18-786" fmla="*/ 303202 h 1424419"/>
              <a:gd name="connsiteX19-787" fmla="*/ 106293 w 1306267"/>
              <a:gd name="connsiteY19-788" fmla="*/ 282597 h 1424419"/>
              <a:gd name="connsiteX20-789" fmla="*/ 541533 w 1306267"/>
              <a:gd name="connsiteY20-790" fmla="*/ 38110 h 1424419"/>
              <a:gd name="connsiteX21-791" fmla="*/ 653528 w 1306267"/>
              <a:gd name="connsiteY21-792" fmla="*/ 0 h 1424419"/>
              <a:gd name="connsiteX0-793" fmla="*/ 653528 w 1306267"/>
              <a:gd name="connsiteY0-794" fmla="*/ 0 h 1424419"/>
              <a:gd name="connsiteX1-795" fmla="*/ 757287 w 1306267"/>
              <a:gd name="connsiteY1-796" fmla="*/ 32444 h 1424419"/>
              <a:gd name="connsiteX2-797" fmla="*/ 1206876 w 1306267"/>
              <a:gd name="connsiteY2-798" fmla="*/ 284945 h 1424419"/>
              <a:gd name="connsiteX3-799" fmla="*/ 1237706 w 1306267"/>
              <a:gd name="connsiteY3-800" fmla="*/ 306775 h 1424419"/>
              <a:gd name="connsiteX4-801" fmla="*/ 1301712 w 1306267"/>
              <a:gd name="connsiteY4-802" fmla="*/ 442384 h 1424419"/>
              <a:gd name="connsiteX5-803" fmla="*/ 1303099 w 1306267"/>
              <a:gd name="connsiteY5-804" fmla="*/ 495558 h 1424419"/>
              <a:gd name="connsiteX6-805" fmla="*/ 1303099 w 1306267"/>
              <a:gd name="connsiteY6-806" fmla="*/ 952393 h 1424419"/>
              <a:gd name="connsiteX7-807" fmla="*/ 1305306 w 1306267"/>
              <a:gd name="connsiteY7-808" fmla="*/ 990115 h 1424419"/>
              <a:gd name="connsiteX8-809" fmla="*/ 1255800 w 1306267"/>
              <a:gd name="connsiteY8-810" fmla="*/ 1142552 h 1424419"/>
              <a:gd name="connsiteX9-811" fmla="*/ 1172881 w 1306267"/>
              <a:gd name="connsiteY9-812" fmla="*/ 1179342 h 1424419"/>
              <a:gd name="connsiteX10-813" fmla="*/ 792288 w 1306267"/>
              <a:gd name="connsiteY10-814" fmla="*/ 1385653 h 1424419"/>
              <a:gd name="connsiteX11-815" fmla="*/ 522686 w 1306267"/>
              <a:gd name="connsiteY11-816" fmla="*/ 1384922 h 1424419"/>
              <a:gd name="connsiteX12-817" fmla="*/ 90241 w 1306267"/>
              <a:gd name="connsiteY12-818" fmla="*/ 1150634 h 1424419"/>
              <a:gd name="connsiteX13-819" fmla="*/ 61328 w 1306267"/>
              <a:gd name="connsiteY13-820" fmla="*/ 1127231 h 1424419"/>
              <a:gd name="connsiteX14-821" fmla="*/ 667 w 1306267"/>
              <a:gd name="connsiteY14-822" fmla="*/ 999105 h 1424419"/>
              <a:gd name="connsiteX15-823" fmla="*/ 0 w 1306267"/>
              <a:gd name="connsiteY15-824" fmla="*/ 972364 h 1424419"/>
              <a:gd name="connsiteX16-825" fmla="*/ 2496 w 1306267"/>
              <a:gd name="connsiteY16-826" fmla="*/ 463106 h 1424419"/>
              <a:gd name="connsiteX17-827" fmla="*/ 2458 w 1306267"/>
              <a:gd name="connsiteY17-828" fmla="*/ 429563 h 1424419"/>
              <a:gd name="connsiteX18-829" fmla="*/ 75248 w 1306267"/>
              <a:gd name="connsiteY18-830" fmla="*/ 303202 h 1424419"/>
              <a:gd name="connsiteX19-831" fmla="*/ 106293 w 1306267"/>
              <a:gd name="connsiteY19-832" fmla="*/ 282597 h 1424419"/>
              <a:gd name="connsiteX20-833" fmla="*/ 541533 w 1306267"/>
              <a:gd name="connsiteY20-834" fmla="*/ 38110 h 1424419"/>
              <a:gd name="connsiteX21-835" fmla="*/ 653528 w 1306267"/>
              <a:gd name="connsiteY21-836" fmla="*/ 0 h 1424419"/>
              <a:gd name="connsiteX0-837" fmla="*/ 653528 w 1306267"/>
              <a:gd name="connsiteY0-838" fmla="*/ 0 h 1424419"/>
              <a:gd name="connsiteX1-839" fmla="*/ 757287 w 1306267"/>
              <a:gd name="connsiteY1-840" fmla="*/ 32444 h 1424419"/>
              <a:gd name="connsiteX2-841" fmla="*/ 1206876 w 1306267"/>
              <a:gd name="connsiteY2-842" fmla="*/ 284945 h 1424419"/>
              <a:gd name="connsiteX3-843" fmla="*/ 1237706 w 1306267"/>
              <a:gd name="connsiteY3-844" fmla="*/ 306775 h 1424419"/>
              <a:gd name="connsiteX4-845" fmla="*/ 1301712 w 1306267"/>
              <a:gd name="connsiteY4-846" fmla="*/ 442384 h 1424419"/>
              <a:gd name="connsiteX5-847" fmla="*/ 1303099 w 1306267"/>
              <a:gd name="connsiteY5-848" fmla="*/ 495558 h 1424419"/>
              <a:gd name="connsiteX6-849" fmla="*/ 1303099 w 1306267"/>
              <a:gd name="connsiteY6-850" fmla="*/ 952393 h 1424419"/>
              <a:gd name="connsiteX7-851" fmla="*/ 1305306 w 1306267"/>
              <a:gd name="connsiteY7-852" fmla="*/ 990115 h 1424419"/>
              <a:gd name="connsiteX8-853" fmla="*/ 1255800 w 1306267"/>
              <a:gd name="connsiteY8-854" fmla="*/ 1142552 h 1424419"/>
              <a:gd name="connsiteX9-855" fmla="*/ 1172881 w 1306267"/>
              <a:gd name="connsiteY9-856" fmla="*/ 1179342 h 1424419"/>
              <a:gd name="connsiteX10-857" fmla="*/ 792288 w 1306267"/>
              <a:gd name="connsiteY10-858" fmla="*/ 1385653 h 1424419"/>
              <a:gd name="connsiteX11-859" fmla="*/ 522686 w 1306267"/>
              <a:gd name="connsiteY11-860" fmla="*/ 1384922 h 1424419"/>
              <a:gd name="connsiteX12-861" fmla="*/ 90241 w 1306267"/>
              <a:gd name="connsiteY12-862" fmla="*/ 1150634 h 1424419"/>
              <a:gd name="connsiteX13-863" fmla="*/ 61328 w 1306267"/>
              <a:gd name="connsiteY13-864" fmla="*/ 1127231 h 1424419"/>
              <a:gd name="connsiteX14-865" fmla="*/ 667 w 1306267"/>
              <a:gd name="connsiteY14-866" fmla="*/ 999105 h 1424419"/>
              <a:gd name="connsiteX15-867" fmla="*/ 0 w 1306267"/>
              <a:gd name="connsiteY15-868" fmla="*/ 972364 h 1424419"/>
              <a:gd name="connsiteX16-869" fmla="*/ 2496 w 1306267"/>
              <a:gd name="connsiteY16-870" fmla="*/ 463106 h 1424419"/>
              <a:gd name="connsiteX17-871" fmla="*/ 2458 w 1306267"/>
              <a:gd name="connsiteY17-872" fmla="*/ 429563 h 1424419"/>
              <a:gd name="connsiteX18-873" fmla="*/ 75248 w 1306267"/>
              <a:gd name="connsiteY18-874" fmla="*/ 303202 h 1424419"/>
              <a:gd name="connsiteX19-875" fmla="*/ 106293 w 1306267"/>
              <a:gd name="connsiteY19-876" fmla="*/ 282597 h 1424419"/>
              <a:gd name="connsiteX20-877" fmla="*/ 541533 w 1306267"/>
              <a:gd name="connsiteY20-878" fmla="*/ 38110 h 1424419"/>
              <a:gd name="connsiteX21-879" fmla="*/ 653528 w 1306267"/>
              <a:gd name="connsiteY21-880" fmla="*/ 0 h 1424419"/>
              <a:gd name="connsiteX0-881" fmla="*/ 653528 w 1306267"/>
              <a:gd name="connsiteY0-882" fmla="*/ 0 h 1424419"/>
              <a:gd name="connsiteX1-883" fmla="*/ 757287 w 1306267"/>
              <a:gd name="connsiteY1-884" fmla="*/ 32444 h 1424419"/>
              <a:gd name="connsiteX2-885" fmla="*/ 1206876 w 1306267"/>
              <a:gd name="connsiteY2-886" fmla="*/ 284945 h 1424419"/>
              <a:gd name="connsiteX3-887" fmla="*/ 1237706 w 1306267"/>
              <a:gd name="connsiteY3-888" fmla="*/ 306775 h 1424419"/>
              <a:gd name="connsiteX4-889" fmla="*/ 1301712 w 1306267"/>
              <a:gd name="connsiteY4-890" fmla="*/ 442384 h 1424419"/>
              <a:gd name="connsiteX5-891" fmla="*/ 1303099 w 1306267"/>
              <a:gd name="connsiteY5-892" fmla="*/ 495558 h 1424419"/>
              <a:gd name="connsiteX6-893" fmla="*/ 1303099 w 1306267"/>
              <a:gd name="connsiteY6-894" fmla="*/ 952393 h 1424419"/>
              <a:gd name="connsiteX7-895" fmla="*/ 1305306 w 1306267"/>
              <a:gd name="connsiteY7-896" fmla="*/ 990115 h 1424419"/>
              <a:gd name="connsiteX8-897" fmla="*/ 1255800 w 1306267"/>
              <a:gd name="connsiteY8-898" fmla="*/ 1142552 h 1424419"/>
              <a:gd name="connsiteX9-899" fmla="*/ 1172881 w 1306267"/>
              <a:gd name="connsiteY9-900" fmla="*/ 1179342 h 1424419"/>
              <a:gd name="connsiteX10-901" fmla="*/ 792288 w 1306267"/>
              <a:gd name="connsiteY10-902" fmla="*/ 1385653 h 1424419"/>
              <a:gd name="connsiteX11-903" fmla="*/ 522686 w 1306267"/>
              <a:gd name="connsiteY11-904" fmla="*/ 1384922 h 1424419"/>
              <a:gd name="connsiteX12-905" fmla="*/ 90241 w 1306267"/>
              <a:gd name="connsiteY12-906" fmla="*/ 1150634 h 1424419"/>
              <a:gd name="connsiteX13-907" fmla="*/ 55672 w 1306267"/>
              <a:gd name="connsiteY13-908" fmla="*/ 1124403 h 1424419"/>
              <a:gd name="connsiteX14-909" fmla="*/ 667 w 1306267"/>
              <a:gd name="connsiteY14-910" fmla="*/ 999105 h 1424419"/>
              <a:gd name="connsiteX15-911" fmla="*/ 0 w 1306267"/>
              <a:gd name="connsiteY15-912" fmla="*/ 972364 h 1424419"/>
              <a:gd name="connsiteX16-913" fmla="*/ 2496 w 1306267"/>
              <a:gd name="connsiteY16-914" fmla="*/ 463106 h 1424419"/>
              <a:gd name="connsiteX17-915" fmla="*/ 2458 w 1306267"/>
              <a:gd name="connsiteY17-916" fmla="*/ 429563 h 1424419"/>
              <a:gd name="connsiteX18-917" fmla="*/ 75248 w 1306267"/>
              <a:gd name="connsiteY18-918" fmla="*/ 303202 h 1424419"/>
              <a:gd name="connsiteX19-919" fmla="*/ 106293 w 1306267"/>
              <a:gd name="connsiteY19-920" fmla="*/ 282597 h 1424419"/>
              <a:gd name="connsiteX20-921" fmla="*/ 541533 w 1306267"/>
              <a:gd name="connsiteY20-922" fmla="*/ 38110 h 1424419"/>
              <a:gd name="connsiteX21-923" fmla="*/ 653528 w 1306267"/>
              <a:gd name="connsiteY21-924" fmla="*/ 0 h 1424419"/>
              <a:gd name="connsiteX0-925" fmla="*/ 653528 w 1306267"/>
              <a:gd name="connsiteY0-926" fmla="*/ 0 h 1424419"/>
              <a:gd name="connsiteX1-927" fmla="*/ 757287 w 1306267"/>
              <a:gd name="connsiteY1-928" fmla="*/ 32444 h 1424419"/>
              <a:gd name="connsiteX2-929" fmla="*/ 1206876 w 1306267"/>
              <a:gd name="connsiteY2-930" fmla="*/ 284945 h 1424419"/>
              <a:gd name="connsiteX3-931" fmla="*/ 1237706 w 1306267"/>
              <a:gd name="connsiteY3-932" fmla="*/ 306775 h 1424419"/>
              <a:gd name="connsiteX4-933" fmla="*/ 1301712 w 1306267"/>
              <a:gd name="connsiteY4-934" fmla="*/ 442384 h 1424419"/>
              <a:gd name="connsiteX5-935" fmla="*/ 1303099 w 1306267"/>
              <a:gd name="connsiteY5-936" fmla="*/ 495558 h 1424419"/>
              <a:gd name="connsiteX6-937" fmla="*/ 1303099 w 1306267"/>
              <a:gd name="connsiteY6-938" fmla="*/ 952393 h 1424419"/>
              <a:gd name="connsiteX7-939" fmla="*/ 1305306 w 1306267"/>
              <a:gd name="connsiteY7-940" fmla="*/ 990115 h 1424419"/>
              <a:gd name="connsiteX8-941" fmla="*/ 1255800 w 1306267"/>
              <a:gd name="connsiteY8-942" fmla="*/ 1142552 h 1424419"/>
              <a:gd name="connsiteX9-943" fmla="*/ 1172881 w 1306267"/>
              <a:gd name="connsiteY9-944" fmla="*/ 1179342 h 1424419"/>
              <a:gd name="connsiteX10-945" fmla="*/ 792288 w 1306267"/>
              <a:gd name="connsiteY10-946" fmla="*/ 1385653 h 1424419"/>
              <a:gd name="connsiteX11-947" fmla="*/ 522686 w 1306267"/>
              <a:gd name="connsiteY11-948" fmla="*/ 1384922 h 1424419"/>
              <a:gd name="connsiteX12-949" fmla="*/ 90241 w 1306267"/>
              <a:gd name="connsiteY12-950" fmla="*/ 1150634 h 1424419"/>
              <a:gd name="connsiteX13-951" fmla="*/ 55672 w 1306267"/>
              <a:gd name="connsiteY13-952" fmla="*/ 1124403 h 1424419"/>
              <a:gd name="connsiteX14-953" fmla="*/ 667 w 1306267"/>
              <a:gd name="connsiteY14-954" fmla="*/ 999105 h 1424419"/>
              <a:gd name="connsiteX15-955" fmla="*/ 0 w 1306267"/>
              <a:gd name="connsiteY15-956" fmla="*/ 972364 h 1424419"/>
              <a:gd name="connsiteX16-957" fmla="*/ 2496 w 1306267"/>
              <a:gd name="connsiteY16-958" fmla="*/ 463106 h 1424419"/>
              <a:gd name="connsiteX17-959" fmla="*/ 2458 w 1306267"/>
              <a:gd name="connsiteY17-960" fmla="*/ 429563 h 1424419"/>
              <a:gd name="connsiteX18-961" fmla="*/ 75248 w 1306267"/>
              <a:gd name="connsiteY18-962" fmla="*/ 303202 h 1424419"/>
              <a:gd name="connsiteX19-963" fmla="*/ 106293 w 1306267"/>
              <a:gd name="connsiteY19-964" fmla="*/ 282597 h 1424419"/>
              <a:gd name="connsiteX20-965" fmla="*/ 541533 w 1306267"/>
              <a:gd name="connsiteY20-966" fmla="*/ 38110 h 1424419"/>
              <a:gd name="connsiteX21-967" fmla="*/ 653528 w 1306267"/>
              <a:gd name="connsiteY21-968" fmla="*/ 0 h 1424419"/>
              <a:gd name="connsiteX0-969" fmla="*/ 653528 w 1306267"/>
              <a:gd name="connsiteY0-970" fmla="*/ 0 h 1424419"/>
              <a:gd name="connsiteX1-971" fmla="*/ 757287 w 1306267"/>
              <a:gd name="connsiteY1-972" fmla="*/ 32444 h 1424419"/>
              <a:gd name="connsiteX2-973" fmla="*/ 1206876 w 1306267"/>
              <a:gd name="connsiteY2-974" fmla="*/ 284945 h 1424419"/>
              <a:gd name="connsiteX3-975" fmla="*/ 1237706 w 1306267"/>
              <a:gd name="connsiteY3-976" fmla="*/ 306775 h 1424419"/>
              <a:gd name="connsiteX4-977" fmla="*/ 1301712 w 1306267"/>
              <a:gd name="connsiteY4-978" fmla="*/ 442384 h 1424419"/>
              <a:gd name="connsiteX5-979" fmla="*/ 1303099 w 1306267"/>
              <a:gd name="connsiteY5-980" fmla="*/ 495558 h 1424419"/>
              <a:gd name="connsiteX6-981" fmla="*/ 1303099 w 1306267"/>
              <a:gd name="connsiteY6-982" fmla="*/ 952393 h 1424419"/>
              <a:gd name="connsiteX7-983" fmla="*/ 1305306 w 1306267"/>
              <a:gd name="connsiteY7-984" fmla="*/ 990115 h 1424419"/>
              <a:gd name="connsiteX8-985" fmla="*/ 1255800 w 1306267"/>
              <a:gd name="connsiteY8-986" fmla="*/ 1142552 h 1424419"/>
              <a:gd name="connsiteX9-987" fmla="*/ 1172881 w 1306267"/>
              <a:gd name="connsiteY9-988" fmla="*/ 1179342 h 1424419"/>
              <a:gd name="connsiteX10-989" fmla="*/ 792288 w 1306267"/>
              <a:gd name="connsiteY10-990" fmla="*/ 1385653 h 1424419"/>
              <a:gd name="connsiteX11-991" fmla="*/ 522686 w 1306267"/>
              <a:gd name="connsiteY11-992" fmla="*/ 1384922 h 1424419"/>
              <a:gd name="connsiteX12-993" fmla="*/ 90241 w 1306267"/>
              <a:gd name="connsiteY12-994" fmla="*/ 1150634 h 1424419"/>
              <a:gd name="connsiteX13-995" fmla="*/ 55672 w 1306267"/>
              <a:gd name="connsiteY13-996" fmla="*/ 1124403 h 1424419"/>
              <a:gd name="connsiteX14-997" fmla="*/ 667 w 1306267"/>
              <a:gd name="connsiteY14-998" fmla="*/ 999105 h 1424419"/>
              <a:gd name="connsiteX15-999" fmla="*/ 0 w 1306267"/>
              <a:gd name="connsiteY15-1000" fmla="*/ 972364 h 1424419"/>
              <a:gd name="connsiteX16-1001" fmla="*/ 2496 w 1306267"/>
              <a:gd name="connsiteY16-1002" fmla="*/ 463106 h 1424419"/>
              <a:gd name="connsiteX17-1003" fmla="*/ 2458 w 1306267"/>
              <a:gd name="connsiteY17-1004" fmla="*/ 429563 h 1424419"/>
              <a:gd name="connsiteX18-1005" fmla="*/ 75248 w 1306267"/>
              <a:gd name="connsiteY18-1006" fmla="*/ 303202 h 1424419"/>
              <a:gd name="connsiteX19-1007" fmla="*/ 106293 w 1306267"/>
              <a:gd name="connsiteY19-1008" fmla="*/ 282597 h 1424419"/>
              <a:gd name="connsiteX20-1009" fmla="*/ 541533 w 1306267"/>
              <a:gd name="connsiteY20-1010" fmla="*/ 38110 h 1424419"/>
              <a:gd name="connsiteX21-1011" fmla="*/ 653528 w 1306267"/>
              <a:gd name="connsiteY21-1012" fmla="*/ 0 h 1424419"/>
              <a:gd name="connsiteX0-1013" fmla="*/ 653528 w 1306267"/>
              <a:gd name="connsiteY0-1014" fmla="*/ 0 h 1424419"/>
              <a:gd name="connsiteX1-1015" fmla="*/ 757287 w 1306267"/>
              <a:gd name="connsiteY1-1016" fmla="*/ 32444 h 1424419"/>
              <a:gd name="connsiteX2-1017" fmla="*/ 1206876 w 1306267"/>
              <a:gd name="connsiteY2-1018" fmla="*/ 284945 h 1424419"/>
              <a:gd name="connsiteX3-1019" fmla="*/ 1237706 w 1306267"/>
              <a:gd name="connsiteY3-1020" fmla="*/ 306775 h 1424419"/>
              <a:gd name="connsiteX4-1021" fmla="*/ 1301712 w 1306267"/>
              <a:gd name="connsiteY4-1022" fmla="*/ 442384 h 1424419"/>
              <a:gd name="connsiteX5-1023" fmla="*/ 1303099 w 1306267"/>
              <a:gd name="connsiteY5-1024" fmla="*/ 495558 h 1424419"/>
              <a:gd name="connsiteX6-1025" fmla="*/ 1303099 w 1306267"/>
              <a:gd name="connsiteY6-1026" fmla="*/ 952393 h 1424419"/>
              <a:gd name="connsiteX7-1027" fmla="*/ 1305306 w 1306267"/>
              <a:gd name="connsiteY7-1028" fmla="*/ 990115 h 1424419"/>
              <a:gd name="connsiteX8-1029" fmla="*/ 1255800 w 1306267"/>
              <a:gd name="connsiteY8-1030" fmla="*/ 1142552 h 1424419"/>
              <a:gd name="connsiteX9-1031" fmla="*/ 1172881 w 1306267"/>
              <a:gd name="connsiteY9-1032" fmla="*/ 1179342 h 1424419"/>
              <a:gd name="connsiteX10-1033" fmla="*/ 792288 w 1306267"/>
              <a:gd name="connsiteY10-1034" fmla="*/ 1385653 h 1424419"/>
              <a:gd name="connsiteX11-1035" fmla="*/ 522686 w 1306267"/>
              <a:gd name="connsiteY11-1036" fmla="*/ 1384922 h 1424419"/>
              <a:gd name="connsiteX12-1037" fmla="*/ 90241 w 1306267"/>
              <a:gd name="connsiteY12-1038" fmla="*/ 1150634 h 1424419"/>
              <a:gd name="connsiteX13-1039" fmla="*/ 55672 w 1306267"/>
              <a:gd name="connsiteY13-1040" fmla="*/ 1124403 h 1424419"/>
              <a:gd name="connsiteX14-1041" fmla="*/ 667 w 1306267"/>
              <a:gd name="connsiteY14-1042" fmla="*/ 999105 h 1424419"/>
              <a:gd name="connsiteX15-1043" fmla="*/ 0 w 1306267"/>
              <a:gd name="connsiteY15-1044" fmla="*/ 972364 h 1424419"/>
              <a:gd name="connsiteX16-1045" fmla="*/ 2496 w 1306267"/>
              <a:gd name="connsiteY16-1046" fmla="*/ 463106 h 1424419"/>
              <a:gd name="connsiteX17-1047" fmla="*/ 2458 w 1306267"/>
              <a:gd name="connsiteY17-1048" fmla="*/ 429563 h 1424419"/>
              <a:gd name="connsiteX18-1049" fmla="*/ 75248 w 1306267"/>
              <a:gd name="connsiteY18-1050" fmla="*/ 303202 h 1424419"/>
              <a:gd name="connsiteX19-1051" fmla="*/ 106293 w 1306267"/>
              <a:gd name="connsiteY19-1052" fmla="*/ 282597 h 1424419"/>
              <a:gd name="connsiteX20-1053" fmla="*/ 541533 w 1306267"/>
              <a:gd name="connsiteY20-1054" fmla="*/ 38110 h 1424419"/>
              <a:gd name="connsiteX21-1055" fmla="*/ 653528 w 1306267"/>
              <a:gd name="connsiteY21-1056" fmla="*/ 0 h 1424419"/>
              <a:gd name="connsiteX0-1057" fmla="*/ 653528 w 1306267"/>
              <a:gd name="connsiteY0-1058" fmla="*/ 0 h 1424419"/>
              <a:gd name="connsiteX1-1059" fmla="*/ 757287 w 1306267"/>
              <a:gd name="connsiteY1-1060" fmla="*/ 32444 h 1424419"/>
              <a:gd name="connsiteX2-1061" fmla="*/ 1206876 w 1306267"/>
              <a:gd name="connsiteY2-1062" fmla="*/ 284945 h 1424419"/>
              <a:gd name="connsiteX3-1063" fmla="*/ 1237706 w 1306267"/>
              <a:gd name="connsiteY3-1064" fmla="*/ 306775 h 1424419"/>
              <a:gd name="connsiteX4-1065" fmla="*/ 1301712 w 1306267"/>
              <a:gd name="connsiteY4-1066" fmla="*/ 442384 h 1424419"/>
              <a:gd name="connsiteX5-1067" fmla="*/ 1303099 w 1306267"/>
              <a:gd name="connsiteY5-1068" fmla="*/ 495558 h 1424419"/>
              <a:gd name="connsiteX6-1069" fmla="*/ 1303099 w 1306267"/>
              <a:gd name="connsiteY6-1070" fmla="*/ 952393 h 1424419"/>
              <a:gd name="connsiteX7-1071" fmla="*/ 1305306 w 1306267"/>
              <a:gd name="connsiteY7-1072" fmla="*/ 990115 h 1424419"/>
              <a:gd name="connsiteX8-1073" fmla="*/ 1255800 w 1306267"/>
              <a:gd name="connsiteY8-1074" fmla="*/ 1142552 h 1424419"/>
              <a:gd name="connsiteX9-1075" fmla="*/ 1172881 w 1306267"/>
              <a:gd name="connsiteY9-1076" fmla="*/ 1179342 h 1424419"/>
              <a:gd name="connsiteX10-1077" fmla="*/ 792288 w 1306267"/>
              <a:gd name="connsiteY10-1078" fmla="*/ 1385653 h 1424419"/>
              <a:gd name="connsiteX11-1079" fmla="*/ 522686 w 1306267"/>
              <a:gd name="connsiteY11-1080" fmla="*/ 1384922 h 1424419"/>
              <a:gd name="connsiteX12-1081" fmla="*/ 90241 w 1306267"/>
              <a:gd name="connsiteY12-1082" fmla="*/ 1150634 h 1424419"/>
              <a:gd name="connsiteX13-1083" fmla="*/ 55672 w 1306267"/>
              <a:gd name="connsiteY13-1084" fmla="*/ 1124403 h 1424419"/>
              <a:gd name="connsiteX14-1085" fmla="*/ 667 w 1306267"/>
              <a:gd name="connsiteY14-1086" fmla="*/ 999105 h 1424419"/>
              <a:gd name="connsiteX15-1087" fmla="*/ 0 w 1306267"/>
              <a:gd name="connsiteY15-1088" fmla="*/ 972364 h 1424419"/>
              <a:gd name="connsiteX16-1089" fmla="*/ 2496 w 1306267"/>
              <a:gd name="connsiteY16-1090" fmla="*/ 463106 h 1424419"/>
              <a:gd name="connsiteX17-1091" fmla="*/ 2458 w 1306267"/>
              <a:gd name="connsiteY17-1092" fmla="*/ 429563 h 1424419"/>
              <a:gd name="connsiteX18-1093" fmla="*/ 75248 w 1306267"/>
              <a:gd name="connsiteY18-1094" fmla="*/ 303202 h 1424419"/>
              <a:gd name="connsiteX19-1095" fmla="*/ 106293 w 1306267"/>
              <a:gd name="connsiteY19-1096" fmla="*/ 282597 h 1424419"/>
              <a:gd name="connsiteX20-1097" fmla="*/ 541533 w 1306267"/>
              <a:gd name="connsiteY20-1098" fmla="*/ 38110 h 1424419"/>
              <a:gd name="connsiteX21-1099" fmla="*/ 653528 w 1306267"/>
              <a:gd name="connsiteY21-1100" fmla="*/ 0 h 1424419"/>
              <a:gd name="connsiteX0-1101" fmla="*/ 653528 w 1306267"/>
              <a:gd name="connsiteY0-1102" fmla="*/ 0 h 1424419"/>
              <a:gd name="connsiteX1-1103" fmla="*/ 757287 w 1306267"/>
              <a:gd name="connsiteY1-1104" fmla="*/ 32444 h 1424419"/>
              <a:gd name="connsiteX2-1105" fmla="*/ 1206876 w 1306267"/>
              <a:gd name="connsiteY2-1106" fmla="*/ 284945 h 1424419"/>
              <a:gd name="connsiteX3-1107" fmla="*/ 1237706 w 1306267"/>
              <a:gd name="connsiteY3-1108" fmla="*/ 306775 h 1424419"/>
              <a:gd name="connsiteX4-1109" fmla="*/ 1301712 w 1306267"/>
              <a:gd name="connsiteY4-1110" fmla="*/ 442384 h 1424419"/>
              <a:gd name="connsiteX5-1111" fmla="*/ 1303099 w 1306267"/>
              <a:gd name="connsiteY5-1112" fmla="*/ 495558 h 1424419"/>
              <a:gd name="connsiteX6-1113" fmla="*/ 1303099 w 1306267"/>
              <a:gd name="connsiteY6-1114" fmla="*/ 952393 h 1424419"/>
              <a:gd name="connsiteX7-1115" fmla="*/ 1305306 w 1306267"/>
              <a:gd name="connsiteY7-1116" fmla="*/ 990115 h 1424419"/>
              <a:gd name="connsiteX8-1117" fmla="*/ 1255800 w 1306267"/>
              <a:gd name="connsiteY8-1118" fmla="*/ 1142552 h 1424419"/>
              <a:gd name="connsiteX9-1119" fmla="*/ 1172881 w 1306267"/>
              <a:gd name="connsiteY9-1120" fmla="*/ 1179342 h 1424419"/>
              <a:gd name="connsiteX10-1121" fmla="*/ 792288 w 1306267"/>
              <a:gd name="connsiteY10-1122" fmla="*/ 1385653 h 1424419"/>
              <a:gd name="connsiteX11-1123" fmla="*/ 522686 w 1306267"/>
              <a:gd name="connsiteY11-1124" fmla="*/ 1384922 h 1424419"/>
              <a:gd name="connsiteX12-1125" fmla="*/ 90241 w 1306267"/>
              <a:gd name="connsiteY12-1126" fmla="*/ 1150634 h 1424419"/>
              <a:gd name="connsiteX13-1127" fmla="*/ 48904 w 1306267"/>
              <a:gd name="connsiteY13-1128" fmla="*/ 1124403 h 1424419"/>
              <a:gd name="connsiteX14-1129" fmla="*/ 667 w 1306267"/>
              <a:gd name="connsiteY14-1130" fmla="*/ 999105 h 1424419"/>
              <a:gd name="connsiteX15-1131" fmla="*/ 0 w 1306267"/>
              <a:gd name="connsiteY15-1132" fmla="*/ 972364 h 1424419"/>
              <a:gd name="connsiteX16-1133" fmla="*/ 2496 w 1306267"/>
              <a:gd name="connsiteY16-1134" fmla="*/ 463106 h 1424419"/>
              <a:gd name="connsiteX17-1135" fmla="*/ 2458 w 1306267"/>
              <a:gd name="connsiteY17-1136" fmla="*/ 429563 h 1424419"/>
              <a:gd name="connsiteX18-1137" fmla="*/ 75248 w 1306267"/>
              <a:gd name="connsiteY18-1138" fmla="*/ 303202 h 1424419"/>
              <a:gd name="connsiteX19-1139" fmla="*/ 106293 w 1306267"/>
              <a:gd name="connsiteY19-1140" fmla="*/ 282597 h 1424419"/>
              <a:gd name="connsiteX20-1141" fmla="*/ 541533 w 1306267"/>
              <a:gd name="connsiteY20-1142" fmla="*/ 38110 h 1424419"/>
              <a:gd name="connsiteX21-1143" fmla="*/ 653528 w 1306267"/>
              <a:gd name="connsiteY21-1144" fmla="*/ 0 h 1424419"/>
              <a:gd name="connsiteX0-1145" fmla="*/ 653528 w 1306267"/>
              <a:gd name="connsiteY0-1146" fmla="*/ 0 h 1424419"/>
              <a:gd name="connsiteX1-1147" fmla="*/ 757287 w 1306267"/>
              <a:gd name="connsiteY1-1148" fmla="*/ 32444 h 1424419"/>
              <a:gd name="connsiteX2-1149" fmla="*/ 1206876 w 1306267"/>
              <a:gd name="connsiteY2-1150" fmla="*/ 284945 h 1424419"/>
              <a:gd name="connsiteX3-1151" fmla="*/ 1237706 w 1306267"/>
              <a:gd name="connsiteY3-1152" fmla="*/ 306775 h 1424419"/>
              <a:gd name="connsiteX4-1153" fmla="*/ 1301712 w 1306267"/>
              <a:gd name="connsiteY4-1154" fmla="*/ 442384 h 1424419"/>
              <a:gd name="connsiteX5-1155" fmla="*/ 1303099 w 1306267"/>
              <a:gd name="connsiteY5-1156" fmla="*/ 495558 h 1424419"/>
              <a:gd name="connsiteX6-1157" fmla="*/ 1303099 w 1306267"/>
              <a:gd name="connsiteY6-1158" fmla="*/ 952393 h 1424419"/>
              <a:gd name="connsiteX7-1159" fmla="*/ 1305306 w 1306267"/>
              <a:gd name="connsiteY7-1160" fmla="*/ 990115 h 1424419"/>
              <a:gd name="connsiteX8-1161" fmla="*/ 1255800 w 1306267"/>
              <a:gd name="connsiteY8-1162" fmla="*/ 1142552 h 1424419"/>
              <a:gd name="connsiteX9-1163" fmla="*/ 1172881 w 1306267"/>
              <a:gd name="connsiteY9-1164" fmla="*/ 1179342 h 1424419"/>
              <a:gd name="connsiteX10-1165" fmla="*/ 792288 w 1306267"/>
              <a:gd name="connsiteY10-1166" fmla="*/ 1385653 h 1424419"/>
              <a:gd name="connsiteX11-1167" fmla="*/ 522686 w 1306267"/>
              <a:gd name="connsiteY11-1168" fmla="*/ 1384922 h 1424419"/>
              <a:gd name="connsiteX12-1169" fmla="*/ 90241 w 1306267"/>
              <a:gd name="connsiteY12-1170" fmla="*/ 1150634 h 1424419"/>
              <a:gd name="connsiteX13-1171" fmla="*/ 48904 w 1306267"/>
              <a:gd name="connsiteY13-1172" fmla="*/ 1124403 h 1424419"/>
              <a:gd name="connsiteX14-1173" fmla="*/ 667 w 1306267"/>
              <a:gd name="connsiteY14-1174" fmla="*/ 999105 h 1424419"/>
              <a:gd name="connsiteX15-1175" fmla="*/ 0 w 1306267"/>
              <a:gd name="connsiteY15-1176" fmla="*/ 972364 h 1424419"/>
              <a:gd name="connsiteX16-1177" fmla="*/ 2496 w 1306267"/>
              <a:gd name="connsiteY16-1178" fmla="*/ 463106 h 1424419"/>
              <a:gd name="connsiteX17-1179" fmla="*/ 2458 w 1306267"/>
              <a:gd name="connsiteY17-1180" fmla="*/ 429563 h 1424419"/>
              <a:gd name="connsiteX18-1181" fmla="*/ 75248 w 1306267"/>
              <a:gd name="connsiteY18-1182" fmla="*/ 303202 h 1424419"/>
              <a:gd name="connsiteX19-1183" fmla="*/ 106293 w 1306267"/>
              <a:gd name="connsiteY19-1184" fmla="*/ 282597 h 1424419"/>
              <a:gd name="connsiteX20-1185" fmla="*/ 541533 w 1306267"/>
              <a:gd name="connsiteY20-1186" fmla="*/ 38110 h 1424419"/>
              <a:gd name="connsiteX21-1187" fmla="*/ 653528 w 1306267"/>
              <a:gd name="connsiteY21-1188" fmla="*/ 0 h 1424419"/>
              <a:gd name="connsiteX0-1189" fmla="*/ 653528 w 1306267"/>
              <a:gd name="connsiteY0-1190" fmla="*/ 0 h 1424419"/>
              <a:gd name="connsiteX1-1191" fmla="*/ 757287 w 1306267"/>
              <a:gd name="connsiteY1-1192" fmla="*/ 32444 h 1424419"/>
              <a:gd name="connsiteX2-1193" fmla="*/ 1206876 w 1306267"/>
              <a:gd name="connsiteY2-1194" fmla="*/ 284945 h 1424419"/>
              <a:gd name="connsiteX3-1195" fmla="*/ 1237706 w 1306267"/>
              <a:gd name="connsiteY3-1196" fmla="*/ 306775 h 1424419"/>
              <a:gd name="connsiteX4-1197" fmla="*/ 1301712 w 1306267"/>
              <a:gd name="connsiteY4-1198" fmla="*/ 442384 h 1424419"/>
              <a:gd name="connsiteX5-1199" fmla="*/ 1303099 w 1306267"/>
              <a:gd name="connsiteY5-1200" fmla="*/ 495558 h 1424419"/>
              <a:gd name="connsiteX6-1201" fmla="*/ 1303099 w 1306267"/>
              <a:gd name="connsiteY6-1202" fmla="*/ 952393 h 1424419"/>
              <a:gd name="connsiteX7-1203" fmla="*/ 1305306 w 1306267"/>
              <a:gd name="connsiteY7-1204" fmla="*/ 990115 h 1424419"/>
              <a:gd name="connsiteX8-1205" fmla="*/ 1255800 w 1306267"/>
              <a:gd name="connsiteY8-1206" fmla="*/ 1142552 h 1424419"/>
              <a:gd name="connsiteX9-1207" fmla="*/ 1172881 w 1306267"/>
              <a:gd name="connsiteY9-1208" fmla="*/ 1179342 h 1424419"/>
              <a:gd name="connsiteX10-1209" fmla="*/ 792288 w 1306267"/>
              <a:gd name="connsiteY10-1210" fmla="*/ 1385653 h 1424419"/>
              <a:gd name="connsiteX11-1211" fmla="*/ 522686 w 1306267"/>
              <a:gd name="connsiteY11-1212" fmla="*/ 1384922 h 1424419"/>
              <a:gd name="connsiteX12-1213" fmla="*/ 90241 w 1306267"/>
              <a:gd name="connsiteY12-1214" fmla="*/ 1150634 h 1424419"/>
              <a:gd name="connsiteX13-1215" fmla="*/ 48904 w 1306267"/>
              <a:gd name="connsiteY13-1216" fmla="*/ 1124403 h 1424419"/>
              <a:gd name="connsiteX14-1217" fmla="*/ 667 w 1306267"/>
              <a:gd name="connsiteY14-1218" fmla="*/ 999105 h 1424419"/>
              <a:gd name="connsiteX15-1219" fmla="*/ 0 w 1306267"/>
              <a:gd name="connsiteY15-1220" fmla="*/ 972364 h 1424419"/>
              <a:gd name="connsiteX16-1221" fmla="*/ 2496 w 1306267"/>
              <a:gd name="connsiteY16-1222" fmla="*/ 463106 h 1424419"/>
              <a:gd name="connsiteX17-1223" fmla="*/ 2458 w 1306267"/>
              <a:gd name="connsiteY17-1224" fmla="*/ 429563 h 1424419"/>
              <a:gd name="connsiteX18-1225" fmla="*/ 75248 w 1306267"/>
              <a:gd name="connsiteY18-1226" fmla="*/ 303202 h 1424419"/>
              <a:gd name="connsiteX19-1227" fmla="*/ 106293 w 1306267"/>
              <a:gd name="connsiteY19-1228" fmla="*/ 282597 h 1424419"/>
              <a:gd name="connsiteX20-1229" fmla="*/ 541533 w 1306267"/>
              <a:gd name="connsiteY20-1230" fmla="*/ 38110 h 1424419"/>
              <a:gd name="connsiteX21-1231" fmla="*/ 653528 w 1306267"/>
              <a:gd name="connsiteY21-1232" fmla="*/ 0 h 1424419"/>
              <a:gd name="connsiteX0-1233" fmla="*/ 653528 w 1306267"/>
              <a:gd name="connsiteY0-1234" fmla="*/ 0 h 1424419"/>
              <a:gd name="connsiteX1-1235" fmla="*/ 757287 w 1306267"/>
              <a:gd name="connsiteY1-1236" fmla="*/ 32444 h 1424419"/>
              <a:gd name="connsiteX2-1237" fmla="*/ 1206876 w 1306267"/>
              <a:gd name="connsiteY2-1238" fmla="*/ 284945 h 1424419"/>
              <a:gd name="connsiteX3-1239" fmla="*/ 1237706 w 1306267"/>
              <a:gd name="connsiteY3-1240" fmla="*/ 306775 h 1424419"/>
              <a:gd name="connsiteX4-1241" fmla="*/ 1301712 w 1306267"/>
              <a:gd name="connsiteY4-1242" fmla="*/ 442384 h 1424419"/>
              <a:gd name="connsiteX5-1243" fmla="*/ 1303099 w 1306267"/>
              <a:gd name="connsiteY5-1244" fmla="*/ 495558 h 1424419"/>
              <a:gd name="connsiteX6-1245" fmla="*/ 1303099 w 1306267"/>
              <a:gd name="connsiteY6-1246" fmla="*/ 952393 h 1424419"/>
              <a:gd name="connsiteX7-1247" fmla="*/ 1305306 w 1306267"/>
              <a:gd name="connsiteY7-1248" fmla="*/ 990115 h 1424419"/>
              <a:gd name="connsiteX8-1249" fmla="*/ 1255800 w 1306267"/>
              <a:gd name="connsiteY8-1250" fmla="*/ 1142552 h 1424419"/>
              <a:gd name="connsiteX9-1251" fmla="*/ 1172881 w 1306267"/>
              <a:gd name="connsiteY9-1252" fmla="*/ 1179342 h 1424419"/>
              <a:gd name="connsiteX10-1253" fmla="*/ 792288 w 1306267"/>
              <a:gd name="connsiteY10-1254" fmla="*/ 1385653 h 1424419"/>
              <a:gd name="connsiteX11-1255" fmla="*/ 522686 w 1306267"/>
              <a:gd name="connsiteY11-1256" fmla="*/ 1384922 h 1424419"/>
              <a:gd name="connsiteX12-1257" fmla="*/ 90241 w 1306267"/>
              <a:gd name="connsiteY12-1258" fmla="*/ 1150634 h 1424419"/>
              <a:gd name="connsiteX13-1259" fmla="*/ 48904 w 1306267"/>
              <a:gd name="connsiteY13-1260" fmla="*/ 1124403 h 1424419"/>
              <a:gd name="connsiteX14-1261" fmla="*/ 667 w 1306267"/>
              <a:gd name="connsiteY14-1262" fmla="*/ 999105 h 1424419"/>
              <a:gd name="connsiteX15-1263" fmla="*/ 0 w 1306267"/>
              <a:gd name="connsiteY15-1264" fmla="*/ 972364 h 1424419"/>
              <a:gd name="connsiteX16-1265" fmla="*/ 2496 w 1306267"/>
              <a:gd name="connsiteY16-1266" fmla="*/ 463106 h 1424419"/>
              <a:gd name="connsiteX17-1267" fmla="*/ 2458 w 1306267"/>
              <a:gd name="connsiteY17-1268" fmla="*/ 429563 h 1424419"/>
              <a:gd name="connsiteX18-1269" fmla="*/ 75248 w 1306267"/>
              <a:gd name="connsiteY18-1270" fmla="*/ 303202 h 1424419"/>
              <a:gd name="connsiteX19-1271" fmla="*/ 106293 w 1306267"/>
              <a:gd name="connsiteY19-1272" fmla="*/ 282597 h 1424419"/>
              <a:gd name="connsiteX20-1273" fmla="*/ 541533 w 1306267"/>
              <a:gd name="connsiteY20-1274" fmla="*/ 38110 h 1424419"/>
              <a:gd name="connsiteX21-1275" fmla="*/ 653528 w 1306267"/>
              <a:gd name="connsiteY21-1276" fmla="*/ 0 h 1424419"/>
              <a:gd name="connsiteX0-1277" fmla="*/ 653528 w 1306267"/>
              <a:gd name="connsiteY0-1278" fmla="*/ 0 h 1424419"/>
              <a:gd name="connsiteX1-1279" fmla="*/ 757287 w 1306267"/>
              <a:gd name="connsiteY1-1280" fmla="*/ 32444 h 1424419"/>
              <a:gd name="connsiteX2-1281" fmla="*/ 1206876 w 1306267"/>
              <a:gd name="connsiteY2-1282" fmla="*/ 284945 h 1424419"/>
              <a:gd name="connsiteX3-1283" fmla="*/ 1237706 w 1306267"/>
              <a:gd name="connsiteY3-1284" fmla="*/ 306775 h 1424419"/>
              <a:gd name="connsiteX4-1285" fmla="*/ 1301712 w 1306267"/>
              <a:gd name="connsiteY4-1286" fmla="*/ 442384 h 1424419"/>
              <a:gd name="connsiteX5-1287" fmla="*/ 1303099 w 1306267"/>
              <a:gd name="connsiteY5-1288" fmla="*/ 495558 h 1424419"/>
              <a:gd name="connsiteX6-1289" fmla="*/ 1303099 w 1306267"/>
              <a:gd name="connsiteY6-1290" fmla="*/ 952393 h 1424419"/>
              <a:gd name="connsiteX7-1291" fmla="*/ 1305306 w 1306267"/>
              <a:gd name="connsiteY7-1292" fmla="*/ 990115 h 1424419"/>
              <a:gd name="connsiteX8-1293" fmla="*/ 1255800 w 1306267"/>
              <a:gd name="connsiteY8-1294" fmla="*/ 1142552 h 1424419"/>
              <a:gd name="connsiteX9-1295" fmla="*/ 1172881 w 1306267"/>
              <a:gd name="connsiteY9-1296" fmla="*/ 1179342 h 1424419"/>
              <a:gd name="connsiteX10-1297" fmla="*/ 792288 w 1306267"/>
              <a:gd name="connsiteY10-1298" fmla="*/ 1385653 h 1424419"/>
              <a:gd name="connsiteX11-1299" fmla="*/ 522686 w 1306267"/>
              <a:gd name="connsiteY11-1300" fmla="*/ 1384922 h 1424419"/>
              <a:gd name="connsiteX12-1301" fmla="*/ 97009 w 1306267"/>
              <a:gd name="connsiteY12-1302" fmla="*/ 1161462 h 1424419"/>
              <a:gd name="connsiteX13-1303" fmla="*/ 48904 w 1306267"/>
              <a:gd name="connsiteY13-1304" fmla="*/ 1124403 h 1424419"/>
              <a:gd name="connsiteX14-1305" fmla="*/ 667 w 1306267"/>
              <a:gd name="connsiteY14-1306" fmla="*/ 999105 h 1424419"/>
              <a:gd name="connsiteX15-1307" fmla="*/ 0 w 1306267"/>
              <a:gd name="connsiteY15-1308" fmla="*/ 972364 h 1424419"/>
              <a:gd name="connsiteX16-1309" fmla="*/ 2496 w 1306267"/>
              <a:gd name="connsiteY16-1310" fmla="*/ 463106 h 1424419"/>
              <a:gd name="connsiteX17-1311" fmla="*/ 2458 w 1306267"/>
              <a:gd name="connsiteY17-1312" fmla="*/ 429563 h 1424419"/>
              <a:gd name="connsiteX18-1313" fmla="*/ 75248 w 1306267"/>
              <a:gd name="connsiteY18-1314" fmla="*/ 303202 h 1424419"/>
              <a:gd name="connsiteX19-1315" fmla="*/ 106293 w 1306267"/>
              <a:gd name="connsiteY19-1316" fmla="*/ 282597 h 1424419"/>
              <a:gd name="connsiteX20-1317" fmla="*/ 541533 w 1306267"/>
              <a:gd name="connsiteY20-1318" fmla="*/ 38110 h 1424419"/>
              <a:gd name="connsiteX21-1319" fmla="*/ 653528 w 1306267"/>
              <a:gd name="connsiteY21-1320" fmla="*/ 0 h 1424419"/>
              <a:gd name="connsiteX0-1321" fmla="*/ 653528 w 1306267"/>
              <a:gd name="connsiteY0-1322" fmla="*/ 0 h 1424419"/>
              <a:gd name="connsiteX1-1323" fmla="*/ 757287 w 1306267"/>
              <a:gd name="connsiteY1-1324" fmla="*/ 32444 h 1424419"/>
              <a:gd name="connsiteX2-1325" fmla="*/ 1206876 w 1306267"/>
              <a:gd name="connsiteY2-1326" fmla="*/ 284945 h 1424419"/>
              <a:gd name="connsiteX3-1327" fmla="*/ 1237706 w 1306267"/>
              <a:gd name="connsiteY3-1328" fmla="*/ 306775 h 1424419"/>
              <a:gd name="connsiteX4-1329" fmla="*/ 1301712 w 1306267"/>
              <a:gd name="connsiteY4-1330" fmla="*/ 442384 h 1424419"/>
              <a:gd name="connsiteX5-1331" fmla="*/ 1303099 w 1306267"/>
              <a:gd name="connsiteY5-1332" fmla="*/ 495558 h 1424419"/>
              <a:gd name="connsiteX6-1333" fmla="*/ 1303099 w 1306267"/>
              <a:gd name="connsiteY6-1334" fmla="*/ 952393 h 1424419"/>
              <a:gd name="connsiteX7-1335" fmla="*/ 1305306 w 1306267"/>
              <a:gd name="connsiteY7-1336" fmla="*/ 990115 h 1424419"/>
              <a:gd name="connsiteX8-1337" fmla="*/ 1255800 w 1306267"/>
              <a:gd name="connsiteY8-1338" fmla="*/ 1142552 h 1424419"/>
              <a:gd name="connsiteX9-1339" fmla="*/ 1172881 w 1306267"/>
              <a:gd name="connsiteY9-1340" fmla="*/ 1179342 h 1424419"/>
              <a:gd name="connsiteX10-1341" fmla="*/ 792288 w 1306267"/>
              <a:gd name="connsiteY10-1342" fmla="*/ 1385653 h 1424419"/>
              <a:gd name="connsiteX11-1343" fmla="*/ 522686 w 1306267"/>
              <a:gd name="connsiteY11-1344" fmla="*/ 1384922 h 1424419"/>
              <a:gd name="connsiteX12-1345" fmla="*/ 97009 w 1306267"/>
              <a:gd name="connsiteY12-1346" fmla="*/ 1161462 h 1424419"/>
              <a:gd name="connsiteX13-1347" fmla="*/ 48904 w 1306267"/>
              <a:gd name="connsiteY13-1348" fmla="*/ 1124403 h 1424419"/>
              <a:gd name="connsiteX14-1349" fmla="*/ 667 w 1306267"/>
              <a:gd name="connsiteY14-1350" fmla="*/ 999105 h 1424419"/>
              <a:gd name="connsiteX15-1351" fmla="*/ 0 w 1306267"/>
              <a:gd name="connsiteY15-1352" fmla="*/ 972364 h 1424419"/>
              <a:gd name="connsiteX16-1353" fmla="*/ 2496 w 1306267"/>
              <a:gd name="connsiteY16-1354" fmla="*/ 463106 h 1424419"/>
              <a:gd name="connsiteX17-1355" fmla="*/ 2458 w 1306267"/>
              <a:gd name="connsiteY17-1356" fmla="*/ 429563 h 1424419"/>
              <a:gd name="connsiteX18-1357" fmla="*/ 75248 w 1306267"/>
              <a:gd name="connsiteY18-1358" fmla="*/ 303202 h 1424419"/>
              <a:gd name="connsiteX19-1359" fmla="*/ 106293 w 1306267"/>
              <a:gd name="connsiteY19-1360" fmla="*/ 282597 h 1424419"/>
              <a:gd name="connsiteX20-1361" fmla="*/ 541533 w 1306267"/>
              <a:gd name="connsiteY20-1362" fmla="*/ 38110 h 1424419"/>
              <a:gd name="connsiteX21-1363" fmla="*/ 653528 w 1306267"/>
              <a:gd name="connsiteY21-1364" fmla="*/ 0 h 1424419"/>
              <a:gd name="connsiteX0-1365" fmla="*/ 653528 w 1306267"/>
              <a:gd name="connsiteY0-1366" fmla="*/ 0 h 1424419"/>
              <a:gd name="connsiteX1-1367" fmla="*/ 757287 w 1306267"/>
              <a:gd name="connsiteY1-1368" fmla="*/ 32444 h 1424419"/>
              <a:gd name="connsiteX2-1369" fmla="*/ 1206876 w 1306267"/>
              <a:gd name="connsiteY2-1370" fmla="*/ 284945 h 1424419"/>
              <a:gd name="connsiteX3-1371" fmla="*/ 1237706 w 1306267"/>
              <a:gd name="connsiteY3-1372" fmla="*/ 306775 h 1424419"/>
              <a:gd name="connsiteX4-1373" fmla="*/ 1301712 w 1306267"/>
              <a:gd name="connsiteY4-1374" fmla="*/ 442384 h 1424419"/>
              <a:gd name="connsiteX5-1375" fmla="*/ 1303099 w 1306267"/>
              <a:gd name="connsiteY5-1376" fmla="*/ 495558 h 1424419"/>
              <a:gd name="connsiteX6-1377" fmla="*/ 1303099 w 1306267"/>
              <a:gd name="connsiteY6-1378" fmla="*/ 952393 h 1424419"/>
              <a:gd name="connsiteX7-1379" fmla="*/ 1305306 w 1306267"/>
              <a:gd name="connsiteY7-1380" fmla="*/ 990115 h 1424419"/>
              <a:gd name="connsiteX8-1381" fmla="*/ 1255800 w 1306267"/>
              <a:gd name="connsiteY8-1382" fmla="*/ 1142552 h 1424419"/>
              <a:gd name="connsiteX9-1383" fmla="*/ 1172881 w 1306267"/>
              <a:gd name="connsiteY9-1384" fmla="*/ 1179342 h 1424419"/>
              <a:gd name="connsiteX10-1385" fmla="*/ 792288 w 1306267"/>
              <a:gd name="connsiteY10-1386" fmla="*/ 1385653 h 1424419"/>
              <a:gd name="connsiteX11-1387" fmla="*/ 522686 w 1306267"/>
              <a:gd name="connsiteY11-1388" fmla="*/ 1384922 h 1424419"/>
              <a:gd name="connsiteX12-1389" fmla="*/ 97009 w 1306267"/>
              <a:gd name="connsiteY12-1390" fmla="*/ 1161462 h 1424419"/>
              <a:gd name="connsiteX13-1391" fmla="*/ 44843 w 1306267"/>
              <a:gd name="connsiteY13-1392" fmla="*/ 1118989 h 1424419"/>
              <a:gd name="connsiteX14-1393" fmla="*/ 667 w 1306267"/>
              <a:gd name="connsiteY14-1394" fmla="*/ 999105 h 1424419"/>
              <a:gd name="connsiteX15-1395" fmla="*/ 0 w 1306267"/>
              <a:gd name="connsiteY15-1396" fmla="*/ 972364 h 1424419"/>
              <a:gd name="connsiteX16-1397" fmla="*/ 2496 w 1306267"/>
              <a:gd name="connsiteY16-1398" fmla="*/ 463106 h 1424419"/>
              <a:gd name="connsiteX17-1399" fmla="*/ 2458 w 1306267"/>
              <a:gd name="connsiteY17-1400" fmla="*/ 429563 h 1424419"/>
              <a:gd name="connsiteX18-1401" fmla="*/ 75248 w 1306267"/>
              <a:gd name="connsiteY18-1402" fmla="*/ 303202 h 1424419"/>
              <a:gd name="connsiteX19-1403" fmla="*/ 106293 w 1306267"/>
              <a:gd name="connsiteY19-1404" fmla="*/ 282597 h 1424419"/>
              <a:gd name="connsiteX20-1405" fmla="*/ 541533 w 1306267"/>
              <a:gd name="connsiteY20-1406" fmla="*/ 38110 h 1424419"/>
              <a:gd name="connsiteX21-1407" fmla="*/ 653528 w 1306267"/>
              <a:gd name="connsiteY21-1408" fmla="*/ 0 h 1424419"/>
              <a:gd name="connsiteX0-1409" fmla="*/ 653528 w 1306267"/>
              <a:gd name="connsiteY0-1410" fmla="*/ 0 h 1424419"/>
              <a:gd name="connsiteX1-1411" fmla="*/ 757287 w 1306267"/>
              <a:gd name="connsiteY1-1412" fmla="*/ 32444 h 1424419"/>
              <a:gd name="connsiteX2-1413" fmla="*/ 1206876 w 1306267"/>
              <a:gd name="connsiteY2-1414" fmla="*/ 284945 h 1424419"/>
              <a:gd name="connsiteX3-1415" fmla="*/ 1237706 w 1306267"/>
              <a:gd name="connsiteY3-1416" fmla="*/ 306775 h 1424419"/>
              <a:gd name="connsiteX4-1417" fmla="*/ 1301712 w 1306267"/>
              <a:gd name="connsiteY4-1418" fmla="*/ 442384 h 1424419"/>
              <a:gd name="connsiteX5-1419" fmla="*/ 1303099 w 1306267"/>
              <a:gd name="connsiteY5-1420" fmla="*/ 495558 h 1424419"/>
              <a:gd name="connsiteX6-1421" fmla="*/ 1303099 w 1306267"/>
              <a:gd name="connsiteY6-1422" fmla="*/ 952393 h 1424419"/>
              <a:gd name="connsiteX7-1423" fmla="*/ 1305306 w 1306267"/>
              <a:gd name="connsiteY7-1424" fmla="*/ 990115 h 1424419"/>
              <a:gd name="connsiteX8-1425" fmla="*/ 1255800 w 1306267"/>
              <a:gd name="connsiteY8-1426" fmla="*/ 1142552 h 1424419"/>
              <a:gd name="connsiteX9-1427" fmla="*/ 1172881 w 1306267"/>
              <a:gd name="connsiteY9-1428" fmla="*/ 1179342 h 1424419"/>
              <a:gd name="connsiteX10-1429" fmla="*/ 792288 w 1306267"/>
              <a:gd name="connsiteY10-1430" fmla="*/ 1385653 h 1424419"/>
              <a:gd name="connsiteX11-1431" fmla="*/ 522686 w 1306267"/>
              <a:gd name="connsiteY11-1432" fmla="*/ 1384922 h 1424419"/>
              <a:gd name="connsiteX12-1433" fmla="*/ 97009 w 1306267"/>
              <a:gd name="connsiteY12-1434" fmla="*/ 1161462 h 1424419"/>
              <a:gd name="connsiteX13-1435" fmla="*/ 44843 w 1306267"/>
              <a:gd name="connsiteY13-1436" fmla="*/ 1118989 h 1424419"/>
              <a:gd name="connsiteX14-1437" fmla="*/ 667 w 1306267"/>
              <a:gd name="connsiteY14-1438" fmla="*/ 999105 h 1424419"/>
              <a:gd name="connsiteX15-1439" fmla="*/ 0 w 1306267"/>
              <a:gd name="connsiteY15-1440" fmla="*/ 972364 h 1424419"/>
              <a:gd name="connsiteX16-1441" fmla="*/ 2496 w 1306267"/>
              <a:gd name="connsiteY16-1442" fmla="*/ 463106 h 1424419"/>
              <a:gd name="connsiteX17-1443" fmla="*/ 2458 w 1306267"/>
              <a:gd name="connsiteY17-1444" fmla="*/ 429563 h 1424419"/>
              <a:gd name="connsiteX18-1445" fmla="*/ 75248 w 1306267"/>
              <a:gd name="connsiteY18-1446" fmla="*/ 303202 h 1424419"/>
              <a:gd name="connsiteX19-1447" fmla="*/ 106293 w 1306267"/>
              <a:gd name="connsiteY19-1448" fmla="*/ 282597 h 1424419"/>
              <a:gd name="connsiteX20-1449" fmla="*/ 541533 w 1306267"/>
              <a:gd name="connsiteY20-1450" fmla="*/ 38110 h 1424419"/>
              <a:gd name="connsiteX21-1451" fmla="*/ 653528 w 1306267"/>
              <a:gd name="connsiteY21-1452" fmla="*/ 0 h 1424419"/>
              <a:gd name="connsiteX0-1453" fmla="*/ 653528 w 1306267"/>
              <a:gd name="connsiteY0-1454" fmla="*/ 0 h 1424419"/>
              <a:gd name="connsiteX1-1455" fmla="*/ 757287 w 1306267"/>
              <a:gd name="connsiteY1-1456" fmla="*/ 32444 h 1424419"/>
              <a:gd name="connsiteX2-1457" fmla="*/ 1206876 w 1306267"/>
              <a:gd name="connsiteY2-1458" fmla="*/ 284945 h 1424419"/>
              <a:gd name="connsiteX3-1459" fmla="*/ 1237706 w 1306267"/>
              <a:gd name="connsiteY3-1460" fmla="*/ 306775 h 1424419"/>
              <a:gd name="connsiteX4-1461" fmla="*/ 1301712 w 1306267"/>
              <a:gd name="connsiteY4-1462" fmla="*/ 442384 h 1424419"/>
              <a:gd name="connsiteX5-1463" fmla="*/ 1303099 w 1306267"/>
              <a:gd name="connsiteY5-1464" fmla="*/ 495558 h 1424419"/>
              <a:gd name="connsiteX6-1465" fmla="*/ 1303099 w 1306267"/>
              <a:gd name="connsiteY6-1466" fmla="*/ 952393 h 1424419"/>
              <a:gd name="connsiteX7-1467" fmla="*/ 1305306 w 1306267"/>
              <a:gd name="connsiteY7-1468" fmla="*/ 990115 h 1424419"/>
              <a:gd name="connsiteX8-1469" fmla="*/ 1255800 w 1306267"/>
              <a:gd name="connsiteY8-1470" fmla="*/ 1142552 h 1424419"/>
              <a:gd name="connsiteX9-1471" fmla="*/ 1172881 w 1306267"/>
              <a:gd name="connsiteY9-1472" fmla="*/ 1179342 h 1424419"/>
              <a:gd name="connsiteX10-1473" fmla="*/ 792288 w 1306267"/>
              <a:gd name="connsiteY10-1474" fmla="*/ 1385653 h 1424419"/>
              <a:gd name="connsiteX11-1475" fmla="*/ 522686 w 1306267"/>
              <a:gd name="connsiteY11-1476" fmla="*/ 1384922 h 1424419"/>
              <a:gd name="connsiteX12-1477" fmla="*/ 97009 w 1306267"/>
              <a:gd name="connsiteY12-1478" fmla="*/ 1161462 h 1424419"/>
              <a:gd name="connsiteX13-1479" fmla="*/ 44843 w 1306267"/>
              <a:gd name="connsiteY13-1480" fmla="*/ 1118989 h 1424419"/>
              <a:gd name="connsiteX14-1481" fmla="*/ 667 w 1306267"/>
              <a:gd name="connsiteY14-1482" fmla="*/ 999105 h 1424419"/>
              <a:gd name="connsiteX15-1483" fmla="*/ 0 w 1306267"/>
              <a:gd name="connsiteY15-1484" fmla="*/ 972364 h 1424419"/>
              <a:gd name="connsiteX16-1485" fmla="*/ 2496 w 1306267"/>
              <a:gd name="connsiteY16-1486" fmla="*/ 463106 h 1424419"/>
              <a:gd name="connsiteX17-1487" fmla="*/ 2458 w 1306267"/>
              <a:gd name="connsiteY17-1488" fmla="*/ 429563 h 1424419"/>
              <a:gd name="connsiteX18-1489" fmla="*/ 75248 w 1306267"/>
              <a:gd name="connsiteY18-1490" fmla="*/ 303202 h 1424419"/>
              <a:gd name="connsiteX19-1491" fmla="*/ 106293 w 1306267"/>
              <a:gd name="connsiteY19-1492" fmla="*/ 282597 h 1424419"/>
              <a:gd name="connsiteX20-1493" fmla="*/ 541533 w 1306267"/>
              <a:gd name="connsiteY20-1494" fmla="*/ 38110 h 1424419"/>
              <a:gd name="connsiteX21-1495" fmla="*/ 653528 w 1306267"/>
              <a:gd name="connsiteY21-1496" fmla="*/ 0 h 1424419"/>
              <a:gd name="connsiteX0-1497" fmla="*/ 653528 w 1306267"/>
              <a:gd name="connsiteY0-1498" fmla="*/ 0 h 1424419"/>
              <a:gd name="connsiteX1-1499" fmla="*/ 757287 w 1306267"/>
              <a:gd name="connsiteY1-1500" fmla="*/ 32444 h 1424419"/>
              <a:gd name="connsiteX2-1501" fmla="*/ 1206876 w 1306267"/>
              <a:gd name="connsiteY2-1502" fmla="*/ 284945 h 1424419"/>
              <a:gd name="connsiteX3-1503" fmla="*/ 1237706 w 1306267"/>
              <a:gd name="connsiteY3-1504" fmla="*/ 306775 h 1424419"/>
              <a:gd name="connsiteX4-1505" fmla="*/ 1301712 w 1306267"/>
              <a:gd name="connsiteY4-1506" fmla="*/ 442384 h 1424419"/>
              <a:gd name="connsiteX5-1507" fmla="*/ 1303099 w 1306267"/>
              <a:gd name="connsiteY5-1508" fmla="*/ 495558 h 1424419"/>
              <a:gd name="connsiteX6-1509" fmla="*/ 1303099 w 1306267"/>
              <a:gd name="connsiteY6-1510" fmla="*/ 952393 h 1424419"/>
              <a:gd name="connsiteX7-1511" fmla="*/ 1305306 w 1306267"/>
              <a:gd name="connsiteY7-1512" fmla="*/ 990115 h 1424419"/>
              <a:gd name="connsiteX8-1513" fmla="*/ 1255800 w 1306267"/>
              <a:gd name="connsiteY8-1514" fmla="*/ 1142552 h 1424419"/>
              <a:gd name="connsiteX9-1515" fmla="*/ 1172881 w 1306267"/>
              <a:gd name="connsiteY9-1516" fmla="*/ 1179342 h 1424419"/>
              <a:gd name="connsiteX10-1517" fmla="*/ 792288 w 1306267"/>
              <a:gd name="connsiteY10-1518" fmla="*/ 1385653 h 1424419"/>
              <a:gd name="connsiteX11-1519" fmla="*/ 522686 w 1306267"/>
              <a:gd name="connsiteY11-1520" fmla="*/ 1384922 h 1424419"/>
              <a:gd name="connsiteX12-1521" fmla="*/ 94302 w 1306267"/>
              <a:gd name="connsiteY12-1522" fmla="*/ 1158755 h 1424419"/>
              <a:gd name="connsiteX13-1523" fmla="*/ 44843 w 1306267"/>
              <a:gd name="connsiteY13-1524" fmla="*/ 1118989 h 1424419"/>
              <a:gd name="connsiteX14-1525" fmla="*/ 667 w 1306267"/>
              <a:gd name="connsiteY14-1526" fmla="*/ 999105 h 1424419"/>
              <a:gd name="connsiteX15-1527" fmla="*/ 0 w 1306267"/>
              <a:gd name="connsiteY15-1528" fmla="*/ 972364 h 1424419"/>
              <a:gd name="connsiteX16-1529" fmla="*/ 2496 w 1306267"/>
              <a:gd name="connsiteY16-1530" fmla="*/ 463106 h 1424419"/>
              <a:gd name="connsiteX17-1531" fmla="*/ 2458 w 1306267"/>
              <a:gd name="connsiteY17-1532" fmla="*/ 429563 h 1424419"/>
              <a:gd name="connsiteX18-1533" fmla="*/ 75248 w 1306267"/>
              <a:gd name="connsiteY18-1534" fmla="*/ 303202 h 1424419"/>
              <a:gd name="connsiteX19-1535" fmla="*/ 106293 w 1306267"/>
              <a:gd name="connsiteY19-1536" fmla="*/ 282597 h 1424419"/>
              <a:gd name="connsiteX20-1537" fmla="*/ 541533 w 1306267"/>
              <a:gd name="connsiteY20-1538" fmla="*/ 38110 h 1424419"/>
              <a:gd name="connsiteX21-1539" fmla="*/ 653528 w 1306267"/>
              <a:gd name="connsiteY21-1540" fmla="*/ 0 h 1424419"/>
              <a:gd name="connsiteX0-1541" fmla="*/ 653528 w 1306267"/>
              <a:gd name="connsiteY0-1542" fmla="*/ 0 h 1424419"/>
              <a:gd name="connsiteX1-1543" fmla="*/ 757287 w 1306267"/>
              <a:gd name="connsiteY1-1544" fmla="*/ 32444 h 1424419"/>
              <a:gd name="connsiteX2-1545" fmla="*/ 1206876 w 1306267"/>
              <a:gd name="connsiteY2-1546" fmla="*/ 284945 h 1424419"/>
              <a:gd name="connsiteX3-1547" fmla="*/ 1237706 w 1306267"/>
              <a:gd name="connsiteY3-1548" fmla="*/ 306775 h 1424419"/>
              <a:gd name="connsiteX4-1549" fmla="*/ 1301712 w 1306267"/>
              <a:gd name="connsiteY4-1550" fmla="*/ 442384 h 1424419"/>
              <a:gd name="connsiteX5-1551" fmla="*/ 1303099 w 1306267"/>
              <a:gd name="connsiteY5-1552" fmla="*/ 495558 h 1424419"/>
              <a:gd name="connsiteX6-1553" fmla="*/ 1303099 w 1306267"/>
              <a:gd name="connsiteY6-1554" fmla="*/ 952393 h 1424419"/>
              <a:gd name="connsiteX7-1555" fmla="*/ 1305306 w 1306267"/>
              <a:gd name="connsiteY7-1556" fmla="*/ 990115 h 1424419"/>
              <a:gd name="connsiteX8-1557" fmla="*/ 1255800 w 1306267"/>
              <a:gd name="connsiteY8-1558" fmla="*/ 1142552 h 1424419"/>
              <a:gd name="connsiteX9-1559" fmla="*/ 1172881 w 1306267"/>
              <a:gd name="connsiteY9-1560" fmla="*/ 1179342 h 1424419"/>
              <a:gd name="connsiteX10-1561" fmla="*/ 792288 w 1306267"/>
              <a:gd name="connsiteY10-1562" fmla="*/ 1385653 h 1424419"/>
              <a:gd name="connsiteX11-1563" fmla="*/ 522686 w 1306267"/>
              <a:gd name="connsiteY11-1564" fmla="*/ 1384922 h 1424419"/>
              <a:gd name="connsiteX12-1565" fmla="*/ 94302 w 1306267"/>
              <a:gd name="connsiteY12-1566" fmla="*/ 1158755 h 1424419"/>
              <a:gd name="connsiteX13-1567" fmla="*/ 39429 w 1306267"/>
              <a:gd name="connsiteY13-1568" fmla="*/ 1117635 h 1424419"/>
              <a:gd name="connsiteX14-1569" fmla="*/ 667 w 1306267"/>
              <a:gd name="connsiteY14-1570" fmla="*/ 999105 h 1424419"/>
              <a:gd name="connsiteX15-1571" fmla="*/ 0 w 1306267"/>
              <a:gd name="connsiteY15-1572" fmla="*/ 972364 h 1424419"/>
              <a:gd name="connsiteX16-1573" fmla="*/ 2496 w 1306267"/>
              <a:gd name="connsiteY16-1574" fmla="*/ 463106 h 1424419"/>
              <a:gd name="connsiteX17-1575" fmla="*/ 2458 w 1306267"/>
              <a:gd name="connsiteY17-1576" fmla="*/ 429563 h 1424419"/>
              <a:gd name="connsiteX18-1577" fmla="*/ 75248 w 1306267"/>
              <a:gd name="connsiteY18-1578" fmla="*/ 303202 h 1424419"/>
              <a:gd name="connsiteX19-1579" fmla="*/ 106293 w 1306267"/>
              <a:gd name="connsiteY19-1580" fmla="*/ 282597 h 1424419"/>
              <a:gd name="connsiteX20-1581" fmla="*/ 541533 w 1306267"/>
              <a:gd name="connsiteY20-1582" fmla="*/ 38110 h 1424419"/>
              <a:gd name="connsiteX21-1583" fmla="*/ 653528 w 1306267"/>
              <a:gd name="connsiteY21-1584" fmla="*/ 0 h 1424419"/>
              <a:gd name="connsiteX0-1585" fmla="*/ 653528 w 1305333"/>
              <a:gd name="connsiteY0-1586" fmla="*/ 0 h 1424419"/>
              <a:gd name="connsiteX1-1587" fmla="*/ 757287 w 1305333"/>
              <a:gd name="connsiteY1-1588" fmla="*/ 32444 h 1424419"/>
              <a:gd name="connsiteX2-1589" fmla="*/ 1206876 w 1305333"/>
              <a:gd name="connsiteY2-1590" fmla="*/ 284945 h 1424419"/>
              <a:gd name="connsiteX3-1591" fmla="*/ 1237706 w 1305333"/>
              <a:gd name="connsiteY3-1592" fmla="*/ 306775 h 1424419"/>
              <a:gd name="connsiteX4-1593" fmla="*/ 1301712 w 1305333"/>
              <a:gd name="connsiteY4-1594" fmla="*/ 442384 h 1424419"/>
              <a:gd name="connsiteX5-1595" fmla="*/ 1303099 w 1305333"/>
              <a:gd name="connsiteY5-1596" fmla="*/ 495558 h 1424419"/>
              <a:gd name="connsiteX6-1597" fmla="*/ 1303099 w 1305333"/>
              <a:gd name="connsiteY6-1598" fmla="*/ 952393 h 1424419"/>
              <a:gd name="connsiteX7-1599" fmla="*/ 1305306 w 1305333"/>
              <a:gd name="connsiteY7-1600" fmla="*/ 990115 h 1424419"/>
              <a:gd name="connsiteX8-1601" fmla="*/ 1227376 w 1305333"/>
              <a:gd name="connsiteY8-1602" fmla="*/ 1152027 h 1424419"/>
              <a:gd name="connsiteX9-1603" fmla="*/ 1172881 w 1305333"/>
              <a:gd name="connsiteY9-1604" fmla="*/ 1179342 h 1424419"/>
              <a:gd name="connsiteX10-1605" fmla="*/ 792288 w 1305333"/>
              <a:gd name="connsiteY10-1606" fmla="*/ 1385653 h 1424419"/>
              <a:gd name="connsiteX11-1607" fmla="*/ 522686 w 1305333"/>
              <a:gd name="connsiteY11-1608" fmla="*/ 1384922 h 1424419"/>
              <a:gd name="connsiteX12-1609" fmla="*/ 94302 w 1305333"/>
              <a:gd name="connsiteY12-1610" fmla="*/ 1158755 h 1424419"/>
              <a:gd name="connsiteX13-1611" fmla="*/ 39429 w 1305333"/>
              <a:gd name="connsiteY13-1612" fmla="*/ 1117635 h 1424419"/>
              <a:gd name="connsiteX14-1613" fmla="*/ 667 w 1305333"/>
              <a:gd name="connsiteY14-1614" fmla="*/ 999105 h 1424419"/>
              <a:gd name="connsiteX15-1615" fmla="*/ 0 w 1305333"/>
              <a:gd name="connsiteY15-1616" fmla="*/ 972364 h 1424419"/>
              <a:gd name="connsiteX16-1617" fmla="*/ 2496 w 1305333"/>
              <a:gd name="connsiteY16-1618" fmla="*/ 463106 h 1424419"/>
              <a:gd name="connsiteX17-1619" fmla="*/ 2458 w 1305333"/>
              <a:gd name="connsiteY17-1620" fmla="*/ 429563 h 1424419"/>
              <a:gd name="connsiteX18-1621" fmla="*/ 75248 w 1305333"/>
              <a:gd name="connsiteY18-1622" fmla="*/ 303202 h 1424419"/>
              <a:gd name="connsiteX19-1623" fmla="*/ 106293 w 1305333"/>
              <a:gd name="connsiteY19-1624" fmla="*/ 282597 h 1424419"/>
              <a:gd name="connsiteX20-1625" fmla="*/ 541533 w 1305333"/>
              <a:gd name="connsiteY20-1626" fmla="*/ 38110 h 1424419"/>
              <a:gd name="connsiteX21-1627" fmla="*/ 653528 w 1305333"/>
              <a:gd name="connsiteY21-1628" fmla="*/ 0 h 1424419"/>
              <a:gd name="connsiteX0-1629" fmla="*/ 653528 w 1305333"/>
              <a:gd name="connsiteY0-1630" fmla="*/ 0 h 1424419"/>
              <a:gd name="connsiteX1-1631" fmla="*/ 757287 w 1305333"/>
              <a:gd name="connsiteY1-1632" fmla="*/ 32444 h 1424419"/>
              <a:gd name="connsiteX2-1633" fmla="*/ 1206876 w 1305333"/>
              <a:gd name="connsiteY2-1634" fmla="*/ 284945 h 1424419"/>
              <a:gd name="connsiteX3-1635" fmla="*/ 1237706 w 1305333"/>
              <a:gd name="connsiteY3-1636" fmla="*/ 306775 h 1424419"/>
              <a:gd name="connsiteX4-1637" fmla="*/ 1301712 w 1305333"/>
              <a:gd name="connsiteY4-1638" fmla="*/ 442384 h 1424419"/>
              <a:gd name="connsiteX5-1639" fmla="*/ 1303099 w 1305333"/>
              <a:gd name="connsiteY5-1640" fmla="*/ 495558 h 1424419"/>
              <a:gd name="connsiteX6-1641" fmla="*/ 1303099 w 1305333"/>
              <a:gd name="connsiteY6-1642" fmla="*/ 952393 h 1424419"/>
              <a:gd name="connsiteX7-1643" fmla="*/ 1302599 w 1305333"/>
              <a:gd name="connsiteY7-1644" fmla="*/ 1003650 h 1424419"/>
              <a:gd name="connsiteX8-1645" fmla="*/ 1227376 w 1305333"/>
              <a:gd name="connsiteY8-1646" fmla="*/ 1152027 h 1424419"/>
              <a:gd name="connsiteX9-1647" fmla="*/ 1172881 w 1305333"/>
              <a:gd name="connsiteY9-1648" fmla="*/ 1179342 h 1424419"/>
              <a:gd name="connsiteX10-1649" fmla="*/ 792288 w 1305333"/>
              <a:gd name="connsiteY10-1650" fmla="*/ 1385653 h 1424419"/>
              <a:gd name="connsiteX11-1651" fmla="*/ 522686 w 1305333"/>
              <a:gd name="connsiteY11-1652" fmla="*/ 1384922 h 1424419"/>
              <a:gd name="connsiteX12-1653" fmla="*/ 94302 w 1305333"/>
              <a:gd name="connsiteY12-1654" fmla="*/ 1158755 h 1424419"/>
              <a:gd name="connsiteX13-1655" fmla="*/ 39429 w 1305333"/>
              <a:gd name="connsiteY13-1656" fmla="*/ 1117635 h 1424419"/>
              <a:gd name="connsiteX14-1657" fmla="*/ 667 w 1305333"/>
              <a:gd name="connsiteY14-1658" fmla="*/ 999105 h 1424419"/>
              <a:gd name="connsiteX15-1659" fmla="*/ 0 w 1305333"/>
              <a:gd name="connsiteY15-1660" fmla="*/ 972364 h 1424419"/>
              <a:gd name="connsiteX16-1661" fmla="*/ 2496 w 1305333"/>
              <a:gd name="connsiteY16-1662" fmla="*/ 463106 h 1424419"/>
              <a:gd name="connsiteX17-1663" fmla="*/ 2458 w 1305333"/>
              <a:gd name="connsiteY17-1664" fmla="*/ 429563 h 1424419"/>
              <a:gd name="connsiteX18-1665" fmla="*/ 75248 w 1305333"/>
              <a:gd name="connsiteY18-1666" fmla="*/ 303202 h 1424419"/>
              <a:gd name="connsiteX19-1667" fmla="*/ 106293 w 1305333"/>
              <a:gd name="connsiteY19-1668" fmla="*/ 282597 h 1424419"/>
              <a:gd name="connsiteX20-1669" fmla="*/ 541533 w 1305333"/>
              <a:gd name="connsiteY20-1670" fmla="*/ 38110 h 1424419"/>
              <a:gd name="connsiteX21-1671" fmla="*/ 653528 w 1305333"/>
              <a:gd name="connsiteY21-1672" fmla="*/ 0 h 1424419"/>
              <a:gd name="connsiteX0-1673" fmla="*/ 653528 w 1305080"/>
              <a:gd name="connsiteY0-1674" fmla="*/ 0 h 1424419"/>
              <a:gd name="connsiteX1-1675" fmla="*/ 757287 w 1305080"/>
              <a:gd name="connsiteY1-1676" fmla="*/ 32444 h 1424419"/>
              <a:gd name="connsiteX2-1677" fmla="*/ 1206876 w 1305080"/>
              <a:gd name="connsiteY2-1678" fmla="*/ 284945 h 1424419"/>
              <a:gd name="connsiteX3-1679" fmla="*/ 1237706 w 1305080"/>
              <a:gd name="connsiteY3-1680" fmla="*/ 306775 h 1424419"/>
              <a:gd name="connsiteX4-1681" fmla="*/ 1301712 w 1305080"/>
              <a:gd name="connsiteY4-1682" fmla="*/ 442384 h 1424419"/>
              <a:gd name="connsiteX5-1683" fmla="*/ 1303099 w 1305080"/>
              <a:gd name="connsiteY5-1684" fmla="*/ 495558 h 1424419"/>
              <a:gd name="connsiteX6-1685" fmla="*/ 1301746 w 1305080"/>
              <a:gd name="connsiteY6-1686" fmla="*/ 953747 h 1424419"/>
              <a:gd name="connsiteX7-1687" fmla="*/ 1302599 w 1305080"/>
              <a:gd name="connsiteY7-1688" fmla="*/ 1003650 h 1424419"/>
              <a:gd name="connsiteX8-1689" fmla="*/ 1227376 w 1305080"/>
              <a:gd name="connsiteY8-1690" fmla="*/ 1152027 h 1424419"/>
              <a:gd name="connsiteX9-1691" fmla="*/ 1172881 w 1305080"/>
              <a:gd name="connsiteY9-1692" fmla="*/ 1179342 h 1424419"/>
              <a:gd name="connsiteX10-1693" fmla="*/ 792288 w 1305080"/>
              <a:gd name="connsiteY10-1694" fmla="*/ 1385653 h 1424419"/>
              <a:gd name="connsiteX11-1695" fmla="*/ 522686 w 1305080"/>
              <a:gd name="connsiteY11-1696" fmla="*/ 1384922 h 1424419"/>
              <a:gd name="connsiteX12-1697" fmla="*/ 94302 w 1305080"/>
              <a:gd name="connsiteY12-1698" fmla="*/ 1158755 h 1424419"/>
              <a:gd name="connsiteX13-1699" fmla="*/ 39429 w 1305080"/>
              <a:gd name="connsiteY13-1700" fmla="*/ 1117635 h 1424419"/>
              <a:gd name="connsiteX14-1701" fmla="*/ 667 w 1305080"/>
              <a:gd name="connsiteY14-1702" fmla="*/ 999105 h 1424419"/>
              <a:gd name="connsiteX15-1703" fmla="*/ 0 w 1305080"/>
              <a:gd name="connsiteY15-1704" fmla="*/ 972364 h 1424419"/>
              <a:gd name="connsiteX16-1705" fmla="*/ 2496 w 1305080"/>
              <a:gd name="connsiteY16-1706" fmla="*/ 463106 h 1424419"/>
              <a:gd name="connsiteX17-1707" fmla="*/ 2458 w 1305080"/>
              <a:gd name="connsiteY17-1708" fmla="*/ 429563 h 1424419"/>
              <a:gd name="connsiteX18-1709" fmla="*/ 75248 w 1305080"/>
              <a:gd name="connsiteY18-1710" fmla="*/ 303202 h 1424419"/>
              <a:gd name="connsiteX19-1711" fmla="*/ 106293 w 1305080"/>
              <a:gd name="connsiteY19-1712" fmla="*/ 282597 h 1424419"/>
              <a:gd name="connsiteX20-1713" fmla="*/ 541533 w 1305080"/>
              <a:gd name="connsiteY20-1714" fmla="*/ 38110 h 1424419"/>
              <a:gd name="connsiteX21-1715" fmla="*/ 653528 w 1305080"/>
              <a:gd name="connsiteY21-1716" fmla="*/ 0 h 1424419"/>
              <a:gd name="connsiteX0-1717" fmla="*/ 653528 w 1305299"/>
              <a:gd name="connsiteY0-1718" fmla="*/ 0 h 1424419"/>
              <a:gd name="connsiteX1-1719" fmla="*/ 757287 w 1305299"/>
              <a:gd name="connsiteY1-1720" fmla="*/ 32444 h 1424419"/>
              <a:gd name="connsiteX2-1721" fmla="*/ 1206876 w 1305299"/>
              <a:gd name="connsiteY2-1722" fmla="*/ 284945 h 1424419"/>
              <a:gd name="connsiteX3-1723" fmla="*/ 1237706 w 1305299"/>
              <a:gd name="connsiteY3-1724" fmla="*/ 306775 h 1424419"/>
              <a:gd name="connsiteX4-1725" fmla="*/ 1301712 w 1305299"/>
              <a:gd name="connsiteY4-1726" fmla="*/ 442384 h 1424419"/>
              <a:gd name="connsiteX5-1727" fmla="*/ 1303099 w 1305299"/>
              <a:gd name="connsiteY5-1728" fmla="*/ 495558 h 1424419"/>
              <a:gd name="connsiteX6-1729" fmla="*/ 1301746 w 1305299"/>
              <a:gd name="connsiteY6-1730" fmla="*/ 953747 h 1424419"/>
              <a:gd name="connsiteX7-1731" fmla="*/ 1302599 w 1305299"/>
              <a:gd name="connsiteY7-1732" fmla="*/ 1003650 h 1424419"/>
              <a:gd name="connsiteX8-1733" fmla="*/ 1227376 w 1305299"/>
              <a:gd name="connsiteY8-1734" fmla="*/ 1152027 h 1424419"/>
              <a:gd name="connsiteX9-1735" fmla="*/ 1172881 w 1305299"/>
              <a:gd name="connsiteY9-1736" fmla="*/ 1179342 h 1424419"/>
              <a:gd name="connsiteX10-1737" fmla="*/ 792288 w 1305299"/>
              <a:gd name="connsiteY10-1738" fmla="*/ 1385653 h 1424419"/>
              <a:gd name="connsiteX11-1739" fmla="*/ 522686 w 1305299"/>
              <a:gd name="connsiteY11-1740" fmla="*/ 1384922 h 1424419"/>
              <a:gd name="connsiteX12-1741" fmla="*/ 94302 w 1305299"/>
              <a:gd name="connsiteY12-1742" fmla="*/ 1158755 h 1424419"/>
              <a:gd name="connsiteX13-1743" fmla="*/ 39429 w 1305299"/>
              <a:gd name="connsiteY13-1744" fmla="*/ 1117635 h 1424419"/>
              <a:gd name="connsiteX14-1745" fmla="*/ 667 w 1305299"/>
              <a:gd name="connsiteY14-1746" fmla="*/ 999105 h 1424419"/>
              <a:gd name="connsiteX15-1747" fmla="*/ 0 w 1305299"/>
              <a:gd name="connsiteY15-1748" fmla="*/ 972364 h 1424419"/>
              <a:gd name="connsiteX16-1749" fmla="*/ 2496 w 1305299"/>
              <a:gd name="connsiteY16-1750" fmla="*/ 463106 h 1424419"/>
              <a:gd name="connsiteX17-1751" fmla="*/ 2458 w 1305299"/>
              <a:gd name="connsiteY17-1752" fmla="*/ 429563 h 1424419"/>
              <a:gd name="connsiteX18-1753" fmla="*/ 75248 w 1305299"/>
              <a:gd name="connsiteY18-1754" fmla="*/ 303202 h 1424419"/>
              <a:gd name="connsiteX19-1755" fmla="*/ 106293 w 1305299"/>
              <a:gd name="connsiteY19-1756" fmla="*/ 282597 h 1424419"/>
              <a:gd name="connsiteX20-1757" fmla="*/ 541533 w 1305299"/>
              <a:gd name="connsiteY20-1758" fmla="*/ 38110 h 1424419"/>
              <a:gd name="connsiteX21-1759" fmla="*/ 653528 w 1305299"/>
              <a:gd name="connsiteY21-1760" fmla="*/ 0 h 1424419"/>
              <a:gd name="connsiteX0-1761" fmla="*/ 653528 w 1306646"/>
              <a:gd name="connsiteY0-1762" fmla="*/ 0 h 1424419"/>
              <a:gd name="connsiteX1-1763" fmla="*/ 757287 w 1306646"/>
              <a:gd name="connsiteY1-1764" fmla="*/ 32444 h 1424419"/>
              <a:gd name="connsiteX2-1765" fmla="*/ 1206876 w 1306646"/>
              <a:gd name="connsiteY2-1766" fmla="*/ 284945 h 1424419"/>
              <a:gd name="connsiteX3-1767" fmla="*/ 1237706 w 1306646"/>
              <a:gd name="connsiteY3-1768" fmla="*/ 306775 h 1424419"/>
              <a:gd name="connsiteX4-1769" fmla="*/ 1301712 w 1306646"/>
              <a:gd name="connsiteY4-1770" fmla="*/ 442384 h 1424419"/>
              <a:gd name="connsiteX5-1771" fmla="*/ 1303099 w 1306646"/>
              <a:gd name="connsiteY5-1772" fmla="*/ 495558 h 1424419"/>
              <a:gd name="connsiteX6-1773" fmla="*/ 1301746 w 1306646"/>
              <a:gd name="connsiteY6-1774" fmla="*/ 953747 h 1424419"/>
              <a:gd name="connsiteX7-1775" fmla="*/ 1302599 w 1306646"/>
              <a:gd name="connsiteY7-1776" fmla="*/ 1003650 h 1424419"/>
              <a:gd name="connsiteX8-1777" fmla="*/ 1227376 w 1306646"/>
              <a:gd name="connsiteY8-1778" fmla="*/ 1152027 h 1424419"/>
              <a:gd name="connsiteX9-1779" fmla="*/ 1172881 w 1306646"/>
              <a:gd name="connsiteY9-1780" fmla="*/ 1179342 h 1424419"/>
              <a:gd name="connsiteX10-1781" fmla="*/ 792288 w 1306646"/>
              <a:gd name="connsiteY10-1782" fmla="*/ 1385653 h 1424419"/>
              <a:gd name="connsiteX11-1783" fmla="*/ 522686 w 1306646"/>
              <a:gd name="connsiteY11-1784" fmla="*/ 1384922 h 1424419"/>
              <a:gd name="connsiteX12-1785" fmla="*/ 94302 w 1306646"/>
              <a:gd name="connsiteY12-1786" fmla="*/ 1158755 h 1424419"/>
              <a:gd name="connsiteX13-1787" fmla="*/ 39429 w 1306646"/>
              <a:gd name="connsiteY13-1788" fmla="*/ 1117635 h 1424419"/>
              <a:gd name="connsiteX14-1789" fmla="*/ 667 w 1306646"/>
              <a:gd name="connsiteY14-1790" fmla="*/ 999105 h 1424419"/>
              <a:gd name="connsiteX15-1791" fmla="*/ 0 w 1306646"/>
              <a:gd name="connsiteY15-1792" fmla="*/ 972364 h 1424419"/>
              <a:gd name="connsiteX16-1793" fmla="*/ 2496 w 1306646"/>
              <a:gd name="connsiteY16-1794" fmla="*/ 463106 h 1424419"/>
              <a:gd name="connsiteX17-1795" fmla="*/ 2458 w 1306646"/>
              <a:gd name="connsiteY17-1796" fmla="*/ 429563 h 1424419"/>
              <a:gd name="connsiteX18-1797" fmla="*/ 75248 w 1306646"/>
              <a:gd name="connsiteY18-1798" fmla="*/ 303202 h 1424419"/>
              <a:gd name="connsiteX19-1799" fmla="*/ 106293 w 1306646"/>
              <a:gd name="connsiteY19-1800" fmla="*/ 282597 h 1424419"/>
              <a:gd name="connsiteX20-1801" fmla="*/ 541533 w 1306646"/>
              <a:gd name="connsiteY20-1802" fmla="*/ 38110 h 1424419"/>
              <a:gd name="connsiteX21-1803" fmla="*/ 653528 w 1306646"/>
              <a:gd name="connsiteY21-1804" fmla="*/ 0 h 1424419"/>
              <a:gd name="connsiteX0-1805" fmla="*/ 653528 w 1305299"/>
              <a:gd name="connsiteY0-1806" fmla="*/ 0 h 1424419"/>
              <a:gd name="connsiteX1-1807" fmla="*/ 757287 w 1305299"/>
              <a:gd name="connsiteY1-1808" fmla="*/ 32444 h 1424419"/>
              <a:gd name="connsiteX2-1809" fmla="*/ 1206876 w 1305299"/>
              <a:gd name="connsiteY2-1810" fmla="*/ 284945 h 1424419"/>
              <a:gd name="connsiteX3-1811" fmla="*/ 1237706 w 1305299"/>
              <a:gd name="connsiteY3-1812" fmla="*/ 306775 h 1424419"/>
              <a:gd name="connsiteX4-1813" fmla="*/ 1301712 w 1305299"/>
              <a:gd name="connsiteY4-1814" fmla="*/ 442384 h 1424419"/>
              <a:gd name="connsiteX5-1815" fmla="*/ 1303099 w 1305299"/>
              <a:gd name="connsiteY5-1816" fmla="*/ 495558 h 1424419"/>
              <a:gd name="connsiteX6-1817" fmla="*/ 1301746 w 1305299"/>
              <a:gd name="connsiteY6-1818" fmla="*/ 953747 h 1424419"/>
              <a:gd name="connsiteX7-1819" fmla="*/ 1302599 w 1305299"/>
              <a:gd name="connsiteY7-1820" fmla="*/ 1003650 h 1424419"/>
              <a:gd name="connsiteX8-1821" fmla="*/ 1227376 w 1305299"/>
              <a:gd name="connsiteY8-1822" fmla="*/ 1152027 h 1424419"/>
              <a:gd name="connsiteX9-1823" fmla="*/ 1172881 w 1305299"/>
              <a:gd name="connsiteY9-1824" fmla="*/ 1179342 h 1424419"/>
              <a:gd name="connsiteX10-1825" fmla="*/ 792288 w 1305299"/>
              <a:gd name="connsiteY10-1826" fmla="*/ 1385653 h 1424419"/>
              <a:gd name="connsiteX11-1827" fmla="*/ 522686 w 1305299"/>
              <a:gd name="connsiteY11-1828" fmla="*/ 1384922 h 1424419"/>
              <a:gd name="connsiteX12-1829" fmla="*/ 94302 w 1305299"/>
              <a:gd name="connsiteY12-1830" fmla="*/ 1158755 h 1424419"/>
              <a:gd name="connsiteX13-1831" fmla="*/ 39429 w 1305299"/>
              <a:gd name="connsiteY13-1832" fmla="*/ 1117635 h 1424419"/>
              <a:gd name="connsiteX14-1833" fmla="*/ 667 w 1305299"/>
              <a:gd name="connsiteY14-1834" fmla="*/ 999105 h 1424419"/>
              <a:gd name="connsiteX15-1835" fmla="*/ 0 w 1305299"/>
              <a:gd name="connsiteY15-1836" fmla="*/ 972364 h 1424419"/>
              <a:gd name="connsiteX16-1837" fmla="*/ 2496 w 1305299"/>
              <a:gd name="connsiteY16-1838" fmla="*/ 463106 h 1424419"/>
              <a:gd name="connsiteX17-1839" fmla="*/ 2458 w 1305299"/>
              <a:gd name="connsiteY17-1840" fmla="*/ 429563 h 1424419"/>
              <a:gd name="connsiteX18-1841" fmla="*/ 75248 w 1305299"/>
              <a:gd name="connsiteY18-1842" fmla="*/ 303202 h 1424419"/>
              <a:gd name="connsiteX19-1843" fmla="*/ 106293 w 1305299"/>
              <a:gd name="connsiteY19-1844" fmla="*/ 282597 h 1424419"/>
              <a:gd name="connsiteX20-1845" fmla="*/ 541533 w 1305299"/>
              <a:gd name="connsiteY20-1846" fmla="*/ 38110 h 1424419"/>
              <a:gd name="connsiteX21-1847" fmla="*/ 653528 w 1305299"/>
              <a:gd name="connsiteY21-1848" fmla="*/ 0 h 1424419"/>
              <a:gd name="connsiteX0-1849" fmla="*/ 653528 w 1304127"/>
              <a:gd name="connsiteY0-1850" fmla="*/ 0 h 1424419"/>
              <a:gd name="connsiteX1-1851" fmla="*/ 757287 w 1304127"/>
              <a:gd name="connsiteY1-1852" fmla="*/ 32444 h 1424419"/>
              <a:gd name="connsiteX2-1853" fmla="*/ 1206876 w 1304127"/>
              <a:gd name="connsiteY2-1854" fmla="*/ 284945 h 1424419"/>
              <a:gd name="connsiteX3-1855" fmla="*/ 1237706 w 1304127"/>
              <a:gd name="connsiteY3-1856" fmla="*/ 306775 h 1424419"/>
              <a:gd name="connsiteX4-1857" fmla="*/ 1301712 w 1304127"/>
              <a:gd name="connsiteY4-1858" fmla="*/ 442384 h 1424419"/>
              <a:gd name="connsiteX5-1859" fmla="*/ 1303099 w 1304127"/>
              <a:gd name="connsiteY5-1860" fmla="*/ 495558 h 1424419"/>
              <a:gd name="connsiteX6-1861" fmla="*/ 1301746 w 1304127"/>
              <a:gd name="connsiteY6-1862" fmla="*/ 953747 h 1424419"/>
              <a:gd name="connsiteX7-1863" fmla="*/ 1302599 w 1304127"/>
              <a:gd name="connsiteY7-1864" fmla="*/ 1003650 h 1424419"/>
              <a:gd name="connsiteX8-1865" fmla="*/ 1227376 w 1304127"/>
              <a:gd name="connsiteY8-1866" fmla="*/ 1152027 h 1424419"/>
              <a:gd name="connsiteX9-1867" fmla="*/ 1172881 w 1304127"/>
              <a:gd name="connsiteY9-1868" fmla="*/ 1179342 h 1424419"/>
              <a:gd name="connsiteX10-1869" fmla="*/ 792288 w 1304127"/>
              <a:gd name="connsiteY10-1870" fmla="*/ 1385653 h 1424419"/>
              <a:gd name="connsiteX11-1871" fmla="*/ 522686 w 1304127"/>
              <a:gd name="connsiteY11-1872" fmla="*/ 1384922 h 1424419"/>
              <a:gd name="connsiteX12-1873" fmla="*/ 94302 w 1304127"/>
              <a:gd name="connsiteY12-1874" fmla="*/ 1158755 h 1424419"/>
              <a:gd name="connsiteX13-1875" fmla="*/ 39429 w 1304127"/>
              <a:gd name="connsiteY13-1876" fmla="*/ 1117635 h 1424419"/>
              <a:gd name="connsiteX14-1877" fmla="*/ 667 w 1304127"/>
              <a:gd name="connsiteY14-1878" fmla="*/ 999105 h 1424419"/>
              <a:gd name="connsiteX15-1879" fmla="*/ 0 w 1304127"/>
              <a:gd name="connsiteY15-1880" fmla="*/ 972364 h 1424419"/>
              <a:gd name="connsiteX16-1881" fmla="*/ 2496 w 1304127"/>
              <a:gd name="connsiteY16-1882" fmla="*/ 463106 h 1424419"/>
              <a:gd name="connsiteX17-1883" fmla="*/ 2458 w 1304127"/>
              <a:gd name="connsiteY17-1884" fmla="*/ 429563 h 1424419"/>
              <a:gd name="connsiteX18-1885" fmla="*/ 75248 w 1304127"/>
              <a:gd name="connsiteY18-1886" fmla="*/ 303202 h 1424419"/>
              <a:gd name="connsiteX19-1887" fmla="*/ 106293 w 1304127"/>
              <a:gd name="connsiteY19-1888" fmla="*/ 282597 h 1424419"/>
              <a:gd name="connsiteX20-1889" fmla="*/ 541533 w 1304127"/>
              <a:gd name="connsiteY20-1890" fmla="*/ 38110 h 1424419"/>
              <a:gd name="connsiteX21-1891" fmla="*/ 653528 w 1304127"/>
              <a:gd name="connsiteY21-1892" fmla="*/ 0 h 1424419"/>
              <a:gd name="connsiteX0-1893" fmla="*/ 653528 w 1306101"/>
              <a:gd name="connsiteY0-1894" fmla="*/ 0 h 1424419"/>
              <a:gd name="connsiteX1-1895" fmla="*/ 757287 w 1306101"/>
              <a:gd name="connsiteY1-1896" fmla="*/ 32444 h 1424419"/>
              <a:gd name="connsiteX2-1897" fmla="*/ 1206876 w 1306101"/>
              <a:gd name="connsiteY2-1898" fmla="*/ 284945 h 1424419"/>
              <a:gd name="connsiteX3-1899" fmla="*/ 1237706 w 1306101"/>
              <a:gd name="connsiteY3-1900" fmla="*/ 306775 h 1424419"/>
              <a:gd name="connsiteX4-1901" fmla="*/ 1305773 w 1306101"/>
              <a:gd name="connsiteY4-1902" fmla="*/ 442384 h 1424419"/>
              <a:gd name="connsiteX5-1903" fmla="*/ 1303099 w 1306101"/>
              <a:gd name="connsiteY5-1904" fmla="*/ 495558 h 1424419"/>
              <a:gd name="connsiteX6-1905" fmla="*/ 1301746 w 1306101"/>
              <a:gd name="connsiteY6-1906" fmla="*/ 953747 h 1424419"/>
              <a:gd name="connsiteX7-1907" fmla="*/ 1302599 w 1306101"/>
              <a:gd name="connsiteY7-1908" fmla="*/ 1003650 h 1424419"/>
              <a:gd name="connsiteX8-1909" fmla="*/ 1227376 w 1306101"/>
              <a:gd name="connsiteY8-1910" fmla="*/ 1152027 h 1424419"/>
              <a:gd name="connsiteX9-1911" fmla="*/ 1172881 w 1306101"/>
              <a:gd name="connsiteY9-1912" fmla="*/ 1179342 h 1424419"/>
              <a:gd name="connsiteX10-1913" fmla="*/ 792288 w 1306101"/>
              <a:gd name="connsiteY10-1914" fmla="*/ 1385653 h 1424419"/>
              <a:gd name="connsiteX11-1915" fmla="*/ 522686 w 1306101"/>
              <a:gd name="connsiteY11-1916" fmla="*/ 1384922 h 1424419"/>
              <a:gd name="connsiteX12-1917" fmla="*/ 94302 w 1306101"/>
              <a:gd name="connsiteY12-1918" fmla="*/ 1158755 h 1424419"/>
              <a:gd name="connsiteX13-1919" fmla="*/ 39429 w 1306101"/>
              <a:gd name="connsiteY13-1920" fmla="*/ 1117635 h 1424419"/>
              <a:gd name="connsiteX14-1921" fmla="*/ 667 w 1306101"/>
              <a:gd name="connsiteY14-1922" fmla="*/ 999105 h 1424419"/>
              <a:gd name="connsiteX15-1923" fmla="*/ 0 w 1306101"/>
              <a:gd name="connsiteY15-1924" fmla="*/ 972364 h 1424419"/>
              <a:gd name="connsiteX16-1925" fmla="*/ 2496 w 1306101"/>
              <a:gd name="connsiteY16-1926" fmla="*/ 463106 h 1424419"/>
              <a:gd name="connsiteX17-1927" fmla="*/ 2458 w 1306101"/>
              <a:gd name="connsiteY17-1928" fmla="*/ 429563 h 1424419"/>
              <a:gd name="connsiteX18-1929" fmla="*/ 75248 w 1306101"/>
              <a:gd name="connsiteY18-1930" fmla="*/ 303202 h 1424419"/>
              <a:gd name="connsiteX19-1931" fmla="*/ 106293 w 1306101"/>
              <a:gd name="connsiteY19-1932" fmla="*/ 282597 h 1424419"/>
              <a:gd name="connsiteX20-1933" fmla="*/ 541533 w 1306101"/>
              <a:gd name="connsiteY20-1934" fmla="*/ 38110 h 1424419"/>
              <a:gd name="connsiteX21-1935" fmla="*/ 653528 w 1306101"/>
              <a:gd name="connsiteY21-1936" fmla="*/ 0 h 1424419"/>
              <a:gd name="connsiteX0-1937" fmla="*/ 653528 w 1304819"/>
              <a:gd name="connsiteY0-1938" fmla="*/ 0 h 1424419"/>
              <a:gd name="connsiteX1-1939" fmla="*/ 757287 w 1304819"/>
              <a:gd name="connsiteY1-1940" fmla="*/ 32444 h 1424419"/>
              <a:gd name="connsiteX2-1941" fmla="*/ 1206876 w 1304819"/>
              <a:gd name="connsiteY2-1942" fmla="*/ 284945 h 1424419"/>
              <a:gd name="connsiteX3-1943" fmla="*/ 1237706 w 1304819"/>
              <a:gd name="connsiteY3-1944" fmla="*/ 306775 h 1424419"/>
              <a:gd name="connsiteX4-1945" fmla="*/ 1304420 w 1304819"/>
              <a:gd name="connsiteY4-1946" fmla="*/ 434263 h 1424419"/>
              <a:gd name="connsiteX5-1947" fmla="*/ 1303099 w 1304819"/>
              <a:gd name="connsiteY5-1948" fmla="*/ 495558 h 1424419"/>
              <a:gd name="connsiteX6-1949" fmla="*/ 1301746 w 1304819"/>
              <a:gd name="connsiteY6-1950" fmla="*/ 953747 h 1424419"/>
              <a:gd name="connsiteX7-1951" fmla="*/ 1302599 w 1304819"/>
              <a:gd name="connsiteY7-1952" fmla="*/ 1003650 h 1424419"/>
              <a:gd name="connsiteX8-1953" fmla="*/ 1227376 w 1304819"/>
              <a:gd name="connsiteY8-1954" fmla="*/ 1152027 h 1424419"/>
              <a:gd name="connsiteX9-1955" fmla="*/ 1172881 w 1304819"/>
              <a:gd name="connsiteY9-1956" fmla="*/ 1179342 h 1424419"/>
              <a:gd name="connsiteX10-1957" fmla="*/ 792288 w 1304819"/>
              <a:gd name="connsiteY10-1958" fmla="*/ 1385653 h 1424419"/>
              <a:gd name="connsiteX11-1959" fmla="*/ 522686 w 1304819"/>
              <a:gd name="connsiteY11-1960" fmla="*/ 1384922 h 1424419"/>
              <a:gd name="connsiteX12-1961" fmla="*/ 94302 w 1304819"/>
              <a:gd name="connsiteY12-1962" fmla="*/ 1158755 h 1424419"/>
              <a:gd name="connsiteX13-1963" fmla="*/ 39429 w 1304819"/>
              <a:gd name="connsiteY13-1964" fmla="*/ 1117635 h 1424419"/>
              <a:gd name="connsiteX14-1965" fmla="*/ 667 w 1304819"/>
              <a:gd name="connsiteY14-1966" fmla="*/ 999105 h 1424419"/>
              <a:gd name="connsiteX15-1967" fmla="*/ 0 w 1304819"/>
              <a:gd name="connsiteY15-1968" fmla="*/ 972364 h 1424419"/>
              <a:gd name="connsiteX16-1969" fmla="*/ 2496 w 1304819"/>
              <a:gd name="connsiteY16-1970" fmla="*/ 463106 h 1424419"/>
              <a:gd name="connsiteX17-1971" fmla="*/ 2458 w 1304819"/>
              <a:gd name="connsiteY17-1972" fmla="*/ 429563 h 1424419"/>
              <a:gd name="connsiteX18-1973" fmla="*/ 75248 w 1304819"/>
              <a:gd name="connsiteY18-1974" fmla="*/ 303202 h 1424419"/>
              <a:gd name="connsiteX19-1975" fmla="*/ 106293 w 1304819"/>
              <a:gd name="connsiteY19-1976" fmla="*/ 282597 h 1424419"/>
              <a:gd name="connsiteX20-1977" fmla="*/ 541533 w 1304819"/>
              <a:gd name="connsiteY20-1978" fmla="*/ 38110 h 1424419"/>
              <a:gd name="connsiteX21-1979" fmla="*/ 653528 w 1304819"/>
              <a:gd name="connsiteY21-1980" fmla="*/ 0 h 1424419"/>
              <a:gd name="connsiteX0-1981" fmla="*/ 653528 w 1306525"/>
              <a:gd name="connsiteY0-1982" fmla="*/ 0 h 1424419"/>
              <a:gd name="connsiteX1-1983" fmla="*/ 757287 w 1306525"/>
              <a:gd name="connsiteY1-1984" fmla="*/ 32444 h 1424419"/>
              <a:gd name="connsiteX2-1985" fmla="*/ 1206876 w 1306525"/>
              <a:gd name="connsiteY2-1986" fmla="*/ 284945 h 1424419"/>
              <a:gd name="connsiteX3-1987" fmla="*/ 1237706 w 1306525"/>
              <a:gd name="connsiteY3-1988" fmla="*/ 306775 h 1424419"/>
              <a:gd name="connsiteX4-1989" fmla="*/ 1304420 w 1306525"/>
              <a:gd name="connsiteY4-1990" fmla="*/ 434263 h 1424419"/>
              <a:gd name="connsiteX5-1991" fmla="*/ 1305806 w 1306525"/>
              <a:gd name="connsiteY5-1992" fmla="*/ 519922 h 1424419"/>
              <a:gd name="connsiteX6-1993" fmla="*/ 1301746 w 1306525"/>
              <a:gd name="connsiteY6-1994" fmla="*/ 953747 h 1424419"/>
              <a:gd name="connsiteX7-1995" fmla="*/ 1302599 w 1306525"/>
              <a:gd name="connsiteY7-1996" fmla="*/ 1003650 h 1424419"/>
              <a:gd name="connsiteX8-1997" fmla="*/ 1227376 w 1306525"/>
              <a:gd name="connsiteY8-1998" fmla="*/ 1152027 h 1424419"/>
              <a:gd name="connsiteX9-1999" fmla="*/ 1172881 w 1306525"/>
              <a:gd name="connsiteY9-2000" fmla="*/ 1179342 h 1424419"/>
              <a:gd name="connsiteX10-2001" fmla="*/ 792288 w 1306525"/>
              <a:gd name="connsiteY10-2002" fmla="*/ 1385653 h 1424419"/>
              <a:gd name="connsiteX11-2003" fmla="*/ 522686 w 1306525"/>
              <a:gd name="connsiteY11-2004" fmla="*/ 1384922 h 1424419"/>
              <a:gd name="connsiteX12-2005" fmla="*/ 94302 w 1306525"/>
              <a:gd name="connsiteY12-2006" fmla="*/ 1158755 h 1424419"/>
              <a:gd name="connsiteX13-2007" fmla="*/ 39429 w 1306525"/>
              <a:gd name="connsiteY13-2008" fmla="*/ 1117635 h 1424419"/>
              <a:gd name="connsiteX14-2009" fmla="*/ 667 w 1306525"/>
              <a:gd name="connsiteY14-2010" fmla="*/ 999105 h 1424419"/>
              <a:gd name="connsiteX15-2011" fmla="*/ 0 w 1306525"/>
              <a:gd name="connsiteY15-2012" fmla="*/ 972364 h 1424419"/>
              <a:gd name="connsiteX16-2013" fmla="*/ 2496 w 1306525"/>
              <a:gd name="connsiteY16-2014" fmla="*/ 463106 h 1424419"/>
              <a:gd name="connsiteX17-2015" fmla="*/ 2458 w 1306525"/>
              <a:gd name="connsiteY17-2016" fmla="*/ 429563 h 1424419"/>
              <a:gd name="connsiteX18-2017" fmla="*/ 75248 w 1306525"/>
              <a:gd name="connsiteY18-2018" fmla="*/ 303202 h 1424419"/>
              <a:gd name="connsiteX19-2019" fmla="*/ 106293 w 1306525"/>
              <a:gd name="connsiteY19-2020" fmla="*/ 282597 h 1424419"/>
              <a:gd name="connsiteX20-2021" fmla="*/ 541533 w 1306525"/>
              <a:gd name="connsiteY20-2022" fmla="*/ 38110 h 1424419"/>
              <a:gd name="connsiteX21-2023" fmla="*/ 653528 w 1306525"/>
              <a:gd name="connsiteY21-2024" fmla="*/ 0 h 1424419"/>
              <a:gd name="connsiteX0-2025" fmla="*/ 653528 w 1305814"/>
              <a:gd name="connsiteY0-2026" fmla="*/ 0 h 1424419"/>
              <a:gd name="connsiteX1-2027" fmla="*/ 757287 w 1305814"/>
              <a:gd name="connsiteY1-2028" fmla="*/ 32444 h 1424419"/>
              <a:gd name="connsiteX2-2029" fmla="*/ 1206876 w 1305814"/>
              <a:gd name="connsiteY2-2030" fmla="*/ 284945 h 1424419"/>
              <a:gd name="connsiteX3-2031" fmla="*/ 1237706 w 1305814"/>
              <a:gd name="connsiteY3-2032" fmla="*/ 306775 h 1424419"/>
              <a:gd name="connsiteX4-2033" fmla="*/ 1304420 w 1305814"/>
              <a:gd name="connsiteY4-2034" fmla="*/ 434263 h 1424419"/>
              <a:gd name="connsiteX5-2035" fmla="*/ 1305806 w 1305814"/>
              <a:gd name="connsiteY5-2036" fmla="*/ 519922 h 1424419"/>
              <a:gd name="connsiteX6-2037" fmla="*/ 1301746 w 1305814"/>
              <a:gd name="connsiteY6-2038" fmla="*/ 953747 h 1424419"/>
              <a:gd name="connsiteX7-2039" fmla="*/ 1302599 w 1305814"/>
              <a:gd name="connsiteY7-2040" fmla="*/ 1003650 h 1424419"/>
              <a:gd name="connsiteX8-2041" fmla="*/ 1227376 w 1305814"/>
              <a:gd name="connsiteY8-2042" fmla="*/ 1152027 h 1424419"/>
              <a:gd name="connsiteX9-2043" fmla="*/ 1172881 w 1305814"/>
              <a:gd name="connsiteY9-2044" fmla="*/ 1179342 h 1424419"/>
              <a:gd name="connsiteX10-2045" fmla="*/ 792288 w 1305814"/>
              <a:gd name="connsiteY10-2046" fmla="*/ 1385653 h 1424419"/>
              <a:gd name="connsiteX11-2047" fmla="*/ 522686 w 1305814"/>
              <a:gd name="connsiteY11-2048" fmla="*/ 1384922 h 1424419"/>
              <a:gd name="connsiteX12-2049" fmla="*/ 94302 w 1305814"/>
              <a:gd name="connsiteY12-2050" fmla="*/ 1158755 h 1424419"/>
              <a:gd name="connsiteX13-2051" fmla="*/ 39429 w 1305814"/>
              <a:gd name="connsiteY13-2052" fmla="*/ 1117635 h 1424419"/>
              <a:gd name="connsiteX14-2053" fmla="*/ 667 w 1305814"/>
              <a:gd name="connsiteY14-2054" fmla="*/ 999105 h 1424419"/>
              <a:gd name="connsiteX15-2055" fmla="*/ 0 w 1305814"/>
              <a:gd name="connsiteY15-2056" fmla="*/ 972364 h 1424419"/>
              <a:gd name="connsiteX16-2057" fmla="*/ 2496 w 1305814"/>
              <a:gd name="connsiteY16-2058" fmla="*/ 463106 h 1424419"/>
              <a:gd name="connsiteX17-2059" fmla="*/ 2458 w 1305814"/>
              <a:gd name="connsiteY17-2060" fmla="*/ 429563 h 1424419"/>
              <a:gd name="connsiteX18-2061" fmla="*/ 75248 w 1305814"/>
              <a:gd name="connsiteY18-2062" fmla="*/ 303202 h 1424419"/>
              <a:gd name="connsiteX19-2063" fmla="*/ 106293 w 1305814"/>
              <a:gd name="connsiteY19-2064" fmla="*/ 282597 h 1424419"/>
              <a:gd name="connsiteX20-2065" fmla="*/ 541533 w 1305814"/>
              <a:gd name="connsiteY20-2066" fmla="*/ 38110 h 1424419"/>
              <a:gd name="connsiteX21-2067" fmla="*/ 653528 w 1305814"/>
              <a:gd name="connsiteY21-2068" fmla="*/ 0 h 1424419"/>
              <a:gd name="connsiteX0-2069" fmla="*/ 653528 w 1305814"/>
              <a:gd name="connsiteY0-2070" fmla="*/ 0 h 1424419"/>
              <a:gd name="connsiteX1-2071" fmla="*/ 757287 w 1305814"/>
              <a:gd name="connsiteY1-2072" fmla="*/ 32444 h 1424419"/>
              <a:gd name="connsiteX2-2073" fmla="*/ 1206876 w 1305814"/>
              <a:gd name="connsiteY2-2074" fmla="*/ 284945 h 1424419"/>
              <a:gd name="connsiteX3-2075" fmla="*/ 1237706 w 1305814"/>
              <a:gd name="connsiteY3-2076" fmla="*/ 306775 h 1424419"/>
              <a:gd name="connsiteX4-2077" fmla="*/ 1304420 w 1305814"/>
              <a:gd name="connsiteY4-2078" fmla="*/ 434263 h 1424419"/>
              <a:gd name="connsiteX5-2079" fmla="*/ 1305806 w 1305814"/>
              <a:gd name="connsiteY5-2080" fmla="*/ 519922 h 1424419"/>
              <a:gd name="connsiteX6-2081" fmla="*/ 1301746 w 1305814"/>
              <a:gd name="connsiteY6-2082" fmla="*/ 953747 h 1424419"/>
              <a:gd name="connsiteX7-2083" fmla="*/ 1302599 w 1305814"/>
              <a:gd name="connsiteY7-2084" fmla="*/ 1003650 h 1424419"/>
              <a:gd name="connsiteX8-2085" fmla="*/ 1227376 w 1305814"/>
              <a:gd name="connsiteY8-2086" fmla="*/ 1152027 h 1424419"/>
              <a:gd name="connsiteX9-2087" fmla="*/ 1172881 w 1305814"/>
              <a:gd name="connsiteY9-2088" fmla="*/ 1179342 h 1424419"/>
              <a:gd name="connsiteX10-2089" fmla="*/ 792288 w 1305814"/>
              <a:gd name="connsiteY10-2090" fmla="*/ 1385653 h 1424419"/>
              <a:gd name="connsiteX11-2091" fmla="*/ 522686 w 1305814"/>
              <a:gd name="connsiteY11-2092" fmla="*/ 1384922 h 1424419"/>
              <a:gd name="connsiteX12-2093" fmla="*/ 94302 w 1305814"/>
              <a:gd name="connsiteY12-2094" fmla="*/ 1158755 h 1424419"/>
              <a:gd name="connsiteX13-2095" fmla="*/ 39429 w 1305814"/>
              <a:gd name="connsiteY13-2096" fmla="*/ 1117635 h 1424419"/>
              <a:gd name="connsiteX14-2097" fmla="*/ 667 w 1305814"/>
              <a:gd name="connsiteY14-2098" fmla="*/ 999105 h 1424419"/>
              <a:gd name="connsiteX15-2099" fmla="*/ 0 w 1305814"/>
              <a:gd name="connsiteY15-2100" fmla="*/ 972364 h 1424419"/>
              <a:gd name="connsiteX16-2101" fmla="*/ 2496 w 1305814"/>
              <a:gd name="connsiteY16-2102" fmla="*/ 463106 h 1424419"/>
              <a:gd name="connsiteX17-2103" fmla="*/ 2458 w 1305814"/>
              <a:gd name="connsiteY17-2104" fmla="*/ 429563 h 1424419"/>
              <a:gd name="connsiteX18-2105" fmla="*/ 75248 w 1305814"/>
              <a:gd name="connsiteY18-2106" fmla="*/ 303202 h 1424419"/>
              <a:gd name="connsiteX19-2107" fmla="*/ 106293 w 1305814"/>
              <a:gd name="connsiteY19-2108" fmla="*/ 282597 h 1424419"/>
              <a:gd name="connsiteX20-2109" fmla="*/ 541533 w 1305814"/>
              <a:gd name="connsiteY20-2110" fmla="*/ 38110 h 1424419"/>
              <a:gd name="connsiteX21-2111" fmla="*/ 653528 w 1305814"/>
              <a:gd name="connsiteY21-2112" fmla="*/ 0 h 1424419"/>
              <a:gd name="connsiteX0-2113" fmla="*/ 653528 w 1305814"/>
              <a:gd name="connsiteY0-2114" fmla="*/ 0 h 1424419"/>
              <a:gd name="connsiteX1-2115" fmla="*/ 757287 w 1305814"/>
              <a:gd name="connsiteY1-2116" fmla="*/ 32444 h 1424419"/>
              <a:gd name="connsiteX2-2117" fmla="*/ 1206876 w 1305814"/>
              <a:gd name="connsiteY2-2118" fmla="*/ 284945 h 1424419"/>
              <a:gd name="connsiteX3-2119" fmla="*/ 1237706 w 1305814"/>
              <a:gd name="connsiteY3-2120" fmla="*/ 306775 h 1424419"/>
              <a:gd name="connsiteX4-2121" fmla="*/ 1304420 w 1305814"/>
              <a:gd name="connsiteY4-2122" fmla="*/ 434263 h 1424419"/>
              <a:gd name="connsiteX5-2123" fmla="*/ 1305806 w 1305814"/>
              <a:gd name="connsiteY5-2124" fmla="*/ 519922 h 1424419"/>
              <a:gd name="connsiteX6-2125" fmla="*/ 1301746 w 1305814"/>
              <a:gd name="connsiteY6-2126" fmla="*/ 953747 h 1424419"/>
              <a:gd name="connsiteX7-2127" fmla="*/ 1302599 w 1305814"/>
              <a:gd name="connsiteY7-2128" fmla="*/ 1003650 h 1424419"/>
              <a:gd name="connsiteX8-2129" fmla="*/ 1227376 w 1305814"/>
              <a:gd name="connsiteY8-2130" fmla="*/ 1152027 h 1424419"/>
              <a:gd name="connsiteX9-2131" fmla="*/ 1174235 w 1305814"/>
              <a:gd name="connsiteY9-2132" fmla="*/ 1184756 h 1424419"/>
              <a:gd name="connsiteX10-2133" fmla="*/ 792288 w 1305814"/>
              <a:gd name="connsiteY10-2134" fmla="*/ 1385653 h 1424419"/>
              <a:gd name="connsiteX11-2135" fmla="*/ 522686 w 1305814"/>
              <a:gd name="connsiteY11-2136" fmla="*/ 1384922 h 1424419"/>
              <a:gd name="connsiteX12-2137" fmla="*/ 94302 w 1305814"/>
              <a:gd name="connsiteY12-2138" fmla="*/ 1158755 h 1424419"/>
              <a:gd name="connsiteX13-2139" fmla="*/ 39429 w 1305814"/>
              <a:gd name="connsiteY13-2140" fmla="*/ 1117635 h 1424419"/>
              <a:gd name="connsiteX14-2141" fmla="*/ 667 w 1305814"/>
              <a:gd name="connsiteY14-2142" fmla="*/ 999105 h 1424419"/>
              <a:gd name="connsiteX15-2143" fmla="*/ 0 w 1305814"/>
              <a:gd name="connsiteY15-2144" fmla="*/ 972364 h 1424419"/>
              <a:gd name="connsiteX16-2145" fmla="*/ 2496 w 1305814"/>
              <a:gd name="connsiteY16-2146" fmla="*/ 463106 h 1424419"/>
              <a:gd name="connsiteX17-2147" fmla="*/ 2458 w 1305814"/>
              <a:gd name="connsiteY17-2148" fmla="*/ 429563 h 1424419"/>
              <a:gd name="connsiteX18-2149" fmla="*/ 75248 w 1305814"/>
              <a:gd name="connsiteY18-2150" fmla="*/ 303202 h 1424419"/>
              <a:gd name="connsiteX19-2151" fmla="*/ 106293 w 1305814"/>
              <a:gd name="connsiteY19-2152" fmla="*/ 282597 h 1424419"/>
              <a:gd name="connsiteX20-2153" fmla="*/ 541533 w 1305814"/>
              <a:gd name="connsiteY20-2154" fmla="*/ 38110 h 1424419"/>
              <a:gd name="connsiteX21-2155" fmla="*/ 653528 w 1305814"/>
              <a:gd name="connsiteY21-2156" fmla="*/ 0 h 1424419"/>
              <a:gd name="connsiteX0-2157" fmla="*/ 653528 w 1305814"/>
              <a:gd name="connsiteY0-2158" fmla="*/ 0 h 1424419"/>
              <a:gd name="connsiteX1-2159" fmla="*/ 757287 w 1305814"/>
              <a:gd name="connsiteY1-2160" fmla="*/ 32444 h 1424419"/>
              <a:gd name="connsiteX2-2161" fmla="*/ 1206876 w 1305814"/>
              <a:gd name="connsiteY2-2162" fmla="*/ 284945 h 1424419"/>
              <a:gd name="connsiteX3-2163" fmla="*/ 1237706 w 1305814"/>
              <a:gd name="connsiteY3-2164" fmla="*/ 306775 h 1424419"/>
              <a:gd name="connsiteX4-2165" fmla="*/ 1304420 w 1305814"/>
              <a:gd name="connsiteY4-2166" fmla="*/ 434263 h 1424419"/>
              <a:gd name="connsiteX5-2167" fmla="*/ 1305806 w 1305814"/>
              <a:gd name="connsiteY5-2168" fmla="*/ 519922 h 1424419"/>
              <a:gd name="connsiteX6-2169" fmla="*/ 1301746 w 1305814"/>
              <a:gd name="connsiteY6-2170" fmla="*/ 953747 h 1424419"/>
              <a:gd name="connsiteX7-2171" fmla="*/ 1302599 w 1305814"/>
              <a:gd name="connsiteY7-2172" fmla="*/ 1003650 h 1424419"/>
              <a:gd name="connsiteX8-2173" fmla="*/ 1227376 w 1305814"/>
              <a:gd name="connsiteY8-2174" fmla="*/ 1152027 h 1424419"/>
              <a:gd name="connsiteX9-2175" fmla="*/ 1174235 w 1305814"/>
              <a:gd name="connsiteY9-2176" fmla="*/ 1184756 h 1424419"/>
              <a:gd name="connsiteX10-2177" fmla="*/ 792288 w 1305814"/>
              <a:gd name="connsiteY10-2178" fmla="*/ 1385653 h 1424419"/>
              <a:gd name="connsiteX11-2179" fmla="*/ 522686 w 1305814"/>
              <a:gd name="connsiteY11-2180" fmla="*/ 1384922 h 1424419"/>
              <a:gd name="connsiteX12-2181" fmla="*/ 94302 w 1305814"/>
              <a:gd name="connsiteY12-2182" fmla="*/ 1158755 h 1424419"/>
              <a:gd name="connsiteX13-2183" fmla="*/ 39429 w 1305814"/>
              <a:gd name="connsiteY13-2184" fmla="*/ 1117635 h 1424419"/>
              <a:gd name="connsiteX14-2185" fmla="*/ 667 w 1305814"/>
              <a:gd name="connsiteY14-2186" fmla="*/ 999105 h 1424419"/>
              <a:gd name="connsiteX15-2187" fmla="*/ 0 w 1305814"/>
              <a:gd name="connsiteY15-2188" fmla="*/ 972364 h 1424419"/>
              <a:gd name="connsiteX16-2189" fmla="*/ 2496 w 1305814"/>
              <a:gd name="connsiteY16-2190" fmla="*/ 463106 h 1424419"/>
              <a:gd name="connsiteX17-2191" fmla="*/ 2458 w 1305814"/>
              <a:gd name="connsiteY17-2192" fmla="*/ 429563 h 1424419"/>
              <a:gd name="connsiteX18-2193" fmla="*/ 75248 w 1305814"/>
              <a:gd name="connsiteY18-2194" fmla="*/ 303202 h 1424419"/>
              <a:gd name="connsiteX19-2195" fmla="*/ 106293 w 1305814"/>
              <a:gd name="connsiteY19-2196" fmla="*/ 282597 h 1424419"/>
              <a:gd name="connsiteX20-2197" fmla="*/ 541533 w 1305814"/>
              <a:gd name="connsiteY20-2198" fmla="*/ 38110 h 1424419"/>
              <a:gd name="connsiteX21-2199" fmla="*/ 653528 w 1305814"/>
              <a:gd name="connsiteY21-2200" fmla="*/ 0 h 1424419"/>
              <a:gd name="connsiteX0-2201" fmla="*/ 653528 w 1305814"/>
              <a:gd name="connsiteY0-2202" fmla="*/ 0 h 1427408"/>
              <a:gd name="connsiteX1-2203" fmla="*/ 757287 w 1305814"/>
              <a:gd name="connsiteY1-2204" fmla="*/ 32444 h 1427408"/>
              <a:gd name="connsiteX2-2205" fmla="*/ 1206876 w 1305814"/>
              <a:gd name="connsiteY2-2206" fmla="*/ 284945 h 1427408"/>
              <a:gd name="connsiteX3-2207" fmla="*/ 1237706 w 1305814"/>
              <a:gd name="connsiteY3-2208" fmla="*/ 306775 h 1427408"/>
              <a:gd name="connsiteX4-2209" fmla="*/ 1304420 w 1305814"/>
              <a:gd name="connsiteY4-2210" fmla="*/ 434263 h 1427408"/>
              <a:gd name="connsiteX5-2211" fmla="*/ 1305806 w 1305814"/>
              <a:gd name="connsiteY5-2212" fmla="*/ 519922 h 1427408"/>
              <a:gd name="connsiteX6-2213" fmla="*/ 1301746 w 1305814"/>
              <a:gd name="connsiteY6-2214" fmla="*/ 953747 h 1427408"/>
              <a:gd name="connsiteX7-2215" fmla="*/ 1302599 w 1305814"/>
              <a:gd name="connsiteY7-2216" fmla="*/ 1003650 h 1427408"/>
              <a:gd name="connsiteX8-2217" fmla="*/ 1227376 w 1305814"/>
              <a:gd name="connsiteY8-2218" fmla="*/ 1152027 h 1427408"/>
              <a:gd name="connsiteX9-2219" fmla="*/ 1174235 w 1305814"/>
              <a:gd name="connsiteY9-2220" fmla="*/ 1184756 h 1427408"/>
              <a:gd name="connsiteX10-2221" fmla="*/ 792288 w 1305814"/>
              <a:gd name="connsiteY10-2222" fmla="*/ 1385653 h 1427408"/>
              <a:gd name="connsiteX11-2223" fmla="*/ 517719 w 1305814"/>
              <a:gd name="connsiteY11-2224" fmla="*/ 1389889 h 1427408"/>
              <a:gd name="connsiteX12-2225" fmla="*/ 94302 w 1305814"/>
              <a:gd name="connsiteY12-2226" fmla="*/ 1158755 h 1427408"/>
              <a:gd name="connsiteX13-2227" fmla="*/ 39429 w 1305814"/>
              <a:gd name="connsiteY13-2228" fmla="*/ 1117635 h 1427408"/>
              <a:gd name="connsiteX14-2229" fmla="*/ 667 w 1305814"/>
              <a:gd name="connsiteY14-2230" fmla="*/ 999105 h 1427408"/>
              <a:gd name="connsiteX15-2231" fmla="*/ 0 w 1305814"/>
              <a:gd name="connsiteY15-2232" fmla="*/ 972364 h 1427408"/>
              <a:gd name="connsiteX16-2233" fmla="*/ 2496 w 1305814"/>
              <a:gd name="connsiteY16-2234" fmla="*/ 463106 h 1427408"/>
              <a:gd name="connsiteX17-2235" fmla="*/ 2458 w 1305814"/>
              <a:gd name="connsiteY17-2236" fmla="*/ 429563 h 1427408"/>
              <a:gd name="connsiteX18-2237" fmla="*/ 75248 w 1305814"/>
              <a:gd name="connsiteY18-2238" fmla="*/ 303202 h 1427408"/>
              <a:gd name="connsiteX19-2239" fmla="*/ 106293 w 1305814"/>
              <a:gd name="connsiteY19-2240" fmla="*/ 282597 h 1427408"/>
              <a:gd name="connsiteX20-2241" fmla="*/ 541533 w 1305814"/>
              <a:gd name="connsiteY20-2242" fmla="*/ 38110 h 1427408"/>
              <a:gd name="connsiteX21-2243" fmla="*/ 653528 w 1305814"/>
              <a:gd name="connsiteY21-2244" fmla="*/ 0 h 1427408"/>
              <a:gd name="connsiteX0-2245" fmla="*/ 653528 w 1305814"/>
              <a:gd name="connsiteY0-2246" fmla="*/ 0 h 1427408"/>
              <a:gd name="connsiteX1-2247" fmla="*/ 757287 w 1305814"/>
              <a:gd name="connsiteY1-2248" fmla="*/ 32444 h 1427408"/>
              <a:gd name="connsiteX2-2249" fmla="*/ 1206876 w 1305814"/>
              <a:gd name="connsiteY2-2250" fmla="*/ 284945 h 1427408"/>
              <a:gd name="connsiteX3-2251" fmla="*/ 1237706 w 1305814"/>
              <a:gd name="connsiteY3-2252" fmla="*/ 306775 h 1427408"/>
              <a:gd name="connsiteX4-2253" fmla="*/ 1304420 w 1305814"/>
              <a:gd name="connsiteY4-2254" fmla="*/ 434263 h 1427408"/>
              <a:gd name="connsiteX5-2255" fmla="*/ 1305806 w 1305814"/>
              <a:gd name="connsiteY5-2256" fmla="*/ 519922 h 1427408"/>
              <a:gd name="connsiteX6-2257" fmla="*/ 1301746 w 1305814"/>
              <a:gd name="connsiteY6-2258" fmla="*/ 953747 h 1427408"/>
              <a:gd name="connsiteX7-2259" fmla="*/ 1302599 w 1305814"/>
              <a:gd name="connsiteY7-2260" fmla="*/ 1003650 h 1427408"/>
              <a:gd name="connsiteX8-2261" fmla="*/ 1227376 w 1305814"/>
              <a:gd name="connsiteY8-2262" fmla="*/ 1152027 h 1427408"/>
              <a:gd name="connsiteX9-2263" fmla="*/ 1174235 w 1305814"/>
              <a:gd name="connsiteY9-2264" fmla="*/ 1184756 h 1427408"/>
              <a:gd name="connsiteX10-2265" fmla="*/ 792288 w 1305814"/>
              <a:gd name="connsiteY10-2266" fmla="*/ 1385653 h 1427408"/>
              <a:gd name="connsiteX11-2267" fmla="*/ 517719 w 1305814"/>
              <a:gd name="connsiteY11-2268" fmla="*/ 1389889 h 1427408"/>
              <a:gd name="connsiteX12-2269" fmla="*/ 94302 w 1305814"/>
              <a:gd name="connsiteY12-2270" fmla="*/ 1158755 h 1427408"/>
              <a:gd name="connsiteX13-2271" fmla="*/ 39429 w 1305814"/>
              <a:gd name="connsiteY13-2272" fmla="*/ 1117635 h 1427408"/>
              <a:gd name="connsiteX14-2273" fmla="*/ 667 w 1305814"/>
              <a:gd name="connsiteY14-2274" fmla="*/ 999105 h 1427408"/>
              <a:gd name="connsiteX15-2275" fmla="*/ 0 w 1305814"/>
              <a:gd name="connsiteY15-2276" fmla="*/ 972364 h 1427408"/>
              <a:gd name="connsiteX16-2277" fmla="*/ 2496 w 1305814"/>
              <a:gd name="connsiteY16-2278" fmla="*/ 463106 h 1427408"/>
              <a:gd name="connsiteX17-2279" fmla="*/ 2458 w 1305814"/>
              <a:gd name="connsiteY17-2280" fmla="*/ 429563 h 1427408"/>
              <a:gd name="connsiteX18-2281" fmla="*/ 75248 w 1305814"/>
              <a:gd name="connsiteY18-2282" fmla="*/ 303202 h 1427408"/>
              <a:gd name="connsiteX19-2283" fmla="*/ 106293 w 1305814"/>
              <a:gd name="connsiteY19-2284" fmla="*/ 282597 h 1427408"/>
              <a:gd name="connsiteX20-2285" fmla="*/ 541533 w 1305814"/>
              <a:gd name="connsiteY20-2286" fmla="*/ 38110 h 1427408"/>
              <a:gd name="connsiteX21-2287" fmla="*/ 653528 w 1305814"/>
              <a:gd name="connsiteY21-2288" fmla="*/ 0 h 1427408"/>
              <a:gd name="connsiteX0-2289" fmla="*/ 653528 w 1305814"/>
              <a:gd name="connsiteY0-2290" fmla="*/ 0 h 1421591"/>
              <a:gd name="connsiteX1-2291" fmla="*/ 757287 w 1305814"/>
              <a:gd name="connsiteY1-2292" fmla="*/ 32444 h 1421591"/>
              <a:gd name="connsiteX2-2293" fmla="*/ 1206876 w 1305814"/>
              <a:gd name="connsiteY2-2294" fmla="*/ 284945 h 1421591"/>
              <a:gd name="connsiteX3-2295" fmla="*/ 1237706 w 1305814"/>
              <a:gd name="connsiteY3-2296" fmla="*/ 306775 h 1421591"/>
              <a:gd name="connsiteX4-2297" fmla="*/ 1304420 w 1305814"/>
              <a:gd name="connsiteY4-2298" fmla="*/ 434263 h 1421591"/>
              <a:gd name="connsiteX5-2299" fmla="*/ 1305806 w 1305814"/>
              <a:gd name="connsiteY5-2300" fmla="*/ 519922 h 1421591"/>
              <a:gd name="connsiteX6-2301" fmla="*/ 1301746 w 1305814"/>
              <a:gd name="connsiteY6-2302" fmla="*/ 953747 h 1421591"/>
              <a:gd name="connsiteX7-2303" fmla="*/ 1302599 w 1305814"/>
              <a:gd name="connsiteY7-2304" fmla="*/ 1003650 h 1421591"/>
              <a:gd name="connsiteX8-2305" fmla="*/ 1227376 w 1305814"/>
              <a:gd name="connsiteY8-2306" fmla="*/ 1152027 h 1421591"/>
              <a:gd name="connsiteX9-2307" fmla="*/ 1174235 w 1305814"/>
              <a:gd name="connsiteY9-2308" fmla="*/ 1184756 h 1421591"/>
              <a:gd name="connsiteX10-2309" fmla="*/ 792288 w 1305814"/>
              <a:gd name="connsiteY10-2310" fmla="*/ 1385653 h 1421591"/>
              <a:gd name="connsiteX11-2311" fmla="*/ 502818 w 1305814"/>
              <a:gd name="connsiteY11-2312" fmla="*/ 1379955 h 1421591"/>
              <a:gd name="connsiteX12-2313" fmla="*/ 94302 w 1305814"/>
              <a:gd name="connsiteY12-2314" fmla="*/ 1158755 h 1421591"/>
              <a:gd name="connsiteX13-2315" fmla="*/ 39429 w 1305814"/>
              <a:gd name="connsiteY13-2316" fmla="*/ 1117635 h 1421591"/>
              <a:gd name="connsiteX14-2317" fmla="*/ 667 w 1305814"/>
              <a:gd name="connsiteY14-2318" fmla="*/ 999105 h 1421591"/>
              <a:gd name="connsiteX15-2319" fmla="*/ 0 w 1305814"/>
              <a:gd name="connsiteY15-2320" fmla="*/ 972364 h 1421591"/>
              <a:gd name="connsiteX16-2321" fmla="*/ 2496 w 1305814"/>
              <a:gd name="connsiteY16-2322" fmla="*/ 463106 h 1421591"/>
              <a:gd name="connsiteX17-2323" fmla="*/ 2458 w 1305814"/>
              <a:gd name="connsiteY17-2324" fmla="*/ 429563 h 1421591"/>
              <a:gd name="connsiteX18-2325" fmla="*/ 75248 w 1305814"/>
              <a:gd name="connsiteY18-2326" fmla="*/ 303202 h 1421591"/>
              <a:gd name="connsiteX19-2327" fmla="*/ 106293 w 1305814"/>
              <a:gd name="connsiteY19-2328" fmla="*/ 282597 h 1421591"/>
              <a:gd name="connsiteX20-2329" fmla="*/ 541533 w 1305814"/>
              <a:gd name="connsiteY20-2330" fmla="*/ 38110 h 1421591"/>
              <a:gd name="connsiteX21-2331" fmla="*/ 653528 w 1305814"/>
              <a:gd name="connsiteY21-2332" fmla="*/ 0 h 1421591"/>
              <a:gd name="connsiteX0-2333" fmla="*/ 653528 w 1305814"/>
              <a:gd name="connsiteY0-2334" fmla="*/ 0 h 1423589"/>
              <a:gd name="connsiteX1-2335" fmla="*/ 757287 w 1305814"/>
              <a:gd name="connsiteY1-2336" fmla="*/ 32444 h 1423589"/>
              <a:gd name="connsiteX2-2337" fmla="*/ 1206876 w 1305814"/>
              <a:gd name="connsiteY2-2338" fmla="*/ 284945 h 1423589"/>
              <a:gd name="connsiteX3-2339" fmla="*/ 1237706 w 1305814"/>
              <a:gd name="connsiteY3-2340" fmla="*/ 306775 h 1423589"/>
              <a:gd name="connsiteX4-2341" fmla="*/ 1304420 w 1305814"/>
              <a:gd name="connsiteY4-2342" fmla="*/ 434263 h 1423589"/>
              <a:gd name="connsiteX5-2343" fmla="*/ 1305806 w 1305814"/>
              <a:gd name="connsiteY5-2344" fmla="*/ 519922 h 1423589"/>
              <a:gd name="connsiteX6-2345" fmla="*/ 1301746 w 1305814"/>
              <a:gd name="connsiteY6-2346" fmla="*/ 953747 h 1423589"/>
              <a:gd name="connsiteX7-2347" fmla="*/ 1302599 w 1305814"/>
              <a:gd name="connsiteY7-2348" fmla="*/ 1003650 h 1423589"/>
              <a:gd name="connsiteX8-2349" fmla="*/ 1227376 w 1305814"/>
              <a:gd name="connsiteY8-2350" fmla="*/ 1152027 h 1423589"/>
              <a:gd name="connsiteX9-2351" fmla="*/ 1174235 w 1305814"/>
              <a:gd name="connsiteY9-2352" fmla="*/ 1184756 h 1423589"/>
              <a:gd name="connsiteX10-2353" fmla="*/ 792288 w 1305814"/>
              <a:gd name="connsiteY10-2354" fmla="*/ 1385653 h 1423589"/>
              <a:gd name="connsiteX11-2355" fmla="*/ 502818 w 1305814"/>
              <a:gd name="connsiteY11-2356" fmla="*/ 1379955 h 1423589"/>
              <a:gd name="connsiteX12-2357" fmla="*/ 94302 w 1305814"/>
              <a:gd name="connsiteY12-2358" fmla="*/ 1158755 h 1423589"/>
              <a:gd name="connsiteX13-2359" fmla="*/ 39429 w 1305814"/>
              <a:gd name="connsiteY13-2360" fmla="*/ 1117635 h 1423589"/>
              <a:gd name="connsiteX14-2361" fmla="*/ 667 w 1305814"/>
              <a:gd name="connsiteY14-2362" fmla="*/ 999105 h 1423589"/>
              <a:gd name="connsiteX15-2363" fmla="*/ 0 w 1305814"/>
              <a:gd name="connsiteY15-2364" fmla="*/ 972364 h 1423589"/>
              <a:gd name="connsiteX16-2365" fmla="*/ 2496 w 1305814"/>
              <a:gd name="connsiteY16-2366" fmla="*/ 463106 h 1423589"/>
              <a:gd name="connsiteX17-2367" fmla="*/ 2458 w 1305814"/>
              <a:gd name="connsiteY17-2368" fmla="*/ 429563 h 1423589"/>
              <a:gd name="connsiteX18-2369" fmla="*/ 75248 w 1305814"/>
              <a:gd name="connsiteY18-2370" fmla="*/ 303202 h 1423589"/>
              <a:gd name="connsiteX19-2371" fmla="*/ 106293 w 1305814"/>
              <a:gd name="connsiteY19-2372" fmla="*/ 282597 h 1423589"/>
              <a:gd name="connsiteX20-2373" fmla="*/ 541533 w 1305814"/>
              <a:gd name="connsiteY20-2374" fmla="*/ 38110 h 1423589"/>
              <a:gd name="connsiteX21-2375" fmla="*/ 653528 w 1305814"/>
              <a:gd name="connsiteY21-2376" fmla="*/ 0 h 142358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1305814" h="1423589">
                <a:moveTo>
                  <a:pt x="653528" y="0"/>
                </a:moveTo>
                <a:cubicBezTo>
                  <a:pt x="684553" y="-1"/>
                  <a:pt x="736057" y="24011"/>
                  <a:pt x="757287" y="32444"/>
                </a:cubicBezTo>
                <a:lnTo>
                  <a:pt x="1206876" y="284945"/>
                </a:lnTo>
                <a:cubicBezTo>
                  <a:pt x="1213399" y="291230"/>
                  <a:pt x="1233090" y="301119"/>
                  <a:pt x="1237706" y="306775"/>
                </a:cubicBezTo>
                <a:cubicBezTo>
                  <a:pt x="1285405" y="341141"/>
                  <a:pt x="1301367" y="360355"/>
                  <a:pt x="1304420" y="434263"/>
                </a:cubicBezTo>
                <a:cubicBezTo>
                  <a:pt x="1306256" y="435452"/>
                  <a:pt x="1303756" y="518852"/>
                  <a:pt x="1305806" y="519922"/>
                </a:cubicBezTo>
                <a:cubicBezTo>
                  <a:pt x="1306028" y="563787"/>
                  <a:pt x="1301771" y="907207"/>
                  <a:pt x="1301746" y="953747"/>
                </a:cubicBezTo>
                <a:cubicBezTo>
                  <a:pt x="1301579" y="970833"/>
                  <a:pt x="1302766" y="986564"/>
                  <a:pt x="1302599" y="1003650"/>
                </a:cubicBezTo>
                <a:cubicBezTo>
                  <a:pt x="1298075" y="1097264"/>
                  <a:pt x="1299308" y="1117497"/>
                  <a:pt x="1227376" y="1152027"/>
                </a:cubicBezTo>
                <a:cubicBezTo>
                  <a:pt x="1229069" y="1151612"/>
                  <a:pt x="1262992" y="1133636"/>
                  <a:pt x="1174235" y="1184756"/>
                </a:cubicBezTo>
                <a:cubicBezTo>
                  <a:pt x="1102911" y="1225835"/>
                  <a:pt x="986013" y="1283805"/>
                  <a:pt x="792288" y="1385653"/>
                </a:cubicBezTo>
                <a:cubicBezTo>
                  <a:pt x="702978" y="1424034"/>
                  <a:pt x="634560" y="1449454"/>
                  <a:pt x="502818" y="1379955"/>
                </a:cubicBezTo>
                <a:cubicBezTo>
                  <a:pt x="358670" y="1301859"/>
                  <a:pt x="241278" y="1242506"/>
                  <a:pt x="94302" y="1158755"/>
                </a:cubicBezTo>
                <a:cubicBezTo>
                  <a:pt x="64301" y="1138833"/>
                  <a:pt x="61069" y="1137739"/>
                  <a:pt x="39429" y="1117635"/>
                </a:cubicBezTo>
                <a:cubicBezTo>
                  <a:pt x="9399" y="1091481"/>
                  <a:pt x="81" y="1056313"/>
                  <a:pt x="667" y="999105"/>
                </a:cubicBezTo>
                <a:cubicBezTo>
                  <a:pt x="445" y="990191"/>
                  <a:pt x="222" y="981278"/>
                  <a:pt x="0" y="972364"/>
                </a:cubicBezTo>
                <a:lnTo>
                  <a:pt x="2496" y="463106"/>
                </a:lnTo>
                <a:cubicBezTo>
                  <a:pt x="2483" y="451925"/>
                  <a:pt x="2471" y="440744"/>
                  <a:pt x="2458" y="429563"/>
                </a:cubicBezTo>
                <a:cubicBezTo>
                  <a:pt x="2770" y="365277"/>
                  <a:pt x="14732" y="348090"/>
                  <a:pt x="75248" y="303202"/>
                </a:cubicBezTo>
                <a:lnTo>
                  <a:pt x="106293" y="282597"/>
                </a:lnTo>
                <a:lnTo>
                  <a:pt x="541533" y="38110"/>
                </a:lnTo>
                <a:cubicBezTo>
                  <a:pt x="582751" y="12487"/>
                  <a:pt x="613897" y="0"/>
                  <a:pt x="653528" y="0"/>
                </a:cubicBezTo>
                <a:close/>
              </a:path>
            </a:pathLst>
          </a:custGeom>
          <a:solidFill>
            <a:sysClr val="window" lastClr="FFFFFF">
              <a:alpha val="30000"/>
            </a:sysClr>
          </a:solidFill>
          <a:ln w="15875" cap="flat" cmpd="sng" algn="ctr">
            <a:noFill/>
            <a:prstDash val="solid"/>
            <a:miter lim="800000"/>
          </a:ln>
          <a:effectLst>
            <a:outerShdw blurRad="254000" dist="50800" dir="2700000" algn="tl" rotWithShape="0">
              <a:prstClr val="black">
                <a:alpha val="35000"/>
              </a:prstClr>
            </a:outerShdw>
          </a:effectLst>
        </p:spPr>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4" name="矩形 23"/>
          <p:cNvSpPr/>
          <p:nvPr/>
        </p:nvSpPr>
        <p:spPr>
          <a:xfrm>
            <a:off x="7813040" y="2555240"/>
            <a:ext cx="3508375" cy="461645"/>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FDFDFD"/>
              </a:solidFill>
              <a:effectLst/>
              <a:uLnTx/>
              <a:uFillTx/>
              <a:latin typeface="微软雅黑" panose="020B0503020204020204" charset="-122"/>
              <a:ea typeface="微软雅黑" panose="020B0503020204020204" charset="-122"/>
              <a:cs typeface="+mn-ea"/>
              <a:sym typeface="+mn-lt"/>
            </a:endParaRPr>
          </a:p>
        </p:txBody>
      </p:sp>
      <p:sp>
        <p:nvSpPr>
          <p:cNvPr id="27" name="TextBox 39"/>
          <p:cNvSpPr txBox="1"/>
          <p:nvPr/>
        </p:nvSpPr>
        <p:spPr>
          <a:xfrm>
            <a:off x="319380" y="344619"/>
            <a:ext cx="3823970" cy="58356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区块链简介</a:t>
            </a:r>
            <a:r>
              <a:rPr lang="en-US" altLang="zh-CN" sz="3200" b="1" dirty="0">
                <a:solidFill>
                  <a:prstClr val="white"/>
                </a:solidFill>
                <a:latin typeface="微软雅黑" panose="020B0503020204020204" charset="-122"/>
                <a:ea typeface="微软雅黑" panose="020B0503020204020204" charset="-122"/>
                <a:cs typeface="+mn-ea"/>
                <a:sym typeface="+mn-lt"/>
              </a:rPr>
              <a:t>·</a:t>
            </a:r>
            <a:r>
              <a:rPr lang="zh-CN" altLang="en-US" sz="3200" b="1" dirty="0">
                <a:solidFill>
                  <a:prstClr val="white"/>
                </a:solidFill>
                <a:latin typeface="微软雅黑" panose="020B0503020204020204" charset="-122"/>
                <a:ea typeface="微软雅黑" panose="020B0503020204020204" charset="-122"/>
                <a:cs typeface="+mn-ea"/>
                <a:sym typeface="+mn-lt"/>
              </a:rPr>
              <a:t>发展</a:t>
            </a:r>
            <a:r>
              <a:rPr lang="en-US" altLang="zh-CN" sz="3200" b="1" dirty="0">
                <a:solidFill>
                  <a:prstClr val="white"/>
                </a:solidFill>
                <a:latin typeface="微软雅黑" panose="020B0503020204020204" charset="-122"/>
                <a:ea typeface="微软雅黑" panose="020B0503020204020204" charset="-122"/>
                <a:cs typeface="+mn-ea"/>
                <a:sym typeface="+mn-lt"/>
              </a:rPr>
              <a:t>2.0</a:t>
            </a:r>
            <a:endParaRPr lang="en-US" altLang="zh-CN" sz="3200" b="1" dirty="0">
              <a:solidFill>
                <a:prstClr val="white"/>
              </a:solidFill>
              <a:latin typeface="微软雅黑" panose="020B0503020204020204" charset="-122"/>
              <a:ea typeface="微软雅黑" panose="020B0503020204020204" charset="-122"/>
              <a:cs typeface="+mn-ea"/>
              <a:sym typeface="+mn-lt"/>
            </a:endParaRPr>
          </a:p>
        </p:txBody>
      </p:sp>
      <p:pic>
        <p:nvPicPr>
          <p:cNvPr id="3" name="图片 4" descr="https://pic4.zhimg.com/50/v2-c82623b4552b2f7274f4bb99a58a968b_hd.jpg?source=1940ef5c"/>
          <p:cNvPicPr>
            <a:picLocks noChangeAspect="1" noChangeArrowheads="1"/>
          </p:cNvPicPr>
          <p:nvPr/>
        </p:nvPicPr>
        <p:blipFill>
          <a:blip r:embed="rId2">
            <a:extLst>
              <a:ext uri="{28A0092B-C50C-407E-A947-70E740481C1C}">
                <a14:useLocalDpi xmlns:a14="http://schemas.microsoft.com/office/drawing/2010/main" val="0"/>
              </a:ext>
            </a:extLst>
          </a:blip>
          <a:srcRect l="5480" t="5671" r="4498" b="8897"/>
          <a:stretch>
            <a:fillRect/>
          </a:stretch>
        </p:blipFill>
        <p:spPr>
          <a:xfrm>
            <a:off x="7182485" y="2305685"/>
            <a:ext cx="3569970" cy="298513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anim calcmode="lin" valueType="num">
                                      <p:cBhvr>
                                        <p:cTn id="10" dur="500" fill="hold"/>
                                        <p:tgtEl>
                                          <p:spTgt spid="17"/>
                                        </p:tgtEl>
                                        <p:attrNameLst>
                                          <p:attrName>ppt_x</p:attrName>
                                        </p:attrNameLst>
                                      </p:cBhvr>
                                      <p:tavLst>
                                        <p:tav tm="0">
                                          <p:val>
                                            <p:fltVal val="0.5"/>
                                          </p:val>
                                        </p:tav>
                                        <p:tav tm="100000">
                                          <p:val>
                                            <p:strVal val="#ppt_x"/>
                                          </p:val>
                                        </p:tav>
                                      </p:tavLst>
                                    </p:anim>
                                    <p:anim calcmode="lin" valueType="num">
                                      <p:cBhvr>
                                        <p:cTn id="11" dur="500" fill="hold"/>
                                        <p:tgtEl>
                                          <p:spTgt spid="17"/>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ppt_w</p:attrName>
                                        </p:attrNameLst>
                                      </p:cBhvr>
                                      <p:tavLst>
                                        <p:tav tm="0">
                                          <p:val>
                                            <p:fltVal val="0"/>
                                          </p:val>
                                        </p:tav>
                                        <p:tav tm="100000">
                                          <p:val>
                                            <p:strVal val="#ppt_w"/>
                                          </p:val>
                                        </p:tav>
                                      </p:tavLst>
                                    </p:anim>
                                    <p:anim calcmode="lin" valueType="num">
                                      <p:cBhvr>
                                        <p:cTn id="15" dur="500" fill="hold"/>
                                        <p:tgtEl>
                                          <p:spTgt spid="18"/>
                                        </p:tgtEl>
                                        <p:attrNameLst>
                                          <p:attrName>ppt_h</p:attrName>
                                        </p:attrNameLst>
                                      </p:cBhvr>
                                      <p:tavLst>
                                        <p:tav tm="0">
                                          <p:val>
                                            <p:fltVal val="0"/>
                                          </p:val>
                                        </p:tav>
                                        <p:tav tm="100000">
                                          <p:val>
                                            <p:strVal val="#ppt_h"/>
                                          </p:val>
                                        </p:tav>
                                      </p:tavLst>
                                    </p:anim>
                                    <p:animEffect transition="in" filter="fade">
                                      <p:cBhvr>
                                        <p:cTn id="16" dur="500"/>
                                        <p:tgtEl>
                                          <p:spTgt spid="18"/>
                                        </p:tgtEl>
                                      </p:cBhvr>
                                    </p:animEffect>
                                    <p:anim calcmode="lin" valueType="num">
                                      <p:cBhvr>
                                        <p:cTn id="17" dur="500" fill="hold"/>
                                        <p:tgtEl>
                                          <p:spTgt spid="18"/>
                                        </p:tgtEl>
                                        <p:attrNameLst>
                                          <p:attrName>ppt_x</p:attrName>
                                        </p:attrNameLst>
                                      </p:cBhvr>
                                      <p:tavLst>
                                        <p:tav tm="0">
                                          <p:val>
                                            <p:fltVal val="0.5"/>
                                          </p:val>
                                        </p:tav>
                                        <p:tav tm="100000">
                                          <p:val>
                                            <p:strVal val="#ppt_x"/>
                                          </p:val>
                                        </p:tav>
                                      </p:tavLst>
                                    </p:anim>
                                    <p:anim calcmode="lin" valueType="num">
                                      <p:cBhvr>
                                        <p:cTn id="18" dur="500" fill="hold"/>
                                        <p:tgtEl>
                                          <p:spTgt spid="18"/>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22" presetClass="entr" presetSubtype="1"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up)">
                                      <p:cBhvr>
                                        <p:cTn id="22" dur="500"/>
                                        <p:tgtEl>
                                          <p:spTgt spid="16"/>
                                        </p:tgtEl>
                                      </p:cBhvr>
                                    </p:animEffect>
                                  </p:childTnLst>
                                </p:cTn>
                              </p:par>
                            </p:childTnLst>
                          </p:cTn>
                        </p:par>
                        <p:par>
                          <p:cTn id="23" fill="hold">
                            <p:stCondLst>
                              <p:cond delay="1000"/>
                            </p:stCondLst>
                            <p:childTnLst>
                              <p:par>
                                <p:cTn id="24" presetID="49" presetClass="entr" presetSubtype="0" decel="100000" fill="hold" nodeType="after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 calcmode="lin" valueType="num">
                                      <p:cBhvr>
                                        <p:cTn id="28" dur="500" fill="hold"/>
                                        <p:tgtEl>
                                          <p:spTgt spid="15"/>
                                        </p:tgtEl>
                                        <p:attrNameLst>
                                          <p:attrName>style.rotation</p:attrName>
                                        </p:attrNameLst>
                                      </p:cBhvr>
                                      <p:tavLst>
                                        <p:tav tm="0">
                                          <p:val>
                                            <p:fltVal val="360"/>
                                          </p:val>
                                        </p:tav>
                                        <p:tav tm="100000">
                                          <p:val>
                                            <p:fltVal val="0"/>
                                          </p:val>
                                        </p:tav>
                                      </p:tavLst>
                                    </p:anim>
                                    <p:animEffect transition="in" filter="fade">
                                      <p:cBhvr>
                                        <p:cTn id="29" dur="500"/>
                                        <p:tgtEl>
                                          <p:spTgt spid="15"/>
                                        </p:tgtEl>
                                      </p:cBhvr>
                                    </p:animEffect>
                                  </p:childTnLst>
                                </p:cTn>
                              </p:par>
                            </p:childTnLst>
                          </p:cTn>
                        </p:par>
                        <p:par>
                          <p:cTn id="30" fill="hold">
                            <p:stCondLst>
                              <p:cond delay="1500"/>
                            </p:stCondLst>
                            <p:childTnLst>
                              <p:par>
                                <p:cTn id="31" presetID="8" presetClass="emph" presetSubtype="0" fill="hold" nodeType="afterEffect">
                                  <p:stCondLst>
                                    <p:cond delay="0"/>
                                  </p:stCondLst>
                                  <p:childTnLst>
                                    <p:animRot by="21600000">
                                      <p:cBhvr>
                                        <p:cTn id="32" dur="2000" fill="hold"/>
                                        <p:tgtEl>
                                          <p:spTgt spid="1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17" grpId="0" bldLvl="0" animBg="1"/>
      <p:bldP spid="18"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634567" y="1466891"/>
            <a:ext cx="4725692" cy="4725692"/>
          </a:xfrm>
          <a:prstGeom prst="rect">
            <a:avLst/>
          </a:prstGeom>
        </p:spPr>
      </p:pic>
      <p:sp>
        <p:nvSpPr>
          <p:cNvPr id="16" name="圆角矩形 15"/>
          <p:cNvSpPr/>
          <p:nvPr/>
        </p:nvSpPr>
        <p:spPr>
          <a:xfrm>
            <a:off x="1270635" y="1850390"/>
            <a:ext cx="4799965" cy="4341495"/>
          </a:xfrm>
          <a:prstGeom prst="roundRect">
            <a:avLst>
              <a:gd name="adj" fmla="val 0"/>
            </a:avLst>
          </a:prstGeom>
          <a:noFill/>
          <a:ln w="3175"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7" name="矩形 93"/>
          <p:cNvSpPr/>
          <p:nvPr/>
        </p:nvSpPr>
        <p:spPr>
          <a:xfrm>
            <a:off x="1220707" y="1790843"/>
            <a:ext cx="383924" cy="383924"/>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8" name="矩形 93"/>
          <p:cNvSpPr/>
          <p:nvPr/>
        </p:nvSpPr>
        <p:spPr>
          <a:xfrm rot="10800000">
            <a:off x="5753102" y="5842221"/>
            <a:ext cx="383924" cy="383924"/>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ysClr val="window" lastClr="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19" name="矩形 18"/>
          <p:cNvSpPr/>
          <p:nvPr/>
        </p:nvSpPr>
        <p:spPr>
          <a:xfrm>
            <a:off x="1604010" y="2033270"/>
            <a:ext cx="4148455" cy="6000750"/>
          </a:xfrm>
          <a:prstGeom prst="rect">
            <a:avLst/>
          </a:prstGeom>
        </p:spPr>
        <p:txBody>
          <a:bodyPr wrap="square">
            <a:spAutoFit/>
          </a:bodyPr>
          <a:lstStyle/>
          <a:p>
            <a:pPr fontAlgn="auto">
              <a:lnSpc>
                <a:spcPct val="150000"/>
              </a:lnSpc>
              <a:spcBef>
                <a:spcPts val="0"/>
              </a:spcBef>
              <a:spcAft>
                <a:spcPts val="0"/>
              </a:spcAft>
              <a:defRPr/>
            </a:pPr>
            <a:r>
              <a:rPr lang="en-US" altLang="zh-CN" sz="1600" dirty="0">
                <a:solidFill>
                  <a:prstClr val="white"/>
                </a:solidFill>
                <a:latin typeface="微软雅黑" panose="020B0503020204020204" charset="-122"/>
                <a:ea typeface="微软雅黑" panose="020B0503020204020204" charset="-122"/>
                <a:cs typeface="+mn-ea"/>
                <a:sym typeface="+mn-lt"/>
              </a:rPr>
              <a:t>区块链3.0时代，EOS群魔乱舞 </a:t>
            </a:r>
            <a:r>
              <a:rPr lang="zh-CN" altLang="en-US" sz="1600" dirty="0">
                <a:solidFill>
                  <a:prstClr val="white"/>
                </a:solidFill>
                <a:latin typeface="微软雅黑" panose="020B0503020204020204" charset="-122"/>
                <a:ea typeface="微软雅黑" panose="020B0503020204020204" charset="-122"/>
                <a:cs typeface="+mn-ea"/>
                <a:sym typeface="+mn-lt"/>
              </a:rPr>
              <a:t>：</a:t>
            </a:r>
            <a:endParaRPr lang="zh-CN" altLang="en-US" sz="1600" dirty="0">
              <a:solidFill>
                <a:prstClr val="white"/>
              </a:solidFill>
              <a:latin typeface="微软雅黑" panose="020B0503020204020204" charset="-122"/>
              <a:ea typeface="微软雅黑" panose="020B0503020204020204" charset="-122"/>
              <a:cs typeface="+mn-ea"/>
              <a:sym typeface="+mn-lt"/>
            </a:endParaRPr>
          </a:p>
          <a:p>
            <a:pPr indent="406400" algn="just" eaLnBrk="1" fontAlgn="auto" latinLnBrk="0" hangingPunct="1">
              <a:lnSpc>
                <a:spcPct val="150000"/>
              </a:lnSpc>
              <a:spcBef>
                <a:spcPts val="0"/>
              </a:spcBef>
              <a:spcAft>
                <a:spcPts val="0"/>
              </a:spcAft>
              <a:defRPr/>
              <a:extLst>
                <a:ext uri="{35155182-B16C-46BC-9424-99874614C6A1}">
                  <wpsdc:indentchars xmlns:wpsdc="http://www.wps.cn/officeDocument/2017/drawingmlCustomData" val="200" checksum="1740828767"/>
                </a:ext>
              </a:extLst>
            </a:pPr>
            <a:r>
              <a:rPr lang="en-US" altLang="zh-CN" sz="1600" dirty="0">
                <a:solidFill>
                  <a:prstClr val="white"/>
                </a:solidFill>
                <a:latin typeface="微软雅黑" panose="020B0503020204020204" charset="-122"/>
                <a:ea typeface="微软雅黑" panose="020B0503020204020204" charset="-122"/>
                <a:cs typeface="+mn-ea"/>
                <a:sym typeface="+mn-lt"/>
              </a:rPr>
              <a:t>随着区块链的发展，去中心化的模式变得越来越复杂。人们利用这一技术，在全球各地构建去中心化的组织或社区。这些去中心化的组织或社区不是完全的公有链，也称为联盟链或私有链。私有链，组织或社区构建的，只能得到内部少数人可以使用，信息不公开。联盟链则介于公有链和私有链之间，由若干组织或社区一起合作维护一条区块链，该区块链上有权限的管理，在若干组织之间公开。EOS公链为其典型代表作。</a:t>
            </a:r>
            <a:endParaRPr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en-US" altLang="zh-CN" sz="1600" dirty="0">
              <a:solidFill>
                <a:prstClr val="white"/>
              </a:solidFill>
              <a:latin typeface="微软雅黑" panose="020B0503020204020204" charset="-122"/>
              <a:ea typeface="微软雅黑" panose="020B0503020204020204" charset="-122"/>
              <a:cs typeface="+mn-ea"/>
              <a:sym typeface="+mn-lt"/>
            </a:endParaRPr>
          </a:p>
          <a:p>
            <a:pPr fontAlgn="auto">
              <a:lnSpc>
                <a:spcPct val="150000"/>
              </a:lnSpc>
              <a:spcBef>
                <a:spcPts val="0"/>
              </a:spcBef>
              <a:spcAft>
                <a:spcPts val="0"/>
              </a:spcAft>
              <a:defRPr/>
            </a:pPr>
            <a:endParaRPr lang="zh-CN" altLang="en-US" sz="1600" dirty="0">
              <a:solidFill>
                <a:prstClr val="white"/>
              </a:solidFill>
              <a:latin typeface="微软雅黑" panose="020B0503020204020204" charset="-122"/>
              <a:ea typeface="微软雅黑" panose="020B0503020204020204" charset="-122"/>
              <a:cs typeface="+mn-ea"/>
              <a:sym typeface="+mn-lt"/>
            </a:endParaRPr>
          </a:p>
        </p:txBody>
      </p:sp>
      <p:sp>
        <p:nvSpPr>
          <p:cNvPr id="23" name="矩形 10"/>
          <p:cNvSpPr>
            <a:spLocks noChangeAspect="1"/>
          </p:cNvSpPr>
          <p:nvPr/>
        </p:nvSpPr>
        <p:spPr>
          <a:xfrm rot="5400000">
            <a:off x="7181215" y="1859915"/>
            <a:ext cx="3615055" cy="3940810"/>
          </a:xfrm>
          <a:custGeom>
            <a:avLst/>
            <a:gdLst>
              <a:gd name="connsiteX0" fmla="*/ 653528 w 1305333"/>
              <a:gd name="connsiteY0" fmla="*/ 0 h 1424419"/>
              <a:gd name="connsiteX1" fmla="*/ 757287 w 1305333"/>
              <a:gd name="connsiteY1" fmla="*/ 32444 h 1424419"/>
              <a:gd name="connsiteX2" fmla="*/ 1206876 w 1305333"/>
              <a:gd name="connsiteY2" fmla="*/ 284945 h 1424419"/>
              <a:gd name="connsiteX3" fmla="*/ 1233464 w 1305333"/>
              <a:gd name="connsiteY3" fmla="*/ 306775 h 1424419"/>
              <a:gd name="connsiteX4" fmla="*/ 1299728 w 1305333"/>
              <a:gd name="connsiteY4" fmla="*/ 452301 h 1424419"/>
              <a:gd name="connsiteX5" fmla="*/ 1303099 w 1305333"/>
              <a:gd name="connsiteY5" fmla="*/ 495558 h 1424419"/>
              <a:gd name="connsiteX6" fmla="*/ 1303099 w 1305333"/>
              <a:gd name="connsiteY6" fmla="*/ 952393 h 1424419"/>
              <a:gd name="connsiteX7" fmla="*/ 1299356 w 1305333"/>
              <a:gd name="connsiteY7" fmla="*/ 974248 h 1424419"/>
              <a:gd name="connsiteX8" fmla="*/ 1193590 w 1305333"/>
              <a:gd name="connsiteY8" fmla="*/ 1159518 h 1424419"/>
              <a:gd name="connsiteX9" fmla="*/ 1188747 w 1305333"/>
              <a:gd name="connsiteY9" fmla="*/ 1163476 h 1424419"/>
              <a:gd name="connsiteX10" fmla="*/ 792288 w 1305333"/>
              <a:gd name="connsiteY10" fmla="*/ 1385653 h 1424419"/>
              <a:gd name="connsiteX11" fmla="*/ 522686 w 1305333"/>
              <a:gd name="connsiteY11" fmla="*/ 1384922 h 1424419"/>
              <a:gd name="connsiteX12" fmla="*/ 80344 w 1305333"/>
              <a:gd name="connsiteY12" fmla="*/ 1139323 h 1424419"/>
              <a:gd name="connsiteX13" fmla="*/ 68397 w 1305333"/>
              <a:gd name="connsiteY13" fmla="*/ 1130059 h 1424419"/>
              <a:gd name="connsiteX14" fmla="*/ 667 w 1305333"/>
              <a:gd name="connsiteY14" fmla="*/ 999105 h 1424419"/>
              <a:gd name="connsiteX15" fmla="*/ 0 w 1305333"/>
              <a:gd name="connsiteY15" fmla="*/ 972364 h 1424419"/>
              <a:gd name="connsiteX16" fmla="*/ 2496 w 1305333"/>
              <a:gd name="connsiteY16" fmla="*/ 463106 h 1424419"/>
              <a:gd name="connsiteX17" fmla="*/ 2458 w 1305333"/>
              <a:gd name="connsiteY17" fmla="*/ 429563 h 1424419"/>
              <a:gd name="connsiteX18" fmla="*/ 75248 w 1305333"/>
              <a:gd name="connsiteY18" fmla="*/ 303202 h 1424419"/>
              <a:gd name="connsiteX19" fmla="*/ 103465 w 1305333"/>
              <a:gd name="connsiteY19" fmla="*/ 288252 h 1424419"/>
              <a:gd name="connsiteX20" fmla="*/ 541533 w 1305333"/>
              <a:gd name="connsiteY20" fmla="*/ 38110 h 1424419"/>
              <a:gd name="connsiteX21" fmla="*/ 653528 w 1305333"/>
              <a:gd name="connsiteY21" fmla="*/ 0 h 1424419"/>
              <a:gd name="connsiteX0-1" fmla="*/ 653528 w 1305333"/>
              <a:gd name="connsiteY0-2" fmla="*/ 0 h 1424419"/>
              <a:gd name="connsiteX1-3" fmla="*/ 757287 w 1305333"/>
              <a:gd name="connsiteY1-4" fmla="*/ 32444 h 1424419"/>
              <a:gd name="connsiteX2-5" fmla="*/ 1206876 w 1305333"/>
              <a:gd name="connsiteY2-6" fmla="*/ 284945 h 1424419"/>
              <a:gd name="connsiteX3-7" fmla="*/ 1233464 w 1305333"/>
              <a:gd name="connsiteY3-8" fmla="*/ 306775 h 1424419"/>
              <a:gd name="connsiteX4-9" fmla="*/ 1301712 w 1305333"/>
              <a:gd name="connsiteY4-10" fmla="*/ 442384 h 1424419"/>
              <a:gd name="connsiteX5-11" fmla="*/ 1303099 w 1305333"/>
              <a:gd name="connsiteY5-12" fmla="*/ 495558 h 1424419"/>
              <a:gd name="connsiteX6-13" fmla="*/ 1303099 w 1305333"/>
              <a:gd name="connsiteY6-14" fmla="*/ 952393 h 1424419"/>
              <a:gd name="connsiteX7-15" fmla="*/ 1299356 w 1305333"/>
              <a:gd name="connsiteY7-16" fmla="*/ 974248 h 1424419"/>
              <a:gd name="connsiteX8-17" fmla="*/ 1193590 w 1305333"/>
              <a:gd name="connsiteY8-18" fmla="*/ 1159518 h 1424419"/>
              <a:gd name="connsiteX9-19" fmla="*/ 1188747 w 1305333"/>
              <a:gd name="connsiteY9-20" fmla="*/ 1163476 h 1424419"/>
              <a:gd name="connsiteX10-21" fmla="*/ 792288 w 1305333"/>
              <a:gd name="connsiteY10-22" fmla="*/ 1385653 h 1424419"/>
              <a:gd name="connsiteX11-23" fmla="*/ 522686 w 1305333"/>
              <a:gd name="connsiteY11-24" fmla="*/ 1384922 h 1424419"/>
              <a:gd name="connsiteX12-25" fmla="*/ 80344 w 1305333"/>
              <a:gd name="connsiteY12-26" fmla="*/ 1139323 h 1424419"/>
              <a:gd name="connsiteX13-27" fmla="*/ 68397 w 1305333"/>
              <a:gd name="connsiteY13-28" fmla="*/ 1130059 h 1424419"/>
              <a:gd name="connsiteX14-29" fmla="*/ 667 w 1305333"/>
              <a:gd name="connsiteY14-30" fmla="*/ 999105 h 1424419"/>
              <a:gd name="connsiteX15-31" fmla="*/ 0 w 1305333"/>
              <a:gd name="connsiteY15-32" fmla="*/ 972364 h 1424419"/>
              <a:gd name="connsiteX16-33" fmla="*/ 2496 w 1305333"/>
              <a:gd name="connsiteY16-34" fmla="*/ 463106 h 1424419"/>
              <a:gd name="connsiteX17-35" fmla="*/ 2458 w 1305333"/>
              <a:gd name="connsiteY17-36" fmla="*/ 429563 h 1424419"/>
              <a:gd name="connsiteX18-37" fmla="*/ 75248 w 1305333"/>
              <a:gd name="connsiteY18-38" fmla="*/ 303202 h 1424419"/>
              <a:gd name="connsiteX19-39" fmla="*/ 103465 w 1305333"/>
              <a:gd name="connsiteY19-40" fmla="*/ 288252 h 1424419"/>
              <a:gd name="connsiteX20-41" fmla="*/ 541533 w 1305333"/>
              <a:gd name="connsiteY20-42" fmla="*/ 38110 h 1424419"/>
              <a:gd name="connsiteX21-43" fmla="*/ 653528 w 1305333"/>
              <a:gd name="connsiteY21-44" fmla="*/ 0 h 1424419"/>
              <a:gd name="connsiteX0-45" fmla="*/ 653528 w 1305333"/>
              <a:gd name="connsiteY0-46" fmla="*/ 0 h 1424419"/>
              <a:gd name="connsiteX1-47" fmla="*/ 757287 w 1305333"/>
              <a:gd name="connsiteY1-48" fmla="*/ 32444 h 1424419"/>
              <a:gd name="connsiteX2-49" fmla="*/ 1206876 w 1305333"/>
              <a:gd name="connsiteY2-50" fmla="*/ 284945 h 1424419"/>
              <a:gd name="connsiteX3-51" fmla="*/ 1233464 w 1305333"/>
              <a:gd name="connsiteY3-52" fmla="*/ 306775 h 1424419"/>
              <a:gd name="connsiteX4-53" fmla="*/ 1301712 w 1305333"/>
              <a:gd name="connsiteY4-54" fmla="*/ 442384 h 1424419"/>
              <a:gd name="connsiteX5-55" fmla="*/ 1303099 w 1305333"/>
              <a:gd name="connsiteY5-56" fmla="*/ 495558 h 1424419"/>
              <a:gd name="connsiteX6-57" fmla="*/ 1303099 w 1305333"/>
              <a:gd name="connsiteY6-58" fmla="*/ 952393 h 1424419"/>
              <a:gd name="connsiteX7-59" fmla="*/ 1299356 w 1305333"/>
              <a:gd name="connsiteY7-60" fmla="*/ 974248 h 1424419"/>
              <a:gd name="connsiteX8-61" fmla="*/ 1193590 w 1305333"/>
              <a:gd name="connsiteY8-62" fmla="*/ 1159518 h 1424419"/>
              <a:gd name="connsiteX9-63" fmla="*/ 1188747 w 1305333"/>
              <a:gd name="connsiteY9-64" fmla="*/ 1163476 h 1424419"/>
              <a:gd name="connsiteX10-65" fmla="*/ 792288 w 1305333"/>
              <a:gd name="connsiteY10-66" fmla="*/ 1385653 h 1424419"/>
              <a:gd name="connsiteX11-67" fmla="*/ 522686 w 1305333"/>
              <a:gd name="connsiteY11-68" fmla="*/ 1384922 h 1424419"/>
              <a:gd name="connsiteX12-69" fmla="*/ 80344 w 1305333"/>
              <a:gd name="connsiteY12-70" fmla="*/ 1139323 h 1424419"/>
              <a:gd name="connsiteX13-71" fmla="*/ 68397 w 1305333"/>
              <a:gd name="connsiteY13-72" fmla="*/ 1130059 h 1424419"/>
              <a:gd name="connsiteX14-73" fmla="*/ 667 w 1305333"/>
              <a:gd name="connsiteY14-74" fmla="*/ 999105 h 1424419"/>
              <a:gd name="connsiteX15-75" fmla="*/ 0 w 1305333"/>
              <a:gd name="connsiteY15-76" fmla="*/ 972364 h 1424419"/>
              <a:gd name="connsiteX16-77" fmla="*/ 2496 w 1305333"/>
              <a:gd name="connsiteY16-78" fmla="*/ 463106 h 1424419"/>
              <a:gd name="connsiteX17-79" fmla="*/ 2458 w 1305333"/>
              <a:gd name="connsiteY17-80" fmla="*/ 429563 h 1424419"/>
              <a:gd name="connsiteX18-81" fmla="*/ 75248 w 1305333"/>
              <a:gd name="connsiteY18-82" fmla="*/ 303202 h 1424419"/>
              <a:gd name="connsiteX19-83" fmla="*/ 103465 w 1305333"/>
              <a:gd name="connsiteY19-84" fmla="*/ 288252 h 1424419"/>
              <a:gd name="connsiteX20-85" fmla="*/ 541533 w 1305333"/>
              <a:gd name="connsiteY20-86" fmla="*/ 38110 h 1424419"/>
              <a:gd name="connsiteX21-87" fmla="*/ 653528 w 1305333"/>
              <a:gd name="connsiteY21-88" fmla="*/ 0 h 1424419"/>
              <a:gd name="connsiteX0-89" fmla="*/ 653528 w 1306046"/>
              <a:gd name="connsiteY0-90" fmla="*/ 0 h 1424419"/>
              <a:gd name="connsiteX1-91" fmla="*/ 757287 w 1306046"/>
              <a:gd name="connsiteY1-92" fmla="*/ 32444 h 1424419"/>
              <a:gd name="connsiteX2-93" fmla="*/ 1206876 w 1306046"/>
              <a:gd name="connsiteY2-94" fmla="*/ 284945 h 1424419"/>
              <a:gd name="connsiteX3-95" fmla="*/ 1233464 w 1306046"/>
              <a:gd name="connsiteY3-96" fmla="*/ 306775 h 1424419"/>
              <a:gd name="connsiteX4-97" fmla="*/ 1301712 w 1306046"/>
              <a:gd name="connsiteY4-98" fmla="*/ 442384 h 1424419"/>
              <a:gd name="connsiteX5-99" fmla="*/ 1303099 w 1306046"/>
              <a:gd name="connsiteY5-100" fmla="*/ 495558 h 1424419"/>
              <a:gd name="connsiteX6-101" fmla="*/ 1303099 w 1306046"/>
              <a:gd name="connsiteY6-102" fmla="*/ 952393 h 1424419"/>
              <a:gd name="connsiteX7-103" fmla="*/ 1305306 w 1306046"/>
              <a:gd name="connsiteY7-104" fmla="*/ 990115 h 1424419"/>
              <a:gd name="connsiteX8-105" fmla="*/ 1193590 w 1306046"/>
              <a:gd name="connsiteY8-106" fmla="*/ 1159518 h 1424419"/>
              <a:gd name="connsiteX9-107" fmla="*/ 1188747 w 1306046"/>
              <a:gd name="connsiteY9-108" fmla="*/ 1163476 h 1424419"/>
              <a:gd name="connsiteX10-109" fmla="*/ 792288 w 1306046"/>
              <a:gd name="connsiteY10-110" fmla="*/ 1385653 h 1424419"/>
              <a:gd name="connsiteX11-111" fmla="*/ 522686 w 1306046"/>
              <a:gd name="connsiteY11-112" fmla="*/ 1384922 h 1424419"/>
              <a:gd name="connsiteX12-113" fmla="*/ 80344 w 1306046"/>
              <a:gd name="connsiteY12-114" fmla="*/ 1139323 h 1424419"/>
              <a:gd name="connsiteX13-115" fmla="*/ 68397 w 1306046"/>
              <a:gd name="connsiteY13-116" fmla="*/ 1130059 h 1424419"/>
              <a:gd name="connsiteX14-117" fmla="*/ 667 w 1306046"/>
              <a:gd name="connsiteY14-118" fmla="*/ 999105 h 1424419"/>
              <a:gd name="connsiteX15-119" fmla="*/ 0 w 1306046"/>
              <a:gd name="connsiteY15-120" fmla="*/ 972364 h 1424419"/>
              <a:gd name="connsiteX16-121" fmla="*/ 2496 w 1306046"/>
              <a:gd name="connsiteY16-122" fmla="*/ 463106 h 1424419"/>
              <a:gd name="connsiteX17-123" fmla="*/ 2458 w 1306046"/>
              <a:gd name="connsiteY17-124" fmla="*/ 429563 h 1424419"/>
              <a:gd name="connsiteX18-125" fmla="*/ 75248 w 1306046"/>
              <a:gd name="connsiteY18-126" fmla="*/ 303202 h 1424419"/>
              <a:gd name="connsiteX19-127" fmla="*/ 103465 w 1306046"/>
              <a:gd name="connsiteY19-128" fmla="*/ 288252 h 1424419"/>
              <a:gd name="connsiteX20-129" fmla="*/ 541533 w 1306046"/>
              <a:gd name="connsiteY20-130" fmla="*/ 38110 h 1424419"/>
              <a:gd name="connsiteX21-131" fmla="*/ 653528 w 1306046"/>
              <a:gd name="connsiteY21-132" fmla="*/ 0 h 1424419"/>
              <a:gd name="connsiteX0-133" fmla="*/ 653528 w 1305333"/>
              <a:gd name="connsiteY0-134" fmla="*/ 0 h 1424419"/>
              <a:gd name="connsiteX1-135" fmla="*/ 757287 w 1305333"/>
              <a:gd name="connsiteY1-136" fmla="*/ 32444 h 1424419"/>
              <a:gd name="connsiteX2-137" fmla="*/ 1206876 w 1305333"/>
              <a:gd name="connsiteY2-138" fmla="*/ 284945 h 1424419"/>
              <a:gd name="connsiteX3-139" fmla="*/ 1233464 w 1305333"/>
              <a:gd name="connsiteY3-140" fmla="*/ 306775 h 1424419"/>
              <a:gd name="connsiteX4-141" fmla="*/ 1301712 w 1305333"/>
              <a:gd name="connsiteY4-142" fmla="*/ 442384 h 1424419"/>
              <a:gd name="connsiteX5-143" fmla="*/ 1303099 w 1305333"/>
              <a:gd name="connsiteY5-144" fmla="*/ 495558 h 1424419"/>
              <a:gd name="connsiteX6-145" fmla="*/ 1303099 w 1305333"/>
              <a:gd name="connsiteY6-146" fmla="*/ 952393 h 1424419"/>
              <a:gd name="connsiteX7-147" fmla="*/ 1305306 w 1305333"/>
              <a:gd name="connsiteY7-148" fmla="*/ 990115 h 1424419"/>
              <a:gd name="connsiteX8-149" fmla="*/ 1193590 w 1305333"/>
              <a:gd name="connsiteY8-150" fmla="*/ 1159518 h 1424419"/>
              <a:gd name="connsiteX9-151" fmla="*/ 1188747 w 1305333"/>
              <a:gd name="connsiteY9-152" fmla="*/ 1163476 h 1424419"/>
              <a:gd name="connsiteX10-153" fmla="*/ 792288 w 1305333"/>
              <a:gd name="connsiteY10-154" fmla="*/ 1385653 h 1424419"/>
              <a:gd name="connsiteX11-155" fmla="*/ 522686 w 1305333"/>
              <a:gd name="connsiteY11-156" fmla="*/ 1384922 h 1424419"/>
              <a:gd name="connsiteX12-157" fmla="*/ 80344 w 1305333"/>
              <a:gd name="connsiteY12-158" fmla="*/ 1139323 h 1424419"/>
              <a:gd name="connsiteX13-159" fmla="*/ 68397 w 1305333"/>
              <a:gd name="connsiteY13-160" fmla="*/ 1130059 h 1424419"/>
              <a:gd name="connsiteX14-161" fmla="*/ 667 w 1305333"/>
              <a:gd name="connsiteY14-162" fmla="*/ 999105 h 1424419"/>
              <a:gd name="connsiteX15-163" fmla="*/ 0 w 1305333"/>
              <a:gd name="connsiteY15-164" fmla="*/ 972364 h 1424419"/>
              <a:gd name="connsiteX16-165" fmla="*/ 2496 w 1305333"/>
              <a:gd name="connsiteY16-166" fmla="*/ 463106 h 1424419"/>
              <a:gd name="connsiteX17-167" fmla="*/ 2458 w 1305333"/>
              <a:gd name="connsiteY17-168" fmla="*/ 429563 h 1424419"/>
              <a:gd name="connsiteX18-169" fmla="*/ 75248 w 1305333"/>
              <a:gd name="connsiteY18-170" fmla="*/ 303202 h 1424419"/>
              <a:gd name="connsiteX19-171" fmla="*/ 103465 w 1305333"/>
              <a:gd name="connsiteY19-172" fmla="*/ 288252 h 1424419"/>
              <a:gd name="connsiteX20-173" fmla="*/ 541533 w 1305333"/>
              <a:gd name="connsiteY20-174" fmla="*/ 38110 h 1424419"/>
              <a:gd name="connsiteX21-175" fmla="*/ 653528 w 1305333"/>
              <a:gd name="connsiteY21-176" fmla="*/ 0 h 1424419"/>
              <a:gd name="connsiteX0-177" fmla="*/ 653528 w 1305333"/>
              <a:gd name="connsiteY0-178" fmla="*/ 0 h 1424419"/>
              <a:gd name="connsiteX1-179" fmla="*/ 757287 w 1305333"/>
              <a:gd name="connsiteY1-180" fmla="*/ 32444 h 1424419"/>
              <a:gd name="connsiteX2-181" fmla="*/ 1206876 w 1305333"/>
              <a:gd name="connsiteY2-182" fmla="*/ 284945 h 1424419"/>
              <a:gd name="connsiteX3-183" fmla="*/ 1233464 w 1305333"/>
              <a:gd name="connsiteY3-184" fmla="*/ 306775 h 1424419"/>
              <a:gd name="connsiteX4-185" fmla="*/ 1301712 w 1305333"/>
              <a:gd name="connsiteY4-186" fmla="*/ 442384 h 1424419"/>
              <a:gd name="connsiteX5-187" fmla="*/ 1303099 w 1305333"/>
              <a:gd name="connsiteY5-188" fmla="*/ 495558 h 1424419"/>
              <a:gd name="connsiteX6-189" fmla="*/ 1303099 w 1305333"/>
              <a:gd name="connsiteY6-190" fmla="*/ 952393 h 1424419"/>
              <a:gd name="connsiteX7-191" fmla="*/ 1305306 w 1305333"/>
              <a:gd name="connsiteY7-192" fmla="*/ 990115 h 1424419"/>
              <a:gd name="connsiteX8-193" fmla="*/ 1193590 w 1305333"/>
              <a:gd name="connsiteY8-194" fmla="*/ 1159518 h 1424419"/>
              <a:gd name="connsiteX9-195" fmla="*/ 1172881 w 1305333"/>
              <a:gd name="connsiteY9-196" fmla="*/ 1179342 h 1424419"/>
              <a:gd name="connsiteX10-197" fmla="*/ 792288 w 1305333"/>
              <a:gd name="connsiteY10-198" fmla="*/ 1385653 h 1424419"/>
              <a:gd name="connsiteX11-199" fmla="*/ 522686 w 1305333"/>
              <a:gd name="connsiteY11-200" fmla="*/ 1384922 h 1424419"/>
              <a:gd name="connsiteX12-201" fmla="*/ 80344 w 1305333"/>
              <a:gd name="connsiteY12-202" fmla="*/ 1139323 h 1424419"/>
              <a:gd name="connsiteX13-203" fmla="*/ 68397 w 1305333"/>
              <a:gd name="connsiteY13-204" fmla="*/ 1130059 h 1424419"/>
              <a:gd name="connsiteX14-205" fmla="*/ 667 w 1305333"/>
              <a:gd name="connsiteY14-206" fmla="*/ 999105 h 1424419"/>
              <a:gd name="connsiteX15-207" fmla="*/ 0 w 1305333"/>
              <a:gd name="connsiteY15-208" fmla="*/ 972364 h 1424419"/>
              <a:gd name="connsiteX16-209" fmla="*/ 2496 w 1305333"/>
              <a:gd name="connsiteY16-210" fmla="*/ 463106 h 1424419"/>
              <a:gd name="connsiteX17-211" fmla="*/ 2458 w 1305333"/>
              <a:gd name="connsiteY17-212" fmla="*/ 429563 h 1424419"/>
              <a:gd name="connsiteX18-213" fmla="*/ 75248 w 1305333"/>
              <a:gd name="connsiteY18-214" fmla="*/ 303202 h 1424419"/>
              <a:gd name="connsiteX19-215" fmla="*/ 103465 w 1305333"/>
              <a:gd name="connsiteY19-216" fmla="*/ 288252 h 1424419"/>
              <a:gd name="connsiteX20-217" fmla="*/ 541533 w 1305333"/>
              <a:gd name="connsiteY20-218" fmla="*/ 38110 h 1424419"/>
              <a:gd name="connsiteX21-219" fmla="*/ 653528 w 1305333"/>
              <a:gd name="connsiteY21-220" fmla="*/ 0 h 1424419"/>
              <a:gd name="connsiteX0-221" fmla="*/ 653528 w 1305333"/>
              <a:gd name="connsiteY0-222" fmla="*/ 0 h 1424419"/>
              <a:gd name="connsiteX1-223" fmla="*/ 757287 w 1305333"/>
              <a:gd name="connsiteY1-224" fmla="*/ 32444 h 1424419"/>
              <a:gd name="connsiteX2-225" fmla="*/ 1206876 w 1305333"/>
              <a:gd name="connsiteY2-226" fmla="*/ 284945 h 1424419"/>
              <a:gd name="connsiteX3-227" fmla="*/ 1233464 w 1305333"/>
              <a:gd name="connsiteY3-228" fmla="*/ 306775 h 1424419"/>
              <a:gd name="connsiteX4-229" fmla="*/ 1301712 w 1305333"/>
              <a:gd name="connsiteY4-230" fmla="*/ 442384 h 1424419"/>
              <a:gd name="connsiteX5-231" fmla="*/ 1303099 w 1305333"/>
              <a:gd name="connsiteY5-232" fmla="*/ 495558 h 1424419"/>
              <a:gd name="connsiteX6-233" fmla="*/ 1303099 w 1305333"/>
              <a:gd name="connsiteY6-234" fmla="*/ 952393 h 1424419"/>
              <a:gd name="connsiteX7-235" fmla="*/ 1305306 w 1305333"/>
              <a:gd name="connsiteY7-236" fmla="*/ 990115 h 1424419"/>
              <a:gd name="connsiteX8-237" fmla="*/ 1193590 w 1305333"/>
              <a:gd name="connsiteY8-238" fmla="*/ 1159518 h 1424419"/>
              <a:gd name="connsiteX9-239" fmla="*/ 1172881 w 1305333"/>
              <a:gd name="connsiteY9-240" fmla="*/ 1179342 h 1424419"/>
              <a:gd name="connsiteX10-241" fmla="*/ 792288 w 1305333"/>
              <a:gd name="connsiteY10-242" fmla="*/ 1385653 h 1424419"/>
              <a:gd name="connsiteX11-243" fmla="*/ 522686 w 1305333"/>
              <a:gd name="connsiteY11-244" fmla="*/ 1384922 h 1424419"/>
              <a:gd name="connsiteX12-245" fmla="*/ 80344 w 1305333"/>
              <a:gd name="connsiteY12-246" fmla="*/ 1139323 h 1424419"/>
              <a:gd name="connsiteX13-247" fmla="*/ 68397 w 1305333"/>
              <a:gd name="connsiteY13-248" fmla="*/ 1130059 h 1424419"/>
              <a:gd name="connsiteX14-249" fmla="*/ 667 w 1305333"/>
              <a:gd name="connsiteY14-250" fmla="*/ 999105 h 1424419"/>
              <a:gd name="connsiteX15-251" fmla="*/ 0 w 1305333"/>
              <a:gd name="connsiteY15-252" fmla="*/ 972364 h 1424419"/>
              <a:gd name="connsiteX16-253" fmla="*/ 2496 w 1305333"/>
              <a:gd name="connsiteY16-254" fmla="*/ 463106 h 1424419"/>
              <a:gd name="connsiteX17-255" fmla="*/ 2458 w 1305333"/>
              <a:gd name="connsiteY17-256" fmla="*/ 429563 h 1424419"/>
              <a:gd name="connsiteX18-257" fmla="*/ 75248 w 1305333"/>
              <a:gd name="connsiteY18-258" fmla="*/ 303202 h 1424419"/>
              <a:gd name="connsiteX19-259" fmla="*/ 103465 w 1305333"/>
              <a:gd name="connsiteY19-260" fmla="*/ 288252 h 1424419"/>
              <a:gd name="connsiteX20-261" fmla="*/ 541533 w 1305333"/>
              <a:gd name="connsiteY20-262" fmla="*/ 38110 h 1424419"/>
              <a:gd name="connsiteX21-263" fmla="*/ 653528 w 1305333"/>
              <a:gd name="connsiteY21-264" fmla="*/ 0 h 1424419"/>
              <a:gd name="connsiteX0-265" fmla="*/ 653528 w 1305333"/>
              <a:gd name="connsiteY0-266" fmla="*/ 0 h 1424419"/>
              <a:gd name="connsiteX1-267" fmla="*/ 757287 w 1305333"/>
              <a:gd name="connsiteY1-268" fmla="*/ 32444 h 1424419"/>
              <a:gd name="connsiteX2-269" fmla="*/ 1206876 w 1305333"/>
              <a:gd name="connsiteY2-270" fmla="*/ 284945 h 1424419"/>
              <a:gd name="connsiteX3-271" fmla="*/ 1233464 w 1305333"/>
              <a:gd name="connsiteY3-272" fmla="*/ 306775 h 1424419"/>
              <a:gd name="connsiteX4-273" fmla="*/ 1301712 w 1305333"/>
              <a:gd name="connsiteY4-274" fmla="*/ 442384 h 1424419"/>
              <a:gd name="connsiteX5-275" fmla="*/ 1303099 w 1305333"/>
              <a:gd name="connsiteY5-276" fmla="*/ 495558 h 1424419"/>
              <a:gd name="connsiteX6-277" fmla="*/ 1303099 w 1305333"/>
              <a:gd name="connsiteY6-278" fmla="*/ 952393 h 1424419"/>
              <a:gd name="connsiteX7-279" fmla="*/ 1305306 w 1305333"/>
              <a:gd name="connsiteY7-280" fmla="*/ 990115 h 1424419"/>
              <a:gd name="connsiteX8-281" fmla="*/ 1193590 w 1305333"/>
              <a:gd name="connsiteY8-282" fmla="*/ 1159518 h 1424419"/>
              <a:gd name="connsiteX9-283" fmla="*/ 1172881 w 1305333"/>
              <a:gd name="connsiteY9-284" fmla="*/ 1179342 h 1424419"/>
              <a:gd name="connsiteX10-285" fmla="*/ 792288 w 1305333"/>
              <a:gd name="connsiteY10-286" fmla="*/ 1385653 h 1424419"/>
              <a:gd name="connsiteX11-287" fmla="*/ 522686 w 1305333"/>
              <a:gd name="connsiteY11-288" fmla="*/ 1384922 h 1424419"/>
              <a:gd name="connsiteX12-289" fmla="*/ 80344 w 1305333"/>
              <a:gd name="connsiteY12-290" fmla="*/ 1139323 h 1424419"/>
              <a:gd name="connsiteX13-291" fmla="*/ 68397 w 1305333"/>
              <a:gd name="connsiteY13-292" fmla="*/ 1130059 h 1424419"/>
              <a:gd name="connsiteX14-293" fmla="*/ 667 w 1305333"/>
              <a:gd name="connsiteY14-294" fmla="*/ 999105 h 1424419"/>
              <a:gd name="connsiteX15-295" fmla="*/ 0 w 1305333"/>
              <a:gd name="connsiteY15-296" fmla="*/ 972364 h 1424419"/>
              <a:gd name="connsiteX16-297" fmla="*/ 2496 w 1305333"/>
              <a:gd name="connsiteY16-298" fmla="*/ 463106 h 1424419"/>
              <a:gd name="connsiteX17-299" fmla="*/ 2458 w 1305333"/>
              <a:gd name="connsiteY17-300" fmla="*/ 429563 h 1424419"/>
              <a:gd name="connsiteX18-301" fmla="*/ 75248 w 1305333"/>
              <a:gd name="connsiteY18-302" fmla="*/ 303202 h 1424419"/>
              <a:gd name="connsiteX19-303" fmla="*/ 103465 w 1305333"/>
              <a:gd name="connsiteY19-304" fmla="*/ 288252 h 1424419"/>
              <a:gd name="connsiteX20-305" fmla="*/ 541533 w 1305333"/>
              <a:gd name="connsiteY20-306" fmla="*/ 38110 h 1424419"/>
              <a:gd name="connsiteX21-307" fmla="*/ 653528 w 1305333"/>
              <a:gd name="connsiteY21-308" fmla="*/ 0 h 1424419"/>
              <a:gd name="connsiteX0-309" fmla="*/ 653528 w 1305333"/>
              <a:gd name="connsiteY0-310" fmla="*/ 0 h 1424419"/>
              <a:gd name="connsiteX1-311" fmla="*/ 757287 w 1305333"/>
              <a:gd name="connsiteY1-312" fmla="*/ 32444 h 1424419"/>
              <a:gd name="connsiteX2-313" fmla="*/ 1206876 w 1305333"/>
              <a:gd name="connsiteY2-314" fmla="*/ 284945 h 1424419"/>
              <a:gd name="connsiteX3-315" fmla="*/ 1233464 w 1305333"/>
              <a:gd name="connsiteY3-316" fmla="*/ 306775 h 1424419"/>
              <a:gd name="connsiteX4-317" fmla="*/ 1301712 w 1305333"/>
              <a:gd name="connsiteY4-318" fmla="*/ 442384 h 1424419"/>
              <a:gd name="connsiteX5-319" fmla="*/ 1303099 w 1305333"/>
              <a:gd name="connsiteY5-320" fmla="*/ 495558 h 1424419"/>
              <a:gd name="connsiteX6-321" fmla="*/ 1303099 w 1305333"/>
              <a:gd name="connsiteY6-322" fmla="*/ 952393 h 1424419"/>
              <a:gd name="connsiteX7-323" fmla="*/ 1305306 w 1305333"/>
              <a:gd name="connsiteY7-324" fmla="*/ 990115 h 1424419"/>
              <a:gd name="connsiteX8-325" fmla="*/ 1193590 w 1305333"/>
              <a:gd name="connsiteY8-326" fmla="*/ 1159518 h 1424419"/>
              <a:gd name="connsiteX9-327" fmla="*/ 1172881 w 1305333"/>
              <a:gd name="connsiteY9-328" fmla="*/ 1179342 h 1424419"/>
              <a:gd name="connsiteX10-329" fmla="*/ 792288 w 1305333"/>
              <a:gd name="connsiteY10-330" fmla="*/ 1385653 h 1424419"/>
              <a:gd name="connsiteX11-331" fmla="*/ 522686 w 1305333"/>
              <a:gd name="connsiteY11-332" fmla="*/ 1384922 h 1424419"/>
              <a:gd name="connsiteX12-333" fmla="*/ 80344 w 1305333"/>
              <a:gd name="connsiteY12-334" fmla="*/ 1139323 h 1424419"/>
              <a:gd name="connsiteX13-335" fmla="*/ 68397 w 1305333"/>
              <a:gd name="connsiteY13-336" fmla="*/ 1130059 h 1424419"/>
              <a:gd name="connsiteX14-337" fmla="*/ 667 w 1305333"/>
              <a:gd name="connsiteY14-338" fmla="*/ 999105 h 1424419"/>
              <a:gd name="connsiteX15-339" fmla="*/ 0 w 1305333"/>
              <a:gd name="connsiteY15-340" fmla="*/ 972364 h 1424419"/>
              <a:gd name="connsiteX16-341" fmla="*/ 2496 w 1305333"/>
              <a:gd name="connsiteY16-342" fmla="*/ 463106 h 1424419"/>
              <a:gd name="connsiteX17-343" fmla="*/ 2458 w 1305333"/>
              <a:gd name="connsiteY17-344" fmla="*/ 429563 h 1424419"/>
              <a:gd name="connsiteX18-345" fmla="*/ 75248 w 1305333"/>
              <a:gd name="connsiteY18-346" fmla="*/ 303202 h 1424419"/>
              <a:gd name="connsiteX19-347" fmla="*/ 103465 w 1305333"/>
              <a:gd name="connsiteY19-348" fmla="*/ 288252 h 1424419"/>
              <a:gd name="connsiteX20-349" fmla="*/ 541533 w 1305333"/>
              <a:gd name="connsiteY20-350" fmla="*/ 38110 h 1424419"/>
              <a:gd name="connsiteX21-351" fmla="*/ 653528 w 1305333"/>
              <a:gd name="connsiteY21-352" fmla="*/ 0 h 1424419"/>
              <a:gd name="connsiteX0-353" fmla="*/ 653528 w 1305333"/>
              <a:gd name="connsiteY0-354" fmla="*/ 0 h 1424419"/>
              <a:gd name="connsiteX1-355" fmla="*/ 757287 w 1305333"/>
              <a:gd name="connsiteY1-356" fmla="*/ 32444 h 1424419"/>
              <a:gd name="connsiteX2-357" fmla="*/ 1206876 w 1305333"/>
              <a:gd name="connsiteY2-358" fmla="*/ 284945 h 1424419"/>
              <a:gd name="connsiteX3-359" fmla="*/ 1233464 w 1305333"/>
              <a:gd name="connsiteY3-360" fmla="*/ 306775 h 1424419"/>
              <a:gd name="connsiteX4-361" fmla="*/ 1301712 w 1305333"/>
              <a:gd name="connsiteY4-362" fmla="*/ 442384 h 1424419"/>
              <a:gd name="connsiteX5-363" fmla="*/ 1303099 w 1305333"/>
              <a:gd name="connsiteY5-364" fmla="*/ 495558 h 1424419"/>
              <a:gd name="connsiteX6-365" fmla="*/ 1303099 w 1305333"/>
              <a:gd name="connsiteY6-366" fmla="*/ 952393 h 1424419"/>
              <a:gd name="connsiteX7-367" fmla="*/ 1305306 w 1305333"/>
              <a:gd name="connsiteY7-368" fmla="*/ 990115 h 1424419"/>
              <a:gd name="connsiteX8-369" fmla="*/ 1193590 w 1305333"/>
              <a:gd name="connsiteY8-370" fmla="*/ 1159518 h 1424419"/>
              <a:gd name="connsiteX9-371" fmla="*/ 1172881 w 1305333"/>
              <a:gd name="connsiteY9-372" fmla="*/ 1179342 h 1424419"/>
              <a:gd name="connsiteX10-373" fmla="*/ 792288 w 1305333"/>
              <a:gd name="connsiteY10-374" fmla="*/ 1385653 h 1424419"/>
              <a:gd name="connsiteX11-375" fmla="*/ 522686 w 1305333"/>
              <a:gd name="connsiteY11-376" fmla="*/ 1384922 h 1424419"/>
              <a:gd name="connsiteX12-377" fmla="*/ 80344 w 1305333"/>
              <a:gd name="connsiteY12-378" fmla="*/ 1139323 h 1424419"/>
              <a:gd name="connsiteX13-379" fmla="*/ 68397 w 1305333"/>
              <a:gd name="connsiteY13-380" fmla="*/ 1130059 h 1424419"/>
              <a:gd name="connsiteX14-381" fmla="*/ 667 w 1305333"/>
              <a:gd name="connsiteY14-382" fmla="*/ 999105 h 1424419"/>
              <a:gd name="connsiteX15-383" fmla="*/ 0 w 1305333"/>
              <a:gd name="connsiteY15-384" fmla="*/ 972364 h 1424419"/>
              <a:gd name="connsiteX16-385" fmla="*/ 2496 w 1305333"/>
              <a:gd name="connsiteY16-386" fmla="*/ 463106 h 1424419"/>
              <a:gd name="connsiteX17-387" fmla="*/ 2458 w 1305333"/>
              <a:gd name="connsiteY17-388" fmla="*/ 429563 h 1424419"/>
              <a:gd name="connsiteX18-389" fmla="*/ 75248 w 1305333"/>
              <a:gd name="connsiteY18-390" fmla="*/ 303202 h 1424419"/>
              <a:gd name="connsiteX19-391" fmla="*/ 106293 w 1305333"/>
              <a:gd name="connsiteY19-392" fmla="*/ 282597 h 1424419"/>
              <a:gd name="connsiteX20-393" fmla="*/ 541533 w 1305333"/>
              <a:gd name="connsiteY20-394" fmla="*/ 38110 h 1424419"/>
              <a:gd name="connsiteX21-395" fmla="*/ 653528 w 1305333"/>
              <a:gd name="connsiteY21-396" fmla="*/ 0 h 1424419"/>
              <a:gd name="connsiteX0-397" fmla="*/ 653528 w 1305333"/>
              <a:gd name="connsiteY0-398" fmla="*/ 0 h 1424419"/>
              <a:gd name="connsiteX1-399" fmla="*/ 757287 w 1305333"/>
              <a:gd name="connsiteY1-400" fmla="*/ 32444 h 1424419"/>
              <a:gd name="connsiteX2-401" fmla="*/ 1206876 w 1305333"/>
              <a:gd name="connsiteY2-402" fmla="*/ 284945 h 1424419"/>
              <a:gd name="connsiteX3-403" fmla="*/ 1237706 w 1305333"/>
              <a:gd name="connsiteY3-404" fmla="*/ 306775 h 1424419"/>
              <a:gd name="connsiteX4-405" fmla="*/ 1301712 w 1305333"/>
              <a:gd name="connsiteY4-406" fmla="*/ 442384 h 1424419"/>
              <a:gd name="connsiteX5-407" fmla="*/ 1303099 w 1305333"/>
              <a:gd name="connsiteY5-408" fmla="*/ 495558 h 1424419"/>
              <a:gd name="connsiteX6-409" fmla="*/ 1303099 w 1305333"/>
              <a:gd name="connsiteY6-410" fmla="*/ 952393 h 1424419"/>
              <a:gd name="connsiteX7-411" fmla="*/ 1305306 w 1305333"/>
              <a:gd name="connsiteY7-412" fmla="*/ 990115 h 1424419"/>
              <a:gd name="connsiteX8-413" fmla="*/ 1193590 w 1305333"/>
              <a:gd name="connsiteY8-414" fmla="*/ 1159518 h 1424419"/>
              <a:gd name="connsiteX9-415" fmla="*/ 1172881 w 1305333"/>
              <a:gd name="connsiteY9-416" fmla="*/ 1179342 h 1424419"/>
              <a:gd name="connsiteX10-417" fmla="*/ 792288 w 1305333"/>
              <a:gd name="connsiteY10-418" fmla="*/ 1385653 h 1424419"/>
              <a:gd name="connsiteX11-419" fmla="*/ 522686 w 1305333"/>
              <a:gd name="connsiteY11-420" fmla="*/ 1384922 h 1424419"/>
              <a:gd name="connsiteX12-421" fmla="*/ 80344 w 1305333"/>
              <a:gd name="connsiteY12-422" fmla="*/ 1139323 h 1424419"/>
              <a:gd name="connsiteX13-423" fmla="*/ 68397 w 1305333"/>
              <a:gd name="connsiteY13-424" fmla="*/ 1130059 h 1424419"/>
              <a:gd name="connsiteX14-425" fmla="*/ 667 w 1305333"/>
              <a:gd name="connsiteY14-426" fmla="*/ 999105 h 1424419"/>
              <a:gd name="connsiteX15-427" fmla="*/ 0 w 1305333"/>
              <a:gd name="connsiteY15-428" fmla="*/ 972364 h 1424419"/>
              <a:gd name="connsiteX16-429" fmla="*/ 2496 w 1305333"/>
              <a:gd name="connsiteY16-430" fmla="*/ 463106 h 1424419"/>
              <a:gd name="connsiteX17-431" fmla="*/ 2458 w 1305333"/>
              <a:gd name="connsiteY17-432" fmla="*/ 429563 h 1424419"/>
              <a:gd name="connsiteX18-433" fmla="*/ 75248 w 1305333"/>
              <a:gd name="connsiteY18-434" fmla="*/ 303202 h 1424419"/>
              <a:gd name="connsiteX19-435" fmla="*/ 106293 w 1305333"/>
              <a:gd name="connsiteY19-436" fmla="*/ 282597 h 1424419"/>
              <a:gd name="connsiteX20-437" fmla="*/ 541533 w 1305333"/>
              <a:gd name="connsiteY20-438" fmla="*/ 38110 h 1424419"/>
              <a:gd name="connsiteX21-439" fmla="*/ 653528 w 1305333"/>
              <a:gd name="connsiteY21-440" fmla="*/ 0 h 1424419"/>
              <a:gd name="connsiteX0-441" fmla="*/ 653528 w 1305333"/>
              <a:gd name="connsiteY0-442" fmla="*/ 0 h 1424419"/>
              <a:gd name="connsiteX1-443" fmla="*/ 757287 w 1305333"/>
              <a:gd name="connsiteY1-444" fmla="*/ 32444 h 1424419"/>
              <a:gd name="connsiteX2-445" fmla="*/ 1206876 w 1305333"/>
              <a:gd name="connsiteY2-446" fmla="*/ 284945 h 1424419"/>
              <a:gd name="connsiteX3-447" fmla="*/ 1237706 w 1305333"/>
              <a:gd name="connsiteY3-448" fmla="*/ 306775 h 1424419"/>
              <a:gd name="connsiteX4-449" fmla="*/ 1301712 w 1305333"/>
              <a:gd name="connsiteY4-450" fmla="*/ 442384 h 1424419"/>
              <a:gd name="connsiteX5-451" fmla="*/ 1303099 w 1305333"/>
              <a:gd name="connsiteY5-452" fmla="*/ 495558 h 1424419"/>
              <a:gd name="connsiteX6-453" fmla="*/ 1303099 w 1305333"/>
              <a:gd name="connsiteY6-454" fmla="*/ 952393 h 1424419"/>
              <a:gd name="connsiteX7-455" fmla="*/ 1305306 w 1305333"/>
              <a:gd name="connsiteY7-456" fmla="*/ 990115 h 1424419"/>
              <a:gd name="connsiteX8-457" fmla="*/ 1211970 w 1305333"/>
              <a:gd name="connsiteY8-458" fmla="*/ 1149621 h 1424419"/>
              <a:gd name="connsiteX9-459" fmla="*/ 1172881 w 1305333"/>
              <a:gd name="connsiteY9-460" fmla="*/ 1179342 h 1424419"/>
              <a:gd name="connsiteX10-461" fmla="*/ 792288 w 1305333"/>
              <a:gd name="connsiteY10-462" fmla="*/ 1385653 h 1424419"/>
              <a:gd name="connsiteX11-463" fmla="*/ 522686 w 1305333"/>
              <a:gd name="connsiteY11-464" fmla="*/ 1384922 h 1424419"/>
              <a:gd name="connsiteX12-465" fmla="*/ 80344 w 1305333"/>
              <a:gd name="connsiteY12-466" fmla="*/ 1139323 h 1424419"/>
              <a:gd name="connsiteX13-467" fmla="*/ 68397 w 1305333"/>
              <a:gd name="connsiteY13-468" fmla="*/ 1130059 h 1424419"/>
              <a:gd name="connsiteX14-469" fmla="*/ 667 w 1305333"/>
              <a:gd name="connsiteY14-470" fmla="*/ 999105 h 1424419"/>
              <a:gd name="connsiteX15-471" fmla="*/ 0 w 1305333"/>
              <a:gd name="connsiteY15-472" fmla="*/ 972364 h 1424419"/>
              <a:gd name="connsiteX16-473" fmla="*/ 2496 w 1305333"/>
              <a:gd name="connsiteY16-474" fmla="*/ 463106 h 1424419"/>
              <a:gd name="connsiteX17-475" fmla="*/ 2458 w 1305333"/>
              <a:gd name="connsiteY17-476" fmla="*/ 429563 h 1424419"/>
              <a:gd name="connsiteX18-477" fmla="*/ 75248 w 1305333"/>
              <a:gd name="connsiteY18-478" fmla="*/ 303202 h 1424419"/>
              <a:gd name="connsiteX19-479" fmla="*/ 106293 w 1305333"/>
              <a:gd name="connsiteY19-480" fmla="*/ 282597 h 1424419"/>
              <a:gd name="connsiteX20-481" fmla="*/ 541533 w 1305333"/>
              <a:gd name="connsiteY20-482" fmla="*/ 38110 h 1424419"/>
              <a:gd name="connsiteX21-483" fmla="*/ 653528 w 1305333"/>
              <a:gd name="connsiteY21-484" fmla="*/ 0 h 1424419"/>
              <a:gd name="connsiteX0-485" fmla="*/ 653528 w 1305333"/>
              <a:gd name="connsiteY0-486" fmla="*/ 0 h 1424419"/>
              <a:gd name="connsiteX1-487" fmla="*/ 757287 w 1305333"/>
              <a:gd name="connsiteY1-488" fmla="*/ 32444 h 1424419"/>
              <a:gd name="connsiteX2-489" fmla="*/ 1206876 w 1305333"/>
              <a:gd name="connsiteY2-490" fmla="*/ 284945 h 1424419"/>
              <a:gd name="connsiteX3-491" fmla="*/ 1237706 w 1305333"/>
              <a:gd name="connsiteY3-492" fmla="*/ 306775 h 1424419"/>
              <a:gd name="connsiteX4-493" fmla="*/ 1301712 w 1305333"/>
              <a:gd name="connsiteY4-494" fmla="*/ 442384 h 1424419"/>
              <a:gd name="connsiteX5-495" fmla="*/ 1303099 w 1305333"/>
              <a:gd name="connsiteY5-496" fmla="*/ 495558 h 1424419"/>
              <a:gd name="connsiteX6-497" fmla="*/ 1303099 w 1305333"/>
              <a:gd name="connsiteY6-498" fmla="*/ 952393 h 1424419"/>
              <a:gd name="connsiteX7-499" fmla="*/ 1305306 w 1305333"/>
              <a:gd name="connsiteY7-500" fmla="*/ 990115 h 1424419"/>
              <a:gd name="connsiteX8-501" fmla="*/ 1236006 w 1305333"/>
              <a:gd name="connsiteY8-502" fmla="*/ 1160932 h 1424419"/>
              <a:gd name="connsiteX9-503" fmla="*/ 1172881 w 1305333"/>
              <a:gd name="connsiteY9-504" fmla="*/ 1179342 h 1424419"/>
              <a:gd name="connsiteX10-505" fmla="*/ 792288 w 1305333"/>
              <a:gd name="connsiteY10-506" fmla="*/ 1385653 h 1424419"/>
              <a:gd name="connsiteX11-507" fmla="*/ 522686 w 1305333"/>
              <a:gd name="connsiteY11-508" fmla="*/ 1384922 h 1424419"/>
              <a:gd name="connsiteX12-509" fmla="*/ 80344 w 1305333"/>
              <a:gd name="connsiteY12-510" fmla="*/ 1139323 h 1424419"/>
              <a:gd name="connsiteX13-511" fmla="*/ 68397 w 1305333"/>
              <a:gd name="connsiteY13-512" fmla="*/ 1130059 h 1424419"/>
              <a:gd name="connsiteX14-513" fmla="*/ 667 w 1305333"/>
              <a:gd name="connsiteY14-514" fmla="*/ 999105 h 1424419"/>
              <a:gd name="connsiteX15-515" fmla="*/ 0 w 1305333"/>
              <a:gd name="connsiteY15-516" fmla="*/ 972364 h 1424419"/>
              <a:gd name="connsiteX16-517" fmla="*/ 2496 w 1305333"/>
              <a:gd name="connsiteY16-518" fmla="*/ 463106 h 1424419"/>
              <a:gd name="connsiteX17-519" fmla="*/ 2458 w 1305333"/>
              <a:gd name="connsiteY17-520" fmla="*/ 429563 h 1424419"/>
              <a:gd name="connsiteX18-521" fmla="*/ 75248 w 1305333"/>
              <a:gd name="connsiteY18-522" fmla="*/ 303202 h 1424419"/>
              <a:gd name="connsiteX19-523" fmla="*/ 106293 w 1305333"/>
              <a:gd name="connsiteY19-524" fmla="*/ 282597 h 1424419"/>
              <a:gd name="connsiteX20-525" fmla="*/ 541533 w 1305333"/>
              <a:gd name="connsiteY20-526" fmla="*/ 38110 h 1424419"/>
              <a:gd name="connsiteX21-527" fmla="*/ 653528 w 1305333"/>
              <a:gd name="connsiteY21-528" fmla="*/ 0 h 1424419"/>
              <a:gd name="connsiteX0-529" fmla="*/ 653528 w 1313169"/>
              <a:gd name="connsiteY0-530" fmla="*/ 0 h 1424419"/>
              <a:gd name="connsiteX1-531" fmla="*/ 757287 w 1313169"/>
              <a:gd name="connsiteY1-532" fmla="*/ 32444 h 1424419"/>
              <a:gd name="connsiteX2-533" fmla="*/ 1206876 w 1313169"/>
              <a:gd name="connsiteY2-534" fmla="*/ 284945 h 1424419"/>
              <a:gd name="connsiteX3-535" fmla="*/ 1237706 w 1313169"/>
              <a:gd name="connsiteY3-536" fmla="*/ 306775 h 1424419"/>
              <a:gd name="connsiteX4-537" fmla="*/ 1301712 w 1313169"/>
              <a:gd name="connsiteY4-538" fmla="*/ 442384 h 1424419"/>
              <a:gd name="connsiteX5-539" fmla="*/ 1303099 w 1313169"/>
              <a:gd name="connsiteY5-540" fmla="*/ 495558 h 1424419"/>
              <a:gd name="connsiteX6-541" fmla="*/ 1303099 w 1313169"/>
              <a:gd name="connsiteY6-542" fmla="*/ 952393 h 1424419"/>
              <a:gd name="connsiteX7-543" fmla="*/ 1305306 w 1313169"/>
              <a:gd name="connsiteY7-544" fmla="*/ 990115 h 1424419"/>
              <a:gd name="connsiteX8-545" fmla="*/ 1271352 w 1313169"/>
              <a:gd name="connsiteY8-546" fmla="*/ 1142552 h 1424419"/>
              <a:gd name="connsiteX9-547" fmla="*/ 1172881 w 1313169"/>
              <a:gd name="connsiteY9-548" fmla="*/ 1179342 h 1424419"/>
              <a:gd name="connsiteX10-549" fmla="*/ 792288 w 1313169"/>
              <a:gd name="connsiteY10-550" fmla="*/ 1385653 h 1424419"/>
              <a:gd name="connsiteX11-551" fmla="*/ 522686 w 1313169"/>
              <a:gd name="connsiteY11-552" fmla="*/ 1384922 h 1424419"/>
              <a:gd name="connsiteX12-553" fmla="*/ 80344 w 1313169"/>
              <a:gd name="connsiteY12-554" fmla="*/ 1139323 h 1424419"/>
              <a:gd name="connsiteX13-555" fmla="*/ 68397 w 1313169"/>
              <a:gd name="connsiteY13-556" fmla="*/ 1130059 h 1424419"/>
              <a:gd name="connsiteX14-557" fmla="*/ 667 w 1313169"/>
              <a:gd name="connsiteY14-558" fmla="*/ 999105 h 1424419"/>
              <a:gd name="connsiteX15-559" fmla="*/ 0 w 1313169"/>
              <a:gd name="connsiteY15-560" fmla="*/ 972364 h 1424419"/>
              <a:gd name="connsiteX16-561" fmla="*/ 2496 w 1313169"/>
              <a:gd name="connsiteY16-562" fmla="*/ 463106 h 1424419"/>
              <a:gd name="connsiteX17-563" fmla="*/ 2458 w 1313169"/>
              <a:gd name="connsiteY17-564" fmla="*/ 429563 h 1424419"/>
              <a:gd name="connsiteX18-565" fmla="*/ 75248 w 1313169"/>
              <a:gd name="connsiteY18-566" fmla="*/ 303202 h 1424419"/>
              <a:gd name="connsiteX19-567" fmla="*/ 106293 w 1313169"/>
              <a:gd name="connsiteY19-568" fmla="*/ 282597 h 1424419"/>
              <a:gd name="connsiteX20-569" fmla="*/ 541533 w 1313169"/>
              <a:gd name="connsiteY20-570" fmla="*/ 38110 h 1424419"/>
              <a:gd name="connsiteX21-571" fmla="*/ 653528 w 1313169"/>
              <a:gd name="connsiteY21-572" fmla="*/ 0 h 1424419"/>
              <a:gd name="connsiteX0-573" fmla="*/ 653528 w 1306267"/>
              <a:gd name="connsiteY0-574" fmla="*/ 0 h 1424419"/>
              <a:gd name="connsiteX1-575" fmla="*/ 757287 w 1306267"/>
              <a:gd name="connsiteY1-576" fmla="*/ 32444 h 1424419"/>
              <a:gd name="connsiteX2-577" fmla="*/ 1206876 w 1306267"/>
              <a:gd name="connsiteY2-578" fmla="*/ 284945 h 1424419"/>
              <a:gd name="connsiteX3-579" fmla="*/ 1237706 w 1306267"/>
              <a:gd name="connsiteY3-580" fmla="*/ 306775 h 1424419"/>
              <a:gd name="connsiteX4-581" fmla="*/ 1301712 w 1306267"/>
              <a:gd name="connsiteY4-582" fmla="*/ 442384 h 1424419"/>
              <a:gd name="connsiteX5-583" fmla="*/ 1303099 w 1306267"/>
              <a:gd name="connsiteY5-584" fmla="*/ 495558 h 1424419"/>
              <a:gd name="connsiteX6-585" fmla="*/ 1303099 w 1306267"/>
              <a:gd name="connsiteY6-586" fmla="*/ 952393 h 1424419"/>
              <a:gd name="connsiteX7-587" fmla="*/ 1305306 w 1306267"/>
              <a:gd name="connsiteY7-588" fmla="*/ 990115 h 1424419"/>
              <a:gd name="connsiteX8-589" fmla="*/ 1255800 w 1306267"/>
              <a:gd name="connsiteY8-590" fmla="*/ 1142552 h 1424419"/>
              <a:gd name="connsiteX9-591" fmla="*/ 1172881 w 1306267"/>
              <a:gd name="connsiteY9-592" fmla="*/ 1179342 h 1424419"/>
              <a:gd name="connsiteX10-593" fmla="*/ 792288 w 1306267"/>
              <a:gd name="connsiteY10-594" fmla="*/ 1385653 h 1424419"/>
              <a:gd name="connsiteX11-595" fmla="*/ 522686 w 1306267"/>
              <a:gd name="connsiteY11-596" fmla="*/ 1384922 h 1424419"/>
              <a:gd name="connsiteX12-597" fmla="*/ 80344 w 1306267"/>
              <a:gd name="connsiteY12-598" fmla="*/ 1139323 h 1424419"/>
              <a:gd name="connsiteX13-599" fmla="*/ 68397 w 1306267"/>
              <a:gd name="connsiteY13-600" fmla="*/ 1130059 h 1424419"/>
              <a:gd name="connsiteX14-601" fmla="*/ 667 w 1306267"/>
              <a:gd name="connsiteY14-602" fmla="*/ 999105 h 1424419"/>
              <a:gd name="connsiteX15-603" fmla="*/ 0 w 1306267"/>
              <a:gd name="connsiteY15-604" fmla="*/ 972364 h 1424419"/>
              <a:gd name="connsiteX16-605" fmla="*/ 2496 w 1306267"/>
              <a:gd name="connsiteY16-606" fmla="*/ 463106 h 1424419"/>
              <a:gd name="connsiteX17-607" fmla="*/ 2458 w 1306267"/>
              <a:gd name="connsiteY17-608" fmla="*/ 429563 h 1424419"/>
              <a:gd name="connsiteX18-609" fmla="*/ 75248 w 1306267"/>
              <a:gd name="connsiteY18-610" fmla="*/ 303202 h 1424419"/>
              <a:gd name="connsiteX19-611" fmla="*/ 106293 w 1306267"/>
              <a:gd name="connsiteY19-612" fmla="*/ 282597 h 1424419"/>
              <a:gd name="connsiteX20-613" fmla="*/ 541533 w 1306267"/>
              <a:gd name="connsiteY20-614" fmla="*/ 38110 h 1424419"/>
              <a:gd name="connsiteX21-615" fmla="*/ 653528 w 1306267"/>
              <a:gd name="connsiteY21-616" fmla="*/ 0 h 1424419"/>
              <a:gd name="connsiteX0-617" fmla="*/ 653528 w 1306267"/>
              <a:gd name="connsiteY0-618" fmla="*/ 0 h 1424419"/>
              <a:gd name="connsiteX1-619" fmla="*/ 757287 w 1306267"/>
              <a:gd name="connsiteY1-620" fmla="*/ 32444 h 1424419"/>
              <a:gd name="connsiteX2-621" fmla="*/ 1206876 w 1306267"/>
              <a:gd name="connsiteY2-622" fmla="*/ 284945 h 1424419"/>
              <a:gd name="connsiteX3-623" fmla="*/ 1237706 w 1306267"/>
              <a:gd name="connsiteY3-624" fmla="*/ 306775 h 1424419"/>
              <a:gd name="connsiteX4-625" fmla="*/ 1301712 w 1306267"/>
              <a:gd name="connsiteY4-626" fmla="*/ 442384 h 1424419"/>
              <a:gd name="connsiteX5-627" fmla="*/ 1303099 w 1306267"/>
              <a:gd name="connsiteY5-628" fmla="*/ 495558 h 1424419"/>
              <a:gd name="connsiteX6-629" fmla="*/ 1303099 w 1306267"/>
              <a:gd name="connsiteY6-630" fmla="*/ 952393 h 1424419"/>
              <a:gd name="connsiteX7-631" fmla="*/ 1305306 w 1306267"/>
              <a:gd name="connsiteY7-632" fmla="*/ 990115 h 1424419"/>
              <a:gd name="connsiteX8-633" fmla="*/ 1255800 w 1306267"/>
              <a:gd name="connsiteY8-634" fmla="*/ 1142552 h 1424419"/>
              <a:gd name="connsiteX9-635" fmla="*/ 1172881 w 1306267"/>
              <a:gd name="connsiteY9-636" fmla="*/ 1179342 h 1424419"/>
              <a:gd name="connsiteX10-637" fmla="*/ 792288 w 1306267"/>
              <a:gd name="connsiteY10-638" fmla="*/ 1385653 h 1424419"/>
              <a:gd name="connsiteX11-639" fmla="*/ 522686 w 1306267"/>
              <a:gd name="connsiteY11-640" fmla="*/ 1384922 h 1424419"/>
              <a:gd name="connsiteX12-641" fmla="*/ 80344 w 1306267"/>
              <a:gd name="connsiteY12-642" fmla="*/ 1139323 h 1424419"/>
              <a:gd name="connsiteX13-643" fmla="*/ 61328 w 1306267"/>
              <a:gd name="connsiteY13-644" fmla="*/ 1127231 h 1424419"/>
              <a:gd name="connsiteX14-645" fmla="*/ 667 w 1306267"/>
              <a:gd name="connsiteY14-646" fmla="*/ 999105 h 1424419"/>
              <a:gd name="connsiteX15-647" fmla="*/ 0 w 1306267"/>
              <a:gd name="connsiteY15-648" fmla="*/ 972364 h 1424419"/>
              <a:gd name="connsiteX16-649" fmla="*/ 2496 w 1306267"/>
              <a:gd name="connsiteY16-650" fmla="*/ 463106 h 1424419"/>
              <a:gd name="connsiteX17-651" fmla="*/ 2458 w 1306267"/>
              <a:gd name="connsiteY17-652" fmla="*/ 429563 h 1424419"/>
              <a:gd name="connsiteX18-653" fmla="*/ 75248 w 1306267"/>
              <a:gd name="connsiteY18-654" fmla="*/ 303202 h 1424419"/>
              <a:gd name="connsiteX19-655" fmla="*/ 106293 w 1306267"/>
              <a:gd name="connsiteY19-656" fmla="*/ 282597 h 1424419"/>
              <a:gd name="connsiteX20-657" fmla="*/ 541533 w 1306267"/>
              <a:gd name="connsiteY20-658" fmla="*/ 38110 h 1424419"/>
              <a:gd name="connsiteX21-659" fmla="*/ 653528 w 1306267"/>
              <a:gd name="connsiteY21-660" fmla="*/ 0 h 1424419"/>
              <a:gd name="connsiteX0-661" fmla="*/ 653528 w 1306267"/>
              <a:gd name="connsiteY0-662" fmla="*/ 0 h 1424419"/>
              <a:gd name="connsiteX1-663" fmla="*/ 757287 w 1306267"/>
              <a:gd name="connsiteY1-664" fmla="*/ 32444 h 1424419"/>
              <a:gd name="connsiteX2-665" fmla="*/ 1206876 w 1306267"/>
              <a:gd name="connsiteY2-666" fmla="*/ 284945 h 1424419"/>
              <a:gd name="connsiteX3-667" fmla="*/ 1237706 w 1306267"/>
              <a:gd name="connsiteY3-668" fmla="*/ 306775 h 1424419"/>
              <a:gd name="connsiteX4-669" fmla="*/ 1301712 w 1306267"/>
              <a:gd name="connsiteY4-670" fmla="*/ 442384 h 1424419"/>
              <a:gd name="connsiteX5-671" fmla="*/ 1303099 w 1306267"/>
              <a:gd name="connsiteY5-672" fmla="*/ 495558 h 1424419"/>
              <a:gd name="connsiteX6-673" fmla="*/ 1303099 w 1306267"/>
              <a:gd name="connsiteY6-674" fmla="*/ 952393 h 1424419"/>
              <a:gd name="connsiteX7-675" fmla="*/ 1305306 w 1306267"/>
              <a:gd name="connsiteY7-676" fmla="*/ 990115 h 1424419"/>
              <a:gd name="connsiteX8-677" fmla="*/ 1255800 w 1306267"/>
              <a:gd name="connsiteY8-678" fmla="*/ 1142552 h 1424419"/>
              <a:gd name="connsiteX9-679" fmla="*/ 1172881 w 1306267"/>
              <a:gd name="connsiteY9-680" fmla="*/ 1179342 h 1424419"/>
              <a:gd name="connsiteX10-681" fmla="*/ 792288 w 1306267"/>
              <a:gd name="connsiteY10-682" fmla="*/ 1385653 h 1424419"/>
              <a:gd name="connsiteX11-683" fmla="*/ 522686 w 1306267"/>
              <a:gd name="connsiteY11-684" fmla="*/ 1384922 h 1424419"/>
              <a:gd name="connsiteX12-685" fmla="*/ 80344 w 1306267"/>
              <a:gd name="connsiteY12-686" fmla="*/ 1139323 h 1424419"/>
              <a:gd name="connsiteX13-687" fmla="*/ 61328 w 1306267"/>
              <a:gd name="connsiteY13-688" fmla="*/ 1127231 h 1424419"/>
              <a:gd name="connsiteX14-689" fmla="*/ 667 w 1306267"/>
              <a:gd name="connsiteY14-690" fmla="*/ 999105 h 1424419"/>
              <a:gd name="connsiteX15-691" fmla="*/ 0 w 1306267"/>
              <a:gd name="connsiteY15-692" fmla="*/ 972364 h 1424419"/>
              <a:gd name="connsiteX16-693" fmla="*/ 2496 w 1306267"/>
              <a:gd name="connsiteY16-694" fmla="*/ 463106 h 1424419"/>
              <a:gd name="connsiteX17-695" fmla="*/ 2458 w 1306267"/>
              <a:gd name="connsiteY17-696" fmla="*/ 429563 h 1424419"/>
              <a:gd name="connsiteX18-697" fmla="*/ 75248 w 1306267"/>
              <a:gd name="connsiteY18-698" fmla="*/ 303202 h 1424419"/>
              <a:gd name="connsiteX19-699" fmla="*/ 106293 w 1306267"/>
              <a:gd name="connsiteY19-700" fmla="*/ 282597 h 1424419"/>
              <a:gd name="connsiteX20-701" fmla="*/ 541533 w 1306267"/>
              <a:gd name="connsiteY20-702" fmla="*/ 38110 h 1424419"/>
              <a:gd name="connsiteX21-703" fmla="*/ 653528 w 1306267"/>
              <a:gd name="connsiteY21-704" fmla="*/ 0 h 1424419"/>
              <a:gd name="connsiteX0-705" fmla="*/ 653528 w 1306267"/>
              <a:gd name="connsiteY0-706" fmla="*/ 0 h 1424419"/>
              <a:gd name="connsiteX1-707" fmla="*/ 757287 w 1306267"/>
              <a:gd name="connsiteY1-708" fmla="*/ 32444 h 1424419"/>
              <a:gd name="connsiteX2-709" fmla="*/ 1206876 w 1306267"/>
              <a:gd name="connsiteY2-710" fmla="*/ 284945 h 1424419"/>
              <a:gd name="connsiteX3-711" fmla="*/ 1237706 w 1306267"/>
              <a:gd name="connsiteY3-712" fmla="*/ 306775 h 1424419"/>
              <a:gd name="connsiteX4-713" fmla="*/ 1301712 w 1306267"/>
              <a:gd name="connsiteY4-714" fmla="*/ 442384 h 1424419"/>
              <a:gd name="connsiteX5-715" fmla="*/ 1303099 w 1306267"/>
              <a:gd name="connsiteY5-716" fmla="*/ 495558 h 1424419"/>
              <a:gd name="connsiteX6-717" fmla="*/ 1303099 w 1306267"/>
              <a:gd name="connsiteY6-718" fmla="*/ 952393 h 1424419"/>
              <a:gd name="connsiteX7-719" fmla="*/ 1305306 w 1306267"/>
              <a:gd name="connsiteY7-720" fmla="*/ 990115 h 1424419"/>
              <a:gd name="connsiteX8-721" fmla="*/ 1255800 w 1306267"/>
              <a:gd name="connsiteY8-722" fmla="*/ 1142552 h 1424419"/>
              <a:gd name="connsiteX9-723" fmla="*/ 1172881 w 1306267"/>
              <a:gd name="connsiteY9-724" fmla="*/ 1179342 h 1424419"/>
              <a:gd name="connsiteX10-725" fmla="*/ 792288 w 1306267"/>
              <a:gd name="connsiteY10-726" fmla="*/ 1385653 h 1424419"/>
              <a:gd name="connsiteX11-727" fmla="*/ 522686 w 1306267"/>
              <a:gd name="connsiteY11-728" fmla="*/ 1384922 h 1424419"/>
              <a:gd name="connsiteX12-729" fmla="*/ 90241 w 1306267"/>
              <a:gd name="connsiteY12-730" fmla="*/ 1150634 h 1424419"/>
              <a:gd name="connsiteX13-731" fmla="*/ 61328 w 1306267"/>
              <a:gd name="connsiteY13-732" fmla="*/ 1127231 h 1424419"/>
              <a:gd name="connsiteX14-733" fmla="*/ 667 w 1306267"/>
              <a:gd name="connsiteY14-734" fmla="*/ 999105 h 1424419"/>
              <a:gd name="connsiteX15-735" fmla="*/ 0 w 1306267"/>
              <a:gd name="connsiteY15-736" fmla="*/ 972364 h 1424419"/>
              <a:gd name="connsiteX16-737" fmla="*/ 2496 w 1306267"/>
              <a:gd name="connsiteY16-738" fmla="*/ 463106 h 1424419"/>
              <a:gd name="connsiteX17-739" fmla="*/ 2458 w 1306267"/>
              <a:gd name="connsiteY17-740" fmla="*/ 429563 h 1424419"/>
              <a:gd name="connsiteX18-741" fmla="*/ 75248 w 1306267"/>
              <a:gd name="connsiteY18-742" fmla="*/ 303202 h 1424419"/>
              <a:gd name="connsiteX19-743" fmla="*/ 106293 w 1306267"/>
              <a:gd name="connsiteY19-744" fmla="*/ 282597 h 1424419"/>
              <a:gd name="connsiteX20-745" fmla="*/ 541533 w 1306267"/>
              <a:gd name="connsiteY20-746" fmla="*/ 38110 h 1424419"/>
              <a:gd name="connsiteX21-747" fmla="*/ 653528 w 1306267"/>
              <a:gd name="connsiteY21-748" fmla="*/ 0 h 1424419"/>
              <a:gd name="connsiteX0-749" fmla="*/ 653528 w 1306267"/>
              <a:gd name="connsiteY0-750" fmla="*/ 0 h 1424419"/>
              <a:gd name="connsiteX1-751" fmla="*/ 757287 w 1306267"/>
              <a:gd name="connsiteY1-752" fmla="*/ 32444 h 1424419"/>
              <a:gd name="connsiteX2-753" fmla="*/ 1206876 w 1306267"/>
              <a:gd name="connsiteY2-754" fmla="*/ 284945 h 1424419"/>
              <a:gd name="connsiteX3-755" fmla="*/ 1237706 w 1306267"/>
              <a:gd name="connsiteY3-756" fmla="*/ 306775 h 1424419"/>
              <a:gd name="connsiteX4-757" fmla="*/ 1301712 w 1306267"/>
              <a:gd name="connsiteY4-758" fmla="*/ 442384 h 1424419"/>
              <a:gd name="connsiteX5-759" fmla="*/ 1303099 w 1306267"/>
              <a:gd name="connsiteY5-760" fmla="*/ 495558 h 1424419"/>
              <a:gd name="connsiteX6-761" fmla="*/ 1303099 w 1306267"/>
              <a:gd name="connsiteY6-762" fmla="*/ 952393 h 1424419"/>
              <a:gd name="connsiteX7-763" fmla="*/ 1305306 w 1306267"/>
              <a:gd name="connsiteY7-764" fmla="*/ 990115 h 1424419"/>
              <a:gd name="connsiteX8-765" fmla="*/ 1255800 w 1306267"/>
              <a:gd name="connsiteY8-766" fmla="*/ 1142552 h 1424419"/>
              <a:gd name="connsiteX9-767" fmla="*/ 1172881 w 1306267"/>
              <a:gd name="connsiteY9-768" fmla="*/ 1179342 h 1424419"/>
              <a:gd name="connsiteX10-769" fmla="*/ 792288 w 1306267"/>
              <a:gd name="connsiteY10-770" fmla="*/ 1385653 h 1424419"/>
              <a:gd name="connsiteX11-771" fmla="*/ 522686 w 1306267"/>
              <a:gd name="connsiteY11-772" fmla="*/ 1384922 h 1424419"/>
              <a:gd name="connsiteX12-773" fmla="*/ 90241 w 1306267"/>
              <a:gd name="connsiteY12-774" fmla="*/ 1150634 h 1424419"/>
              <a:gd name="connsiteX13-775" fmla="*/ 61328 w 1306267"/>
              <a:gd name="connsiteY13-776" fmla="*/ 1127231 h 1424419"/>
              <a:gd name="connsiteX14-777" fmla="*/ 667 w 1306267"/>
              <a:gd name="connsiteY14-778" fmla="*/ 999105 h 1424419"/>
              <a:gd name="connsiteX15-779" fmla="*/ 0 w 1306267"/>
              <a:gd name="connsiteY15-780" fmla="*/ 972364 h 1424419"/>
              <a:gd name="connsiteX16-781" fmla="*/ 2496 w 1306267"/>
              <a:gd name="connsiteY16-782" fmla="*/ 463106 h 1424419"/>
              <a:gd name="connsiteX17-783" fmla="*/ 2458 w 1306267"/>
              <a:gd name="connsiteY17-784" fmla="*/ 429563 h 1424419"/>
              <a:gd name="connsiteX18-785" fmla="*/ 75248 w 1306267"/>
              <a:gd name="connsiteY18-786" fmla="*/ 303202 h 1424419"/>
              <a:gd name="connsiteX19-787" fmla="*/ 106293 w 1306267"/>
              <a:gd name="connsiteY19-788" fmla="*/ 282597 h 1424419"/>
              <a:gd name="connsiteX20-789" fmla="*/ 541533 w 1306267"/>
              <a:gd name="connsiteY20-790" fmla="*/ 38110 h 1424419"/>
              <a:gd name="connsiteX21-791" fmla="*/ 653528 w 1306267"/>
              <a:gd name="connsiteY21-792" fmla="*/ 0 h 1424419"/>
              <a:gd name="connsiteX0-793" fmla="*/ 653528 w 1306267"/>
              <a:gd name="connsiteY0-794" fmla="*/ 0 h 1424419"/>
              <a:gd name="connsiteX1-795" fmla="*/ 757287 w 1306267"/>
              <a:gd name="connsiteY1-796" fmla="*/ 32444 h 1424419"/>
              <a:gd name="connsiteX2-797" fmla="*/ 1206876 w 1306267"/>
              <a:gd name="connsiteY2-798" fmla="*/ 284945 h 1424419"/>
              <a:gd name="connsiteX3-799" fmla="*/ 1237706 w 1306267"/>
              <a:gd name="connsiteY3-800" fmla="*/ 306775 h 1424419"/>
              <a:gd name="connsiteX4-801" fmla="*/ 1301712 w 1306267"/>
              <a:gd name="connsiteY4-802" fmla="*/ 442384 h 1424419"/>
              <a:gd name="connsiteX5-803" fmla="*/ 1303099 w 1306267"/>
              <a:gd name="connsiteY5-804" fmla="*/ 495558 h 1424419"/>
              <a:gd name="connsiteX6-805" fmla="*/ 1303099 w 1306267"/>
              <a:gd name="connsiteY6-806" fmla="*/ 952393 h 1424419"/>
              <a:gd name="connsiteX7-807" fmla="*/ 1305306 w 1306267"/>
              <a:gd name="connsiteY7-808" fmla="*/ 990115 h 1424419"/>
              <a:gd name="connsiteX8-809" fmla="*/ 1255800 w 1306267"/>
              <a:gd name="connsiteY8-810" fmla="*/ 1142552 h 1424419"/>
              <a:gd name="connsiteX9-811" fmla="*/ 1172881 w 1306267"/>
              <a:gd name="connsiteY9-812" fmla="*/ 1179342 h 1424419"/>
              <a:gd name="connsiteX10-813" fmla="*/ 792288 w 1306267"/>
              <a:gd name="connsiteY10-814" fmla="*/ 1385653 h 1424419"/>
              <a:gd name="connsiteX11-815" fmla="*/ 522686 w 1306267"/>
              <a:gd name="connsiteY11-816" fmla="*/ 1384922 h 1424419"/>
              <a:gd name="connsiteX12-817" fmla="*/ 90241 w 1306267"/>
              <a:gd name="connsiteY12-818" fmla="*/ 1150634 h 1424419"/>
              <a:gd name="connsiteX13-819" fmla="*/ 61328 w 1306267"/>
              <a:gd name="connsiteY13-820" fmla="*/ 1127231 h 1424419"/>
              <a:gd name="connsiteX14-821" fmla="*/ 667 w 1306267"/>
              <a:gd name="connsiteY14-822" fmla="*/ 999105 h 1424419"/>
              <a:gd name="connsiteX15-823" fmla="*/ 0 w 1306267"/>
              <a:gd name="connsiteY15-824" fmla="*/ 972364 h 1424419"/>
              <a:gd name="connsiteX16-825" fmla="*/ 2496 w 1306267"/>
              <a:gd name="connsiteY16-826" fmla="*/ 463106 h 1424419"/>
              <a:gd name="connsiteX17-827" fmla="*/ 2458 w 1306267"/>
              <a:gd name="connsiteY17-828" fmla="*/ 429563 h 1424419"/>
              <a:gd name="connsiteX18-829" fmla="*/ 75248 w 1306267"/>
              <a:gd name="connsiteY18-830" fmla="*/ 303202 h 1424419"/>
              <a:gd name="connsiteX19-831" fmla="*/ 106293 w 1306267"/>
              <a:gd name="connsiteY19-832" fmla="*/ 282597 h 1424419"/>
              <a:gd name="connsiteX20-833" fmla="*/ 541533 w 1306267"/>
              <a:gd name="connsiteY20-834" fmla="*/ 38110 h 1424419"/>
              <a:gd name="connsiteX21-835" fmla="*/ 653528 w 1306267"/>
              <a:gd name="connsiteY21-836" fmla="*/ 0 h 1424419"/>
              <a:gd name="connsiteX0-837" fmla="*/ 653528 w 1306267"/>
              <a:gd name="connsiteY0-838" fmla="*/ 0 h 1424419"/>
              <a:gd name="connsiteX1-839" fmla="*/ 757287 w 1306267"/>
              <a:gd name="connsiteY1-840" fmla="*/ 32444 h 1424419"/>
              <a:gd name="connsiteX2-841" fmla="*/ 1206876 w 1306267"/>
              <a:gd name="connsiteY2-842" fmla="*/ 284945 h 1424419"/>
              <a:gd name="connsiteX3-843" fmla="*/ 1237706 w 1306267"/>
              <a:gd name="connsiteY3-844" fmla="*/ 306775 h 1424419"/>
              <a:gd name="connsiteX4-845" fmla="*/ 1301712 w 1306267"/>
              <a:gd name="connsiteY4-846" fmla="*/ 442384 h 1424419"/>
              <a:gd name="connsiteX5-847" fmla="*/ 1303099 w 1306267"/>
              <a:gd name="connsiteY5-848" fmla="*/ 495558 h 1424419"/>
              <a:gd name="connsiteX6-849" fmla="*/ 1303099 w 1306267"/>
              <a:gd name="connsiteY6-850" fmla="*/ 952393 h 1424419"/>
              <a:gd name="connsiteX7-851" fmla="*/ 1305306 w 1306267"/>
              <a:gd name="connsiteY7-852" fmla="*/ 990115 h 1424419"/>
              <a:gd name="connsiteX8-853" fmla="*/ 1255800 w 1306267"/>
              <a:gd name="connsiteY8-854" fmla="*/ 1142552 h 1424419"/>
              <a:gd name="connsiteX9-855" fmla="*/ 1172881 w 1306267"/>
              <a:gd name="connsiteY9-856" fmla="*/ 1179342 h 1424419"/>
              <a:gd name="connsiteX10-857" fmla="*/ 792288 w 1306267"/>
              <a:gd name="connsiteY10-858" fmla="*/ 1385653 h 1424419"/>
              <a:gd name="connsiteX11-859" fmla="*/ 522686 w 1306267"/>
              <a:gd name="connsiteY11-860" fmla="*/ 1384922 h 1424419"/>
              <a:gd name="connsiteX12-861" fmla="*/ 90241 w 1306267"/>
              <a:gd name="connsiteY12-862" fmla="*/ 1150634 h 1424419"/>
              <a:gd name="connsiteX13-863" fmla="*/ 61328 w 1306267"/>
              <a:gd name="connsiteY13-864" fmla="*/ 1127231 h 1424419"/>
              <a:gd name="connsiteX14-865" fmla="*/ 667 w 1306267"/>
              <a:gd name="connsiteY14-866" fmla="*/ 999105 h 1424419"/>
              <a:gd name="connsiteX15-867" fmla="*/ 0 w 1306267"/>
              <a:gd name="connsiteY15-868" fmla="*/ 972364 h 1424419"/>
              <a:gd name="connsiteX16-869" fmla="*/ 2496 w 1306267"/>
              <a:gd name="connsiteY16-870" fmla="*/ 463106 h 1424419"/>
              <a:gd name="connsiteX17-871" fmla="*/ 2458 w 1306267"/>
              <a:gd name="connsiteY17-872" fmla="*/ 429563 h 1424419"/>
              <a:gd name="connsiteX18-873" fmla="*/ 75248 w 1306267"/>
              <a:gd name="connsiteY18-874" fmla="*/ 303202 h 1424419"/>
              <a:gd name="connsiteX19-875" fmla="*/ 106293 w 1306267"/>
              <a:gd name="connsiteY19-876" fmla="*/ 282597 h 1424419"/>
              <a:gd name="connsiteX20-877" fmla="*/ 541533 w 1306267"/>
              <a:gd name="connsiteY20-878" fmla="*/ 38110 h 1424419"/>
              <a:gd name="connsiteX21-879" fmla="*/ 653528 w 1306267"/>
              <a:gd name="connsiteY21-880" fmla="*/ 0 h 1424419"/>
              <a:gd name="connsiteX0-881" fmla="*/ 653528 w 1306267"/>
              <a:gd name="connsiteY0-882" fmla="*/ 0 h 1424419"/>
              <a:gd name="connsiteX1-883" fmla="*/ 757287 w 1306267"/>
              <a:gd name="connsiteY1-884" fmla="*/ 32444 h 1424419"/>
              <a:gd name="connsiteX2-885" fmla="*/ 1206876 w 1306267"/>
              <a:gd name="connsiteY2-886" fmla="*/ 284945 h 1424419"/>
              <a:gd name="connsiteX3-887" fmla="*/ 1237706 w 1306267"/>
              <a:gd name="connsiteY3-888" fmla="*/ 306775 h 1424419"/>
              <a:gd name="connsiteX4-889" fmla="*/ 1301712 w 1306267"/>
              <a:gd name="connsiteY4-890" fmla="*/ 442384 h 1424419"/>
              <a:gd name="connsiteX5-891" fmla="*/ 1303099 w 1306267"/>
              <a:gd name="connsiteY5-892" fmla="*/ 495558 h 1424419"/>
              <a:gd name="connsiteX6-893" fmla="*/ 1303099 w 1306267"/>
              <a:gd name="connsiteY6-894" fmla="*/ 952393 h 1424419"/>
              <a:gd name="connsiteX7-895" fmla="*/ 1305306 w 1306267"/>
              <a:gd name="connsiteY7-896" fmla="*/ 990115 h 1424419"/>
              <a:gd name="connsiteX8-897" fmla="*/ 1255800 w 1306267"/>
              <a:gd name="connsiteY8-898" fmla="*/ 1142552 h 1424419"/>
              <a:gd name="connsiteX9-899" fmla="*/ 1172881 w 1306267"/>
              <a:gd name="connsiteY9-900" fmla="*/ 1179342 h 1424419"/>
              <a:gd name="connsiteX10-901" fmla="*/ 792288 w 1306267"/>
              <a:gd name="connsiteY10-902" fmla="*/ 1385653 h 1424419"/>
              <a:gd name="connsiteX11-903" fmla="*/ 522686 w 1306267"/>
              <a:gd name="connsiteY11-904" fmla="*/ 1384922 h 1424419"/>
              <a:gd name="connsiteX12-905" fmla="*/ 90241 w 1306267"/>
              <a:gd name="connsiteY12-906" fmla="*/ 1150634 h 1424419"/>
              <a:gd name="connsiteX13-907" fmla="*/ 55672 w 1306267"/>
              <a:gd name="connsiteY13-908" fmla="*/ 1124403 h 1424419"/>
              <a:gd name="connsiteX14-909" fmla="*/ 667 w 1306267"/>
              <a:gd name="connsiteY14-910" fmla="*/ 999105 h 1424419"/>
              <a:gd name="connsiteX15-911" fmla="*/ 0 w 1306267"/>
              <a:gd name="connsiteY15-912" fmla="*/ 972364 h 1424419"/>
              <a:gd name="connsiteX16-913" fmla="*/ 2496 w 1306267"/>
              <a:gd name="connsiteY16-914" fmla="*/ 463106 h 1424419"/>
              <a:gd name="connsiteX17-915" fmla="*/ 2458 w 1306267"/>
              <a:gd name="connsiteY17-916" fmla="*/ 429563 h 1424419"/>
              <a:gd name="connsiteX18-917" fmla="*/ 75248 w 1306267"/>
              <a:gd name="connsiteY18-918" fmla="*/ 303202 h 1424419"/>
              <a:gd name="connsiteX19-919" fmla="*/ 106293 w 1306267"/>
              <a:gd name="connsiteY19-920" fmla="*/ 282597 h 1424419"/>
              <a:gd name="connsiteX20-921" fmla="*/ 541533 w 1306267"/>
              <a:gd name="connsiteY20-922" fmla="*/ 38110 h 1424419"/>
              <a:gd name="connsiteX21-923" fmla="*/ 653528 w 1306267"/>
              <a:gd name="connsiteY21-924" fmla="*/ 0 h 1424419"/>
              <a:gd name="connsiteX0-925" fmla="*/ 653528 w 1306267"/>
              <a:gd name="connsiteY0-926" fmla="*/ 0 h 1424419"/>
              <a:gd name="connsiteX1-927" fmla="*/ 757287 w 1306267"/>
              <a:gd name="connsiteY1-928" fmla="*/ 32444 h 1424419"/>
              <a:gd name="connsiteX2-929" fmla="*/ 1206876 w 1306267"/>
              <a:gd name="connsiteY2-930" fmla="*/ 284945 h 1424419"/>
              <a:gd name="connsiteX3-931" fmla="*/ 1237706 w 1306267"/>
              <a:gd name="connsiteY3-932" fmla="*/ 306775 h 1424419"/>
              <a:gd name="connsiteX4-933" fmla="*/ 1301712 w 1306267"/>
              <a:gd name="connsiteY4-934" fmla="*/ 442384 h 1424419"/>
              <a:gd name="connsiteX5-935" fmla="*/ 1303099 w 1306267"/>
              <a:gd name="connsiteY5-936" fmla="*/ 495558 h 1424419"/>
              <a:gd name="connsiteX6-937" fmla="*/ 1303099 w 1306267"/>
              <a:gd name="connsiteY6-938" fmla="*/ 952393 h 1424419"/>
              <a:gd name="connsiteX7-939" fmla="*/ 1305306 w 1306267"/>
              <a:gd name="connsiteY7-940" fmla="*/ 990115 h 1424419"/>
              <a:gd name="connsiteX8-941" fmla="*/ 1255800 w 1306267"/>
              <a:gd name="connsiteY8-942" fmla="*/ 1142552 h 1424419"/>
              <a:gd name="connsiteX9-943" fmla="*/ 1172881 w 1306267"/>
              <a:gd name="connsiteY9-944" fmla="*/ 1179342 h 1424419"/>
              <a:gd name="connsiteX10-945" fmla="*/ 792288 w 1306267"/>
              <a:gd name="connsiteY10-946" fmla="*/ 1385653 h 1424419"/>
              <a:gd name="connsiteX11-947" fmla="*/ 522686 w 1306267"/>
              <a:gd name="connsiteY11-948" fmla="*/ 1384922 h 1424419"/>
              <a:gd name="connsiteX12-949" fmla="*/ 90241 w 1306267"/>
              <a:gd name="connsiteY12-950" fmla="*/ 1150634 h 1424419"/>
              <a:gd name="connsiteX13-951" fmla="*/ 55672 w 1306267"/>
              <a:gd name="connsiteY13-952" fmla="*/ 1124403 h 1424419"/>
              <a:gd name="connsiteX14-953" fmla="*/ 667 w 1306267"/>
              <a:gd name="connsiteY14-954" fmla="*/ 999105 h 1424419"/>
              <a:gd name="connsiteX15-955" fmla="*/ 0 w 1306267"/>
              <a:gd name="connsiteY15-956" fmla="*/ 972364 h 1424419"/>
              <a:gd name="connsiteX16-957" fmla="*/ 2496 w 1306267"/>
              <a:gd name="connsiteY16-958" fmla="*/ 463106 h 1424419"/>
              <a:gd name="connsiteX17-959" fmla="*/ 2458 w 1306267"/>
              <a:gd name="connsiteY17-960" fmla="*/ 429563 h 1424419"/>
              <a:gd name="connsiteX18-961" fmla="*/ 75248 w 1306267"/>
              <a:gd name="connsiteY18-962" fmla="*/ 303202 h 1424419"/>
              <a:gd name="connsiteX19-963" fmla="*/ 106293 w 1306267"/>
              <a:gd name="connsiteY19-964" fmla="*/ 282597 h 1424419"/>
              <a:gd name="connsiteX20-965" fmla="*/ 541533 w 1306267"/>
              <a:gd name="connsiteY20-966" fmla="*/ 38110 h 1424419"/>
              <a:gd name="connsiteX21-967" fmla="*/ 653528 w 1306267"/>
              <a:gd name="connsiteY21-968" fmla="*/ 0 h 1424419"/>
              <a:gd name="connsiteX0-969" fmla="*/ 653528 w 1306267"/>
              <a:gd name="connsiteY0-970" fmla="*/ 0 h 1424419"/>
              <a:gd name="connsiteX1-971" fmla="*/ 757287 w 1306267"/>
              <a:gd name="connsiteY1-972" fmla="*/ 32444 h 1424419"/>
              <a:gd name="connsiteX2-973" fmla="*/ 1206876 w 1306267"/>
              <a:gd name="connsiteY2-974" fmla="*/ 284945 h 1424419"/>
              <a:gd name="connsiteX3-975" fmla="*/ 1237706 w 1306267"/>
              <a:gd name="connsiteY3-976" fmla="*/ 306775 h 1424419"/>
              <a:gd name="connsiteX4-977" fmla="*/ 1301712 w 1306267"/>
              <a:gd name="connsiteY4-978" fmla="*/ 442384 h 1424419"/>
              <a:gd name="connsiteX5-979" fmla="*/ 1303099 w 1306267"/>
              <a:gd name="connsiteY5-980" fmla="*/ 495558 h 1424419"/>
              <a:gd name="connsiteX6-981" fmla="*/ 1303099 w 1306267"/>
              <a:gd name="connsiteY6-982" fmla="*/ 952393 h 1424419"/>
              <a:gd name="connsiteX7-983" fmla="*/ 1305306 w 1306267"/>
              <a:gd name="connsiteY7-984" fmla="*/ 990115 h 1424419"/>
              <a:gd name="connsiteX8-985" fmla="*/ 1255800 w 1306267"/>
              <a:gd name="connsiteY8-986" fmla="*/ 1142552 h 1424419"/>
              <a:gd name="connsiteX9-987" fmla="*/ 1172881 w 1306267"/>
              <a:gd name="connsiteY9-988" fmla="*/ 1179342 h 1424419"/>
              <a:gd name="connsiteX10-989" fmla="*/ 792288 w 1306267"/>
              <a:gd name="connsiteY10-990" fmla="*/ 1385653 h 1424419"/>
              <a:gd name="connsiteX11-991" fmla="*/ 522686 w 1306267"/>
              <a:gd name="connsiteY11-992" fmla="*/ 1384922 h 1424419"/>
              <a:gd name="connsiteX12-993" fmla="*/ 90241 w 1306267"/>
              <a:gd name="connsiteY12-994" fmla="*/ 1150634 h 1424419"/>
              <a:gd name="connsiteX13-995" fmla="*/ 55672 w 1306267"/>
              <a:gd name="connsiteY13-996" fmla="*/ 1124403 h 1424419"/>
              <a:gd name="connsiteX14-997" fmla="*/ 667 w 1306267"/>
              <a:gd name="connsiteY14-998" fmla="*/ 999105 h 1424419"/>
              <a:gd name="connsiteX15-999" fmla="*/ 0 w 1306267"/>
              <a:gd name="connsiteY15-1000" fmla="*/ 972364 h 1424419"/>
              <a:gd name="connsiteX16-1001" fmla="*/ 2496 w 1306267"/>
              <a:gd name="connsiteY16-1002" fmla="*/ 463106 h 1424419"/>
              <a:gd name="connsiteX17-1003" fmla="*/ 2458 w 1306267"/>
              <a:gd name="connsiteY17-1004" fmla="*/ 429563 h 1424419"/>
              <a:gd name="connsiteX18-1005" fmla="*/ 75248 w 1306267"/>
              <a:gd name="connsiteY18-1006" fmla="*/ 303202 h 1424419"/>
              <a:gd name="connsiteX19-1007" fmla="*/ 106293 w 1306267"/>
              <a:gd name="connsiteY19-1008" fmla="*/ 282597 h 1424419"/>
              <a:gd name="connsiteX20-1009" fmla="*/ 541533 w 1306267"/>
              <a:gd name="connsiteY20-1010" fmla="*/ 38110 h 1424419"/>
              <a:gd name="connsiteX21-1011" fmla="*/ 653528 w 1306267"/>
              <a:gd name="connsiteY21-1012" fmla="*/ 0 h 1424419"/>
              <a:gd name="connsiteX0-1013" fmla="*/ 653528 w 1306267"/>
              <a:gd name="connsiteY0-1014" fmla="*/ 0 h 1424419"/>
              <a:gd name="connsiteX1-1015" fmla="*/ 757287 w 1306267"/>
              <a:gd name="connsiteY1-1016" fmla="*/ 32444 h 1424419"/>
              <a:gd name="connsiteX2-1017" fmla="*/ 1206876 w 1306267"/>
              <a:gd name="connsiteY2-1018" fmla="*/ 284945 h 1424419"/>
              <a:gd name="connsiteX3-1019" fmla="*/ 1237706 w 1306267"/>
              <a:gd name="connsiteY3-1020" fmla="*/ 306775 h 1424419"/>
              <a:gd name="connsiteX4-1021" fmla="*/ 1301712 w 1306267"/>
              <a:gd name="connsiteY4-1022" fmla="*/ 442384 h 1424419"/>
              <a:gd name="connsiteX5-1023" fmla="*/ 1303099 w 1306267"/>
              <a:gd name="connsiteY5-1024" fmla="*/ 495558 h 1424419"/>
              <a:gd name="connsiteX6-1025" fmla="*/ 1303099 w 1306267"/>
              <a:gd name="connsiteY6-1026" fmla="*/ 952393 h 1424419"/>
              <a:gd name="connsiteX7-1027" fmla="*/ 1305306 w 1306267"/>
              <a:gd name="connsiteY7-1028" fmla="*/ 990115 h 1424419"/>
              <a:gd name="connsiteX8-1029" fmla="*/ 1255800 w 1306267"/>
              <a:gd name="connsiteY8-1030" fmla="*/ 1142552 h 1424419"/>
              <a:gd name="connsiteX9-1031" fmla="*/ 1172881 w 1306267"/>
              <a:gd name="connsiteY9-1032" fmla="*/ 1179342 h 1424419"/>
              <a:gd name="connsiteX10-1033" fmla="*/ 792288 w 1306267"/>
              <a:gd name="connsiteY10-1034" fmla="*/ 1385653 h 1424419"/>
              <a:gd name="connsiteX11-1035" fmla="*/ 522686 w 1306267"/>
              <a:gd name="connsiteY11-1036" fmla="*/ 1384922 h 1424419"/>
              <a:gd name="connsiteX12-1037" fmla="*/ 90241 w 1306267"/>
              <a:gd name="connsiteY12-1038" fmla="*/ 1150634 h 1424419"/>
              <a:gd name="connsiteX13-1039" fmla="*/ 55672 w 1306267"/>
              <a:gd name="connsiteY13-1040" fmla="*/ 1124403 h 1424419"/>
              <a:gd name="connsiteX14-1041" fmla="*/ 667 w 1306267"/>
              <a:gd name="connsiteY14-1042" fmla="*/ 999105 h 1424419"/>
              <a:gd name="connsiteX15-1043" fmla="*/ 0 w 1306267"/>
              <a:gd name="connsiteY15-1044" fmla="*/ 972364 h 1424419"/>
              <a:gd name="connsiteX16-1045" fmla="*/ 2496 w 1306267"/>
              <a:gd name="connsiteY16-1046" fmla="*/ 463106 h 1424419"/>
              <a:gd name="connsiteX17-1047" fmla="*/ 2458 w 1306267"/>
              <a:gd name="connsiteY17-1048" fmla="*/ 429563 h 1424419"/>
              <a:gd name="connsiteX18-1049" fmla="*/ 75248 w 1306267"/>
              <a:gd name="connsiteY18-1050" fmla="*/ 303202 h 1424419"/>
              <a:gd name="connsiteX19-1051" fmla="*/ 106293 w 1306267"/>
              <a:gd name="connsiteY19-1052" fmla="*/ 282597 h 1424419"/>
              <a:gd name="connsiteX20-1053" fmla="*/ 541533 w 1306267"/>
              <a:gd name="connsiteY20-1054" fmla="*/ 38110 h 1424419"/>
              <a:gd name="connsiteX21-1055" fmla="*/ 653528 w 1306267"/>
              <a:gd name="connsiteY21-1056" fmla="*/ 0 h 1424419"/>
              <a:gd name="connsiteX0-1057" fmla="*/ 653528 w 1306267"/>
              <a:gd name="connsiteY0-1058" fmla="*/ 0 h 1424419"/>
              <a:gd name="connsiteX1-1059" fmla="*/ 757287 w 1306267"/>
              <a:gd name="connsiteY1-1060" fmla="*/ 32444 h 1424419"/>
              <a:gd name="connsiteX2-1061" fmla="*/ 1206876 w 1306267"/>
              <a:gd name="connsiteY2-1062" fmla="*/ 284945 h 1424419"/>
              <a:gd name="connsiteX3-1063" fmla="*/ 1237706 w 1306267"/>
              <a:gd name="connsiteY3-1064" fmla="*/ 306775 h 1424419"/>
              <a:gd name="connsiteX4-1065" fmla="*/ 1301712 w 1306267"/>
              <a:gd name="connsiteY4-1066" fmla="*/ 442384 h 1424419"/>
              <a:gd name="connsiteX5-1067" fmla="*/ 1303099 w 1306267"/>
              <a:gd name="connsiteY5-1068" fmla="*/ 495558 h 1424419"/>
              <a:gd name="connsiteX6-1069" fmla="*/ 1303099 w 1306267"/>
              <a:gd name="connsiteY6-1070" fmla="*/ 952393 h 1424419"/>
              <a:gd name="connsiteX7-1071" fmla="*/ 1305306 w 1306267"/>
              <a:gd name="connsiteY7-1072" fmla="*/ 990115 h 1424419"/>
              <a:gd name="connsiteX8-1073" fmla="*/ 1255800 w 1306267"/>
              <a:gd name="connsiteY8-1074" fmla="*/ 1142552 h 1424419"/>
              <a:gd name="connsiteX9-1075" fmla="*/ 1172881 w 1306267"/>
              <a:gd name="connsiteY9-1076" fmla="*/ 1179342 h 1424419"/>
              <a:gd name="connsiteX10-1077" fmla="*/ 792288 w 1306267"/>
              <a:gd name="connsiteY10-1078" fmla="*/ 1385653 h 1424419"/>
              <a:gd name="connsiteX11-1079" fmla="*/ 522686 w 1306267"/>
              <a:gd name="connsiteY11-1080" fmla="*/ 1384922 h 1424419"/>
              <a:gd name="connsiteX12-1081" fmla="*/ 90241 w 1306267"/>
              <a:gd name="connsiteY12-1082" fmla="*/ 1150634 h 1424419"/>
              <a:gd name="connsiteX13-1083" fmla="*/ 55672 w 1306267"/>
              <a:gd name="connsiteY13-1084" fmla="*/ 1124403 h 1424419"/>
              <a:gd name="connsiteX14-1085" fmla="*/ 667 w 1306267"/>
              <a:gd name="connsiteY14-1086" fmla="*/ 999105 h 1424419"/>
              <a:gd name="connsiteX15-1087" fmla="*/ 0 w 1306267"/>
              <a:gd name="connsiteY15-1088" fmla="*/ 972364 h 1424419"/>
              <a:gd name="connsiteX16-1089" fmla="*/ 2496 w 1306267"/>
              <a:gd name="connsiteY16-1090" fmla="*/ 463106 h 1424419"/>
              <a:gd name="connsiteX17-1091" fmla="*/ 2458 w 1306267"/>
              <a:gd name="connsiteY17-1092" fmla="*/ 429563 h 1424419"/>
              <a:gd name="connsiteX18-1093" fmla="*/ 75248 w 1306267"/>
              <a:gd name="connsiteY18-1094" fmla="*/ 303202 h 1424419"/>
              <a:gd name="connsiteX19-1095" fmla="*/ 106293 w 1306267"/>
              <a:gd name="connsiteY19-1096" fmla="*/ 282597 h 1424419"/>
              <a:gd name="connsiteX20-1097" fmla="*/ 541533 w 1306267"/>
              <a:gd name="connsiteY20-1098" fmla="*/ 38110 h 1424419"/>
              <a:gd name="connsiteX21-1099" fmla="*/ 653528 w 1306267"/>
              <a:gd name="connsiteY21-1100" fmla="*/ 0 h 1424419"/>
              <a:gd name="connsiteX0-1101" fmla="*/ 653528 w 1306267"/>
              <a:gd name="connsiteY0-1102" fmla="*/ 0 h 1424419"/>
              <a:gd name="connsiteX1-1103" fmla="*/ 757287 w 1306267"/>
              <a:gd name="connsiteY1-1104" fmla="*/ 32444 h 1424419"/>
              <a:gd name="connsiteX2-1105" fmla="*/ 1206876 w 1306267"/>
              <a:gd name="connsiteY2-1106" fmla="*/ 284945 h 1424419"/>
              <a:gd name="connsiteX3-1107" fmla="*/ 1237706 w 1306267"/>
              <a:gd name="connsiteY3-1108" fmla="*/ 306775 h 1424419"/>
              <a:gd name="connsiteX4-1109" fmla="*/ 1301712 w 1306267"/>
              <a:gd name="connsiteY4-1110" fmla="*/ 442384 h 1424419"/>
              <a:gd name="connsiteX5-1111" fmla="*/ 1303099 w 1306267"/>
              <a:gd name="connsiteY5-1112" fmla="*/ 495558 h 1424419"/>
              <a:gd name="connsiteX6-1113" fmla="*/ 1303099 w 1306267"/>
              <a:gd name="connsiteY6-1114" fmla="*/ 952393 h 1424419"/>
              <a:gd name="connsiteX7-1115" fmla="*/ 1305306 w 1306267"/>
              <a:gd name="connsiteY7-1116" fmla="*/ 990115 h 1424419"/>
              <a:gd name="connsiteX8-1117" fmla="*/ 1255800 w 1306267"/>
              <a:gd name="connsiteY8-1118" fmla="*/ 1142552 h 1424419"/>
              <a:gd name="connsiteX9-1119" fmla="*/ 1172881 w 1306267"/>
              <a:gd name="connsiteY9-1120" fmla="*/ 1179342 h 1424419"/>
              <a:gd name="connsiteX10-1121" fmla="*/ 792288 w 1306267"/>
              <a:gd name="connsiteY10-1122" fmla="*/ 1385653 h 1424419"/>
              <a:gd name="connsiteX11-1123" fmla="*/ 522686 w 1306267"/>
              <a:gd name="connsiteY11-1124" fmla="*/ 1384922 h 1424419"/>
              <a:gd name="connsiteX12-1125" fmla="*/ 90241 w 1306267"/>
              <a:gd name="connsiteY12-1126" fmla="*/ 1150634 h 1424419"/>
              <a:gd name="connsiteX13-1127" fmla="*/ 48904 w 1306267"/>
              <a:gd name="connsiteY13-1128" fmla="*/ 1124403 h 1424419"/>
              <a:gd name="connsiteX14-1129" fmla="*/ 667 w 1306267"/>
              <a:gd name="connsiteY14-1130" fmla="*/ 999105 h 1424419"/>
              <a:gd name="connsiteX15-1131" fmla="*/ 0 w 1306267"/>
              <a:gd name="connsiteY15-1132" fmla="*/ 972364 h 1424419"/>
              <a:gd name="connsiteX16-1133" fmla="*/ 2496 w 1306267"/>
              <a:gd name="connsiteY16-1134" fmla="*/ 463106 h 1424419"/>
              <a:gd name="connsiteX17-1135" fmla="*/ 2458 w 1306267"/>
              <a:gd name="connsiteY17-1136" fmla="*/ 429563 h 1424419"/>
              <a:gd name="connsiteX18-1137" fmla="*/ 75248 w 1306267"/>
              <a:gd name="connsiteY18-1138" fmla="*/ 303202 h 1424419"/>
              <a:gd name="connsiteX19-1139" fmla="*/ 106293 w 1306267"/>
              <a:gd name="connsiteY19-1140" fmla="*/ 282597 h 1424419"/>
              <a:gd name="connsiteX20-1141" fmla="*/ 541533 w 1306267"/>
              <a:gd name="connsiteY20-1142" fmla="*/ 38110 h 1424419"/>
              <a:gd name="connsiteX21-1143" fmla="*/ 653528 w 1306267"/>
              <a:gd name="connsiteY21-1144" fmla="*/ 0 h 1424419"/>
              <a:gd name="connsiteX0-1145" fmla="*/ 653528 w 1306267"/>
              <a:gd name="connsiteY0-1146" fmla="*/ 0 h 1424419"/>
              <a:gd name="connsiteX1-1147" fmla="*/ 757287 w 1306267"/>
              <a:gd name="connsiteY1-1148" fmla="*/ 32444 h 1424419"/>
              <a:gd name="connsiteX2-1149" fmla="*/ 1206876 w 1306267"/>
              <a:gd name="connsiteY2-1150" fmla="*/ 284945 h 1424419"/>
              <a:gd name="connsiteX3-1151" fmla="*/ 1237706 w 1306267"/>
              <a:gd name="connsiteY3-1152" fmla="*/ 306775 h 1424419"/>
              <a:gd name="connsiteX4-1153" fmla="*/ 1301712 w 1306267"/>
              <a:gd name="connsiteY4-1154" fmla="*/ 442384 h 1424419"/>
              <a:gd name="connsiteX5-1155" fmla="*/ 1303099 w 1306267"/>
              <a:gd name="connsiteY5-1156" fmla="*/ 495558 h 1424419"/>
              <a:gd name="connsiteX6-1157" fmla="*/ 1303099 w 1306267"/>
              <a:gd name="connsiteY6-1158" fmla="*/ 952393 h 1424419"/>
              <a:gd name="connsiteX7-1159" fmla="*/ 1305306 w 1306267"/>
              <a:gd name="connsiteY7-1160" fmla="*/ 990115 h 1424419"/>
              <a:gd name="connsiteX8-1161" fmla="*/ 1255800 w 1306267"/>
              <a:gd name="connsiteY8-1162" fmla="*/ 1142552 h 1424419"/>
              <a:gd name="connsiteX9-1163" fmla="*/ 1172881 w 1306267"/>
              <a:gd name="connsiteY9-1164" fmla="*/ 1179342 h 1424419"/>
              <a:gd name="connsiteX10-1165" fmla="*/ 792288 w 1306267"/>
              <a:gd name="connsiteY10-1166" fmla="*/ 1385653 h 1424419"/>
              <a:gd name="connsiteX11-1167" fmla="*/ 522686 w 1306267"/>
              <a:gd name="connsiteY11-1168" fmla="*/ 1384922 h 1424419"/>
              <a:gd name="connsiteX12-1169" fmla="*/ 90241 w 1306267"/>
              <a:gd name="connsiteY12-1170" fmla="*/ 1150634 h 1424419"/>
              <a:gd name="connsiteX13-1171" fmla="*/ 48904 w 1306267"/>
              <a:gd name="connsiteY13-1172" fmla="*/ 1124403 h 1424419"/>
              <a:gd name="connsiteX14-1173" fmla="*/ 667 w 1306267"/>
              <a:gd name="connsiteY14-1174" fmla="*/ 999105 h 1424419"/>
              <a:gd name="connsiteX15-1175" fmla="*/ 0 w 1306267"/>
              <a:gd name="connsiteY15-1176" fmla="*/ 972364 h 1424419"/>
              <a:gd name="connsiteX16-1177" fmla="*/ 2496 w 1306267"/>
              <a:gd name="connsiteY16-1178" fmla="*/ 463106 h 1424419"/>
              <a:gd name="connsiteX17-1179" fmla="*/ 2458 w 1306267"/>
              <a:gd name="connsiteY17-1180" fmla="*/ 429563 h 1424419"/>
              <a:gd name="connsiteX18-1181" fmla="*/ 75248 w 1306267"/>
              <a:gd name="connsiteY18-1182" fmla="*/ 303202 h 1424419"/>
              <a:gd name="connsiteX19-1183" fmla="*/ 106293 w 1306267"/>
              <a:gd name="connsiteY19-1184" fmla="*/ 282597 h 1424419"/>
              <a:gd name="connsiteX20-1185" fmla="*/ 541533 w 1306267"/>
              <a:gd name="connsiteY20-1186" fmla="*/ 38110 h 1424419"/>
              <a:gd name="connsiteX21-1187" fmla="*/ 653528 w 1306267"/>
              <a:gd name="connsiteY21-1188" fmla="*/ 0 h 1424419"/>
              <a:gd name="connsiteX0-1189" fmla="*/ 653528 w 1306267"/>
              <a:gd name="connsiteY0-1190" fmla="*/ 0 h 1424419"/>
              <a:gd name="connsiteX1-1191" fmla="*/ 757287 w 1306267"/>
              <a:gd name="connsiteY1-1192" fmla="*/ 32444 h 1424419"/>
              <a:gd name="connsiteX2-1193" fmla="*/ 1206876 w 1306267"/>
              <a:gd name="connsiteY2-1194" fmla="*/ 284945 h 1424419"/>
              <a:gd name="connsiteX3-1195" fmla="*/ 1237706 w 1306267"/>
              <a:gd name="connsiteY3-1196" fmla="*/ 306775 h 1424419"/>
              <a:gd name="connsiteX4-1197" fmla="*/ 1301712 w 1306267"/>
              <a:gd name="connsiteY4-1198" fmla="*/ 442384 h 1424419"/>
              <a:gd name="connsiteX5-1199" fmla="*/ 1303099 w 1306267"/>
              <a:gd name="connsiteY5-1200" fmla="*/ 495558 h 1424419"/>
              <a:gd name="connsiteX6-1201" fmla="*/ 1303099 w 1306267"/>
              <a:gd name="connsiteY6-1202" fmla="*/ 952393 h 1424419"/>
              <a:gd name="connsiteX7-1203" fmla="*/ 1305306 w 1306267"/>
              <a:gd name="connsiteY7-1204" fmla="*/ 990115 h 1424419"/>
              <a:gd name="connsiteX8-1205" fmla="*/ 1255800 w 1306267"/>
              <a:gd name="connsiteY8-1206" fmla="*/ 1142552 h 1424419"/>
              <a:gd name="connsiteX9-1207" fmla="*/ 1172881 w 1306267"/>
              <a:gd name="connsiteY9-1208" fmla="*/ 1179342 h 1424419"/>
              <a:gd name="connsiteX10-1209" fmla="*/ 792288 w 1306267"/>
              <a:gd name="connsiteY10-1210" fmla="*/ 1385653 h 1424419"/>
              <a:gd name="connsiteX11-1211" fmla="*/ 522686 w 1306267"/>
              <a:gd name="connsiteY11-1212" fmla="*/ 1384922 h 1424419"/>
              <a:gd name="connsiteX12-1213" fmla="*/ 90241 w 1306267"/>
              <a:gd name="connsiteY12-1214" fmla="*/ 1150634 h 1424419"/>
              <a:gd name="connsiteX13-1215" fmla="*/ 48904 w 1306267"/>
              <a:gd name="connsiteY13-1216" fmla="*/ 1124403 h 1424419"/>
              <a:gd name="connsiteX14-1217" fmla="*/ 667 w 1306267"/>
              <a:gd name="connsiteY14-1218" fmla="*/ 999105 h 1424419"/>
              <a:gd name="connsiteX15-1219" fmla="*/ 0 w 1306267"/>
              <a:gd name="connsiteY15-1220" fmla="*/ 972364 h 1424419"/>
              <a:gd name="connsiteX16-1221" fmla="*/ 2496 w 1306267"/>
              <a:gd name="connsiteY16-1222" fmla="*/ 463106 h 1424419"/>
              <a:gd name="connsiteX17-1223" fmla="*/ 2458 w 1306267"/>
              <a:gd name="connsiteY17-1224" fmla="*/ 429563 h 1424419"/>
              <a:gd name="connsiteX18-1225" fmla="*/ 75248 w 1306267"/>
              <a:gd name="connsiteY18-1226" fmla="*/ 303202 h 1424419"/>
              <a:gd name="connsiteX19-1227" fmla="*/ 106293 w 1306267"/>
              <a:gd name="connsiteY19-1228" fmla="*/ 282597 h 1424419"/>
              <a:gd name="connsiteX20-1229" fmla="*/ 541533 w 1306267"/>
              <a:gd name="connsiteY20-1230" fmla="*/ 38110 h 1424419"/>
              <a:gd name="connsiteX21-1231" fmla="*/ 653528 w 1306267"/>
              <a:gd name="connsiteY21-1232" fmla="*/ 0 h 1424419"/>
              <a:gd name="connsiteX0-1233" fmla="*/ 653528 w 1306267"/>
              <a:gd name="connsiteY0-1234" fmla="*/ 0 h 1424419"/>
              <a:gd name="connsiteX1-1235" fmla="*/ 757287 w 1306267"/>
              <a:gd name="connsiteY1-1236" fmla="*/ 32444 h 1424419"/>
              <a:gd name="connsiteX2-1237" fmla="*/ 1206876 w 1306267"/>
              <a:gd name="connsiteY2-1238" fmla="*/ 284945 h 1424419"/>
              <a:gd name="connsiteX3-1239" fmla="*/ 1237706 w 1306267"/>
              <a:gd name="connsiteY3-1240" fmla="*/ 306775 h 1424419"/>
              <a:gd name="connsiteX4-1241" fmla="*/ 1301712 w 1306267"/>
              <a:gd name="connsiteY4-1242" fmla="*/ 442384 h 1424419"/>
              <a:gd name="connsiteX5-1243" fmla="*/ 1303099 w 1306267"/>
              <a:gd name="connsiteY5-1244" fmla="*/ 495558 h 1424419"/>
              <a:gd name="connsiteX6-1245" fmla="*/ 1303099 w 1306267"/>
              <a:gd name="connsiteY6-1246" fmla="*/ 952393 h 1424419"/>
              <a:gd name="connsiteX7-1247" fmla="*/ 1305306 w 1306267"/>
              <a:gd name="connsiteY7-1248" fmla="*/ 990115 h 1424419"/>
              <a:gd name="connsiteX8-1249" fmla="*/ 1255800 w 1306267"/>
              <a:gd name="connsiteY8-1250" fmla="*/ 1142552 h 1424419"/>
              <a:gd name="connsiteX9-1251" fmla="*/ 1172881 w 1306267"/>
              <a:gd name="connsiteY9-1252" fmla="*/ 1179342 h 1424419"/>
              <a:gd name="connsiteX10-1253" fmla="*/ 792288 w 1306267"/>
              <a:gd name="connsiteY10-1254" fmla="*/ 1385653 h 1424419"/>
              <a:gd name="connsiteX11-1255" fmla="*/ 522686 w 1306267"/>
              <a:gd name="connsiteY11-1256" fmla="*/ 1384922 h 1424419"/>
              <a:gd name="connsiteX12-1257" fmla="*/ 90241 w 1306267"/>
              <a:gd name="connsiteY12-1258" fmla="*/ 1150634 h 1424419"/>
              <a:gd name="connsiteX13-1259" fmla="*/ 48904 w 1306267"/>
              <a:gd name="connsiteY13-1260" fmla="*/ 1124403 h 1424419"/>
              <a:gd name="connsiteX14-1261" fmla="*/ 667 w 1306267"/>
              <a:gd name="connsiteY14-1262" fmla="*/ 999105 h 1424419"/>
              <a:gd name="connsiteX15-1263" fmla="*/ 0 w 1306267"/>
              <a:gd name="connsiteY15-1264" fmla="*/ 972364 h 1424419"/>
              <a:gd name="connsiteX16-1265" fmla="*/ 2496 w 1306267"/>
              <a:gd name="connsiteY16-1266" fmla="*/ 463106 h 1424419"/>
              <a:gd name="connsiteX17-1267" fmla="*/ 2458 w 1306267"/>
              <a:gd name="connsiteY17-1268" fmla="*/ 429563 h 1424419"/>
              <a:gd name="connsiteX18-1269" fmla="*/ 75248 w 1306267"/>
              <a:gd name="connsiteY18-1270" fmla="*/ 303202 h 1424419"/>
              <a:gd name="connsiteX19-1271" fmla="*/ 106293 w 1306267"/>
              <a:gd name="connsiteY19-1272" fmla="*/ 282597 h 1424419"/>
              <a:gd name="connsiteX20-1273" fmla="*/ 541533 w 1306267"/>
              <a:gd name="connsiteY20-1274" fmla="*/ 38110 h 1424419"/>
              <a:gd name="connsiteX21-1275" fmla="*/ 653528 w 1306267"/>
              <a:gd name="connsiteY21-1276" fmla="*/ 0 h 1424419"/>
              <a:gd name="connsiteX0-1277" fmla="*/ 653528 w 1306267"/>
              <a:gd name="connsiteY0-1278" fmla="*/ 0 h 1424419"/>
              <a:gd name="connsiteX1-1279" fmla="*/ 757287 w 1306267"/>
              <a:gd name="connsiteY1-1280" fmla="*/ 32444 h 1424419"/>
              <a:gd name="connsiteX2-1281" fmla="*/ 1206876 w 1306267"/>
              <a:gd name="connsiteY2-1282" fmla="*/ 284945 h 1424419"/>
              <a:gd name="connsiteX3-1283" fmla="*/ 1237706 w 1306267"/>
              <a:gd name="connsiteY3-1284" fmla="*/ 306775 h 1424419"/>
              <a:gd name="connsiteX4-1285" fmla="*/ 1301712 w 1306267"/>
              <a:gd name="connsiteY4-1286" fmla="*/ 442384 h 1424419"/>
              <a:gd name="connsiteX5-1287" fmla="*/ 1303099 w 1306267"/>
              <a:gd name="connsiteY5-1288" fmla="*/ 495558 h 1424419"/>
              <a:gd name="connsiteX6-1289" fmla="*/ 1303099 w 1306267"/>
              <a:gd name="connsiteY6-1290" fmla="*/ 952393 h 1424419"/>
              <a:gd name="connsiteX7-1291" fmla="*/ 1305306 w 1306267"/>
              <a:gd name="connsiteY7-1292" fmla="*/ 990115 h 1424419"/>
              <a:gd name="connsiteX8-1293" fmla="*/ 1255800 w 1306267"/>
              <a:gd name="connsiteY8-1294" fmla="*/ 1142552 h 1424419"/>
              <a:gd name="connsiteX9-1295" fmla="*/ 1172881 w 1306267"/>
              <a:gd name="connsiteY9-1296" fmla="*/ 1179342 h 1424419"/>
              <a:gd name="connsiteX10-1297" fmla="*/ 792288 w 1306267"/>
              <a:gd name="connsiteY10-1298" fmla="*/ 1385653 h 1424419"/>
              <a:gd name="connsiteX11-1299" fmla="*/ 522686 w 1306267"/>
              <a:gd name="connsiteY11-1300" fmla="*/ 1384922 h 1424419"/>
              <a:gd name="connsiteX12-1301" fmla="*/ 97009 w 1306267"/>
              <a:gd name="connsiteY12-1302" fmla="*/ 1161462 h 1424419"/>
              <a:gd name="connsiteX13-1303" fmla="*/ 48904 w 1306267"/>
              <a:gd name="connsiteY13-1304" fmla="*/ 1124403 h 1424419"/>
              <a:gd name="connsiteX14-1305" fmla="*/ 667 w 1306267"/>
              <a:gd name="connsiteY14-1306" fmla="*/ 999105 h 1424419"/>
              <a:gd name="connsiteX15-1307" fmla="*/ 0 w 1306267"/>
              <a:gd name="connsiteY15-1308" fmla="*/ 972364 h 1424419"/>
              <a:gd name="connsiteX16-1309" fmla="*/ 2496 w 1306267"/>
              <a:gd name="connsiteY16-1310" fmla="*/ 463106 h 1424419"/>
              <a:gd name="connsiteX17-1311" fmla="*/ 2458 w 1306267"/>
              <a:gd name="connsiteY17-1312" fmla="*/ 429563 h 1424419"/>
              <a:gd name="connsiteX18-1313" fmla="*/ 75248 w 1306267"/>
              <a:gd name="connsiteY18-1314" fmla="*/ 303202 h 1424419"/>
              <a:gd name="connsiteX19-1315" fmla="*/ 106293 w 1306267"/>
              <a:gd name="connsiteY19-1316" fmla="*/ 282597 h 1424419"/>
              <a:gd name="connsiteX20-1317" fmla="*/ 541533 w 1306267"/>
              <a:gd name="connsiteY20-1318" fmla="*/ 38110 h 1424419"/>
              <a:gd name="connsiteX21-1319" fmla="*/ 653528 w 1306267"/>
              <a:gd name="connsiteY21-1320" fmla="*/ 0 h 1424419"/>
              <a:gd name="connsiteX0-1321" fmla="*/ 653528 w 1306267"/>
              <a:gd name="connsiteY0-1322" fmla="*/ 0 h 1424419"/>
              <a:gd name="connsiteX1-1323" fmla="*/ 757287 w 1306267"/>
              <a:gd name="connsiteY1-1324" fmla="*/ 32444 h 1424419"/>
              <a:gd name="connsiteX2-1325" fmla="*/ 1206876 w 1306267"/>
              <a:gd name="connsiteY2-1326" fmla="*/ 284945 h 1424419"/>
              <a:gd name="connsiteX3-1327" fmla="*/ 1237706 w 1306267"/>
              <a:gd name="connsiteY3-1328" fmla="*/ 306775 h 1424419"/>
              <a:gd name="connsiteX4-1329" fmla="*/ 1301712 w 1306267"/>
              <a:gd name="connsiteY4-1330" fmla="*/ 442384 h 1424419"/>
              <a:gd name="connsiteX5-1331" fmla="*/ 1303099 w 1306267"/>
              <a:gd name="connsiteY5-1332" fmla="*/ 495558 h 1424419"/>
              <a:gd name="connsiteX6-1333" fmla="*/ 1303099 w 1306267"/>
              <a:gd name="connsiteY6-1334" fmla="*/ 952393 h 1424419"/>
              <a:gd name="connsiteX7-1335" fmla="*/ 1305306 w 1306267"/>
              <a:gd name="connsiteY7-1336" fmla="*/ 990115 h 1424419"/>
              <a:gd name="connsiteX8-1337" fmla="*/ 1255800 w 1306267"/>
              <a:gd name="connsiteY8-1338" fmla="*/ 1142552 h 1424419"/>
              <a:gd name="connsiteX9-1339" fmla="*/ 1172881 w 1306267"/>
              <a:gd name="connsiteY9-1340" fmla="*/ 1179342 h 1424419"/>
              <a:gd name="connsiteX10-1341" fmla="*/ 792288 w 1306267"/>
              <a:gd name="connsiteY10-1342" fmla="*/ 1385653 h 1424419"/>
              <a:gd name="connsiteX11-1343" fmla="*/ 522686 w 1306267"/>
              <a:gd name="connsiteY11-1344" fmla="*/ 1384922 h 1424419"/>
              <a:gd name="connsiteX12-1345" fmla="*/ 97009 w 1306267"/>
              <a:gd name="connsiteY12-1346" fmla="*/ 1161462 h 1424419"/>
              <a:gd name="connsiteX13-1347" fmla="*/ 48904 w 1306267"/>
              <a:gd name="connsiteY13-1348" fmla="*/ 1124403 h 1424419"/>
              <a:gd name="connsiteX14-1349" fmla="*/ 667 w 1306267"/>
              <a:gd name="connsiteY14-1350" fmla="*/ 999105 h 1424419"/>
              <a:gd name="connsiteX15-1351" fmla="*/ 0 w 1306267"/>
              <a:gd name="connsiteY15-1352" fmla="*/ 972364 h 1424419"/>
              <a:gd name="connsiteX16-1353" fmla="*/ 2496 w 1306267"/>
              <a:gd name="connsiteY16-1354" fmla="*/ 463106 h 1424419"/>
              <a:gd name="connsiteX17-1355" fmla="*/ 2458 w 1306267"/>
              <a:gd name="connsiteY17-1356" fmla="*/ 429563 h 1424419"/>
              <a:gd name="connsiteX18-1357" fmla="*/ 75248 w 1306267"/>
              <a:gd name="connsiteY18-1358" fmla="*/ 303202 h 1424419"/>
              <a:gd name="connsiteX19-1359" fmla="*/ 106293 w 1306267"/>
              <a:gd name="connsiteY19-1360" fmla="*/ 282597 h 1424419"/>
              <a:gd name="connsiteX20-1361" fmla="*/ 541533 w 1306267"/>
              <a:gd name="connsiteY20-1362" fmla="*/ 38110 h 1424419"/>
              <a:gd name="connsiteX21-1363" fmla="*/ 653528 w 1306267"/>
              <a:gd name="connsiteY21-1364" fmla="*/ 0 h 1424419"/>
              <a:gd name="connsiteX0-1365" fmla="*/ 653528 w 1306267"/>
              <a:gd name="connsiteY0-1366" fmla="*/ 0 h 1424419"/>
              <a:gd name="connsiteX1-1367" fmla="*/ 757287 w 1306267"/>
              <a:gd name="connsiteY1-1368" fmla="*/ 32444 h 1424419"/>
              <a:gd name="connsiteX2-1369" fmla="*/ 1206876 w 1306267"/>
              <a:gd name="connsiteY2-1370" fmla="*/ 284945 h 1424419"/>
              <a:gd name="connsiteX3-1371" fmla="*/ 1237706 w 1306267"/>
              <a:gd name="connsiteY3-1372" fmla="*/ 306775 h 1424419"/>
              <a:gd name="connsiteX4-1373" fmla="*/ 1301712 w 1306267"/>
              <a:gd name="connsiteY4-1374" fmla="*/ 442384 h 1424419"/>
              <a:gd name="connsiteX5-1375" fmla="*/ 1303099 w 1306267"/>
              <a:gd name="connsiteY5-1376" fmla="*/ 495558 h 1424419"/>
              <a:gd name="connsiteX6-1377" fmla="*/ 1303099 w 1306267"/>
              <a:gd name="connsiteY6-1378" fmla="*/ 952393 h 1424419"/>
              <a:gd name="connsiteX7-1379" fmla="*/ 1305306 w 1306267"/>
              <a:gd name="connsiteY7-1380" fmla="*/ 990115 h 1424419"/>
              <a:gd name="connsiteX8-1381" fmla="*/ 1255800 w 1306267"/>
              <a:gd name="connsiteY8-1382" fmla="*/ 1142552 h 1424419"/>
              <a:gd name="connsiteX9-1383" fmla="*/ 1172881 w 1306267"/>
              <a:gd name="connsiteY9-1384" fmla="*/ 1179342 h 1424419"/>
              <a:gd name="connsiteX10-1385" fmla="*/ 792288 w 1306267"/>
              <a:gd name="connsiteY10-1386" fmla="*/ 1385653 h 1424419"/>
              <a:gd name="connsiteX11-1387" fmla="*/ 522686 w 1306267"/>
              <a:gd name="connsiteY11-1388" fmla="*/ 1384922 h 1424419"/>
              <a:gd name="connsiteX12-1389" fmla="*/ 97009 w 1306267"/>
              <a:gd name="connsiteY12-1390" fmla="*/ 1161462 h 1424419"/>
              <a:gd name="connsiteX13-1391" fmla="*/ 44843 w 1306267"/>
              <a:gd name="connsiteY13-1392" fmla="*/ 1118989 h 1424419"/>
              <a:gd name="connsiteX14-1393" fmla="*/ 667 w 1306267"/>
              <a:gd name="connsiteY14-1394" fmla="*/ 999105 h 1424419"/>
              <a:gd name="connsiteX15-1395" fmla="*/ 0 w 1306267"/>
              <a:gd name="connsiteY15-1396" fmla="*/ 972364 h 1424419"/>
              <a:gd name="connsiteX16-1397" fmla="*/ 2496 w 1306267"/>
              <a:gd name="connsiteY16-1398" fmla="*/ 463106 h 1424419"/>
              <a:gd name="connsiteX17-1399" fmla="*/ 2458 w 1306267"/>
              <a:gd name="connsiteY17-1400" fmla="*/ 429563 h 1424419"/>
              <a:gd name="connsiteX18-1401" fmla="*/ 75248 w 1306267"/>
              <a:gd name="connsiteY18-1402" fmla="*/ 303202 h 1424419"/>
              <a:gd name="connsiteX19-1403" fmla="*/ 106293 w 1306267"/>
              <a:gd name="connsiteY19-1404" fmla="*/ 282597 h 1424419"/>
              <a:gd name="connsiteX20-1405" fmla="*/ 541533 w 1306267"/>
              <a:gd name="connsiteY20-1406" fmla="*/ 38110 h 1424419"/>
              <a:gd name="connsiteX21-1407" fmla="*/ 653528 w 1306267"/>
              <a:gd name="connsiteY21-1408" fmla="*/ 0 h 1424419"/>
              <a:gd name="connsiteX0-1409" fmla="*/ 653528 w 1306267"/>
              <a:gd name="connsiteY0-1410" fmla="*/ 0 h 1424419"/>
              <a:gd name="connsiteX1-1411" fmla="*/ 757287 w 1306267"/>
              <a:gd name="connsiteY1-1412" fmla="*/ 32444 h 1424419"/>
              <a:gd name="connsiteX2-1413" fmla="*/ 1206876 w 1306267"/>
              <a:gd name="connsiteY2-1414" fmla="*/ 284945 h 1424419"/>
              <a:gd name="connsiteX3-1415" fmla="*/ 1237706 w 1306267"/>
              <a:gd name="connsiteY3-1416" fmla="*/ 306775 h 1424419"/>
              <a:gd name="connsiteX4-1417" fmla="*/ 1301712 w 1306267"/>
              <a:gd name="connsiteY4-1418" fmla="*/ 442384 h 1424419"/>
              <a:gd name="connsiteX5-1419" fmla="*/ 1303099 w 1306267"/>
              <a:gd name="connsiteY5-1420" fmla="*/ 495558 h 1424419"/>
              <a:gd name="connsiteX6-1421" fmla="*/ 1303099 w 1306267"/>
              <a:gd name="connsiteY6-1422" fmla="*/ 952393 h 1424419"/>
              <a:gd name="connsiteX7-1423" fmla="*/ 1305306 w 1306267"/>
              <a:gd name="connsiteY7-1424" fmla="*/ 990115 h 1424419"/>
              <a:gd name="connsiteX8-1425" fmla="*/ 1255800 w 1306267"/>
              <a:gd name="connsiteY8-1426" fmla="*/ 1142552 h 1424419"/>
              <a:gd name="connsiteX9-1427" fmla="*/ 1172881 w 1306267"/>
              <a:gd name="connsiteY9-1428" fmla="*/ 1179342 h 1424419"/>
              <a:gd name="connsiteX10-1429" fmla="*/ 792288 w 1306267"/>
              <a:gd name="connsiteY10-1430" fmla="*/ 1385653 h 1424419"/>
              <a:gd name="connsiteX11-1431" fmla="*/ 522686 w 1306267"/>
              <a:gd name="connsiteY11-1432" fmla="*/ 1384922 h 1424419"/>
              <a:gd name="connsiteX12-1433" fmla="*/ 97009 w 1306267"/>
              <a:gd name="connsiteY12-1434" fmla="*/ 1161462 h 1424419"/>
              <a:gd name="connsiteX13-1435" fmla="*/ 44843 w 1306267"/>
              <a:gd name="connsiteY13-1436" fmla="*/ 1118989 h 1424419"/>
              <a:gd name="connsiteX14-1437" fmla="*/ 667 w 1306267"/>
              <a:gd name="connsiteY14-1438" fmla="*/ 999105 h 1424419"/>
              <a:gd name="connsiteX15-1439" fmla="*/ 0 w 1306267"/>
              <a:gd name="connsiteY15-1440" fmla="*/ 972364 h 1424419"/>
              <a:gd name="connsiteX16-1441" fmla="*/ 2496 w 1306267"/>
              <a:gd name="connsiteY16-1442" fmla="*/ 463106 h 1424419"/>
              <a:gd name="connsiteX17-1443" fmla="*/ 2458 w 1306267"/>
              <a:gd name="connsiteY17-1444" fmla="*/ 429563 h 1424419"/>
              <a:gd name="connsiteX18-1445" fmla="*/ 75248 w 1306267"/>
              <a:gd name="connsiteY18-1446" fmla="*/ 303202 h 1424419"/>
              <a:gd name="connsiteX19-1447" fmla="*/ 106293 w 1306267"/>
              <a:gd name="connsiteY19-1448" fmla="*/ 282597 h 1424419"/>
              <a:gd name="connsiteX20-1449" fmla="*/ 541533 w 1306267"/>
              <a:gd name="connsiteY20-1450" fmla="*/ 38110 h 1424419"/>
              <a:gd name="connsiteX21-1451" fmla="*/ 653528 w 1306267"/>
              <a:gd name="connsiteY21-1452" fmla="*/ 0 h 1424419"/>
              <a:gd name="connsiteX0-1453" fmla="*/ 653528 w 1306267"/>
              <a:gd name="connsiteY0-1454" fmla="*/ 0 h 1424419"/>
              <a:gd name="connsiteX1-1455" fmla="*/ 757287 w 1306267"/>
              <a:gd name="connsiteY1-1456" fmla="*/ 32444 h 1424419"/>
              <a:gd name="connsiteX2-1457" fmla="*/ 1206876 w 1306267"/>
              <a:gd name="connsiteY2-1458" fmla="*/ 284945 h 1424419"/>
              <a:gd name="connsiteX3-1459" fmla="*/ 1237706 w 1306267"/>
              <a:gd name="connsiteY3-1460" fmla="*/ 306775 h 1424419"/>
              <a:gd name="connsiteX4-1461" fmla="*/ 1301712 w 1306267"/>
              <a:gd name="connsiteY4-1462" fmla="*/ 442384 h 1424419"/>
              <a:gd name="connsiteX5-1463" fmla="*/ 1303099 w 1306267"/>
              <a:gd name="connsiteY5-1464" fmla="*/ 495558 h 1424419"/>
              <a:gd name="connsiteX6-1465" fmla="*/ 1303099 w 1306267"/>
              <a:gd name="connsiteY6-1466" fmla="*/ 952393 h 1424419"/>
              <a:gd name="connsiteX7-1467" fmla="*/ 1305306 w 1306267"/>
              <a:gd name="connsiteY7-1468" fmla="*/ 990115 h 1424419"/>
              <a:gd name="connsiteX8-1469" fmla="*/ 1255800 w 1306267"/>
              <a:gd name="connsiteY8-1470" fmla="*/ 1142552 h 1424419"/>
              <a:gd name="connsiteX9-1471" fmla="*/ 1172881 w 1306267"/>
              <a:gd name="connsiteY9-1472" fmla="*/ 1179342 h 1424419"/>
              <a:gd name="connsiteX10-1473" fmla="*/ 792288 w 1306267"/>
              <a:gd name="connsiteY10-1474" fmla="*/ 1385653 h 1424419"/>
              <a:gd name="connsiteX11-1475" fmla="*/ 522686 w 1306267"/>
              <a:gd name="connsiteY11-1476" fmla="*/ 1384922 h 1424419"/>
              <a:gd name="connsiteX12-1477" fmla="*/ 97009 w 1306267"/>
              <a:gd name="connsiteY12-1478" fmla="*/ 1161462 h 1424419"/>
              <a:gd name="connsiteX13-1479" fmla="*/ 44843 w 1306267"/>
              <a:gd name="connsiteY13-1480" fmla="*/ 1118989 h 1424419"/>
              <a:gd name="connsiteX14-1481" fmla="*/ 667 w 1306267"/>
              <a:gd name="connsiteY14-1482" fmla="*/ 999105 h 1424419"/>
              <a:gd name="connsiteX15-1483" fmla="*/ 0 w 1306267"/>
              <a:gd name="connsiteY15-1484" fmla="*/ 972364 h 1424419"/>
              <a:gd name="connsiteX16-1485" fmla="*/ 2496 w 1306267"/>
              <a:gd name="connsiteY16-1486" fmla="*/ 463106 h 1424419"/>
              <a:gd name="connsiteX17-1487" fmla="*/ 2458 w 1306267"/>
              <a:gd name="connsiteY17-1488" fmla="*/ 429563 h 1424419"/>
              <a:gd name="connsiteX18-1489" fmla="*/ 75248 w 1306267"/>
              <a:gd name="connsiteY18-1490" fmla="*/ 303202 h 1424419"/>
              <a:gd name="connsiteX19-1491" fmla="*/ 106293 w 1306267"/>
              <a:gd name="connsiteY19-1492" fmla="*/ 282597 h 1424419"/>
              <a:gd name="connsiteX20-1493" fmla="*/ 541533 w 1306267"/>
              <a:gd name="connsiteY20-1494" fmla="*/ 38110 h 1424419"/>
              <a:gd name="connsiteX21-1495" fmla="*/ 653528 w 1306267"/>
              <a:gd name="connsiteY21-1496" fmla="*/ 0 h 1424419"/>
              <a:gd name="connsiteX0-1497" fmla="*/ 653528 w 1306267"/>
              <a:gd name="connsiteY0-1498" fmla="*/ 0 h 1424419"/>
              <a:gd name="connsiteX1-1499" fmla="*/ 757287 w 1306267"/>
              <a:gd name="connsiteY1-1500" fmla="*/ 32444 h 1424419"/>
              <a:gd name="connsiteX2-1501" fmla="*/ 1206876 w 1306267"/>
              <a:gd name="connsiteY2-1502" fmla="*/ 284945 h 1424419"/>
              <a:gd name="connsiteX3-1503" fmla="*/ 1237706 w 1306267"/>
              <a:gd name="connsiteY3-1504" fmla="*/ 306775 h 1424419"/>
              <a:gd name="connsiteX4-1505" fmla="*/ 1301712 w 1306267"/>
              <a:gd name="connsiteY4-1506" fmla="*/ 442384 h 1424419"/>
              <a:gd name="connsiteX5-1507" fmla="*/ 1303099 w 1306267"/>
              <a:gd name="connsiteY5-1508" fmla="*/ 495558 h 1424419"/>
              <a:gd name="connsiteX6-1509" fmla="*/ 1303099 w 1306267"/>
              <a:gd name="connsiteY6-1510" fmla="*/ 952393 h 1424419"/>
              <a:gd name="connsiteX7-1511" fmla="*/ 1305306 w 1306267"/>
              <a:gd name="connsiteY7-1512" fmla="*/ 990115 h 1424419"/>
              <a:gd name="connsiteX8-1513" fmla="*/ 1255800 w 1306267"/>
              <a:gd name="connsiteY8-1514" fmla="*/ 1142552 h 1424419"/>
              <a:gd name="connsiteX9-1515" fmla="*/ 1172881 w 1306267"/>
              <a:gd name="connsiteY9-1516" fmla="*/ 1179342 h 1424419"/>
              <a:gd name="connsiteX10-1517" fmla="*/ 792288 w 1306267"/>
              <a:gd name="connsiteY10-1518" fmla="*/ 1385653 h 1424419"/>
              <a:gd name="connsiteX11-1519" fmla="*/ 522686 w 1306267"/>
              <a:gd name="connsiteY11-1520" fmla="*/ 1384922 h 1424419"/>
              <a:gd name="connsiteX12-1521" fmla="*/ 94302 w 1306267"/>
              <a:gd name="connsiteY12-1522" fmla="*/ 1158755 h 1424419"/>
              <a:gd name="connsiteX13-1523" fmla="*/ 44843 w 1306267"/>
              <a:gd name="connsiteY13-1524" fmla="*/ 1118989 h 1424419"/>
              <a:gd name="connsiteX14-1525" fmla="*/ 667 w 1306267"/>
              <a:gd name="connsiteY14-1526" fmla="*/ 999105 h 1424419"/>
              <a:gd name="connsiteX15-1527" fmla="*/ 0 w 1306267"/>
              <a:gd name="connsiteY15-1528" fmla="*/ 972364 h 1424419"/>
              <a:gd name="connsiteX16-1529" fmla="*/ 2496 w 1306267"/>
              <a:gd name="connsiteY16-1530" fmla="*/ 463106 h 1424419"/>
              <a:gd name="connsiteX17-1531" fmla="*/ 2458 w 1306267"/>
              <a:gd name="connsiteY17-1532" fmla="*/ 429563 h 1424419"/>
              <a:gd name="connsiteX18-1533" fmla="*/ 75248 w 1306267"/>
              <a:gd name="connsiteY18-1534" fmla="*/ 303202 h 1424419"/>
              <a:gd name="connsiteX19-1535" fmla="*/ 106293 w 1306267"/>
              <a:gd name="connsiteY19-1536" fmla="*/ 282597 h 1424419"/>
              <a:gd name="connsiteX20-1537" fmla="*/ 541533 w 1306267"/>
              <a:gd name="connsiteY20-1538" fmla="*/ 38110 h 1424419"/>
              <a:gd name="connsiteX21-1539" fmla="*/ 653528 w 1306267"/>
              <a:gd name="connsiteY21-1540" fmla="*/ 0 h 1424419"/>
              <a:gd name="connsiteX0-1541" fmla="*/ 653528 w 1306267"/>
              <a:gd name="connsiteY0-1542" fmla="*/ 0 h 1424419"/>
              <a:gd name="connsiteX1-1543" fmla="*/ 757287 w 1306267"/>
              <a:gd name="connsiteY1-1544" fmla="*/ 32444 h 1424419"/>
              <a:gd name="connsiteX2-1545" fmla="*/ 1206876 w 1306267"/>
              <a:gd name="connsiteY2-1546" fmla="*/ 284945 h 1424419"/>
              <a:gd name="connsiteX3-1547" fmla="*/ 1237706 w 1306267"/>
              <a:gd name="connsiteY3-1548" fmla="*/ 306775 h 1424419"/>
              <a:gd name="connsiteX4-1549" fmla="*/ 1301712 w 1306267"/>
              <a:gd name="connsiteY4-1550" fmla="*/ 442384 h 1424419"/>
              <a:gd name="connsiteX5-1551" fmla="*/ 1303099 w 1306267"/>
              <a:gd name="connsiteY5-1552" fmla="*/ 495558 h 1424419"/>
              <a:gd name="connsiteX6-1553" fmla="*/ 1303099 w 1306267"/>
              <a:gd name="connsiteY6-1554" fmla="*/ 952393 h 1424419"/>
              <a:gd name="connsiteX7-1555" fmla="*/ 1305306 w 1306267"/>
              <a:gd name="connsiteY7-1556" fmla="*/ 990115 h 1424419"/>
              <a:gd name="connsiteX8-1557" fmla="*/ 1255800 w 1306267"/>
              <a:gd name="connsiteY8-1558" fmla="*/ 1142552 h 1424419"/>
              <a:gd name="connsiteX9-1559" fmla="*/ 1172881 w 1306267"/>
              <a:gd name="connsiteY9-1560" fmla="*/ 1179342 h 1424419"/>
              <a:gd name="connsiteX10-1561" fmla="*/ 792288 w 1306267"/>
              <a:gd name="connsiteY10-1562" fmla="*/ 1385653 h 1424419"/>
              <a:gd name="connsiteX11-1563" fmla="*/ 522686 w 1306267"/>
              <a:gd name="connsiteY11-1564" fmla="*/ 1384922 h 1424419"/>
              <a:gd name="connsiteX12-1565" fmla="*/ 94302 w 1306267"/>
              <a:gd name="connsiteY12-1566" fmla="*/ 1158755 h 1424419"/>
              <a:gd name="connsiteX13-1567" fmla="*/ 39429 w 1306267"/>
              <a:gd name="connsiteY13-1568" fmla="*/ 1117635 h 1424419"/>
              <a:gd name="connsiteX14-1569" fmla="*/ 667 w 1306267"/>
              <a:gd name="connsiteY14-1570" fmla="*/ 999105 h 1424419"/>
              <a:gd name="connsiteX15-1571" fmla="*/ 0 w 1306267"/>
              <a:gd name="connsiteY15-1572" fmla="*/ 972364 h 1424419"/>
              <a:gd name="connsiteX16-1573" fmla="*/ 2496 w 1306267"/>
              <a:gd name="connsiteY16-1574" fmla="*/ 463106 h 1424419"/>
              <a:gd name="connsiteX17-1575" fmla="*/ 2458 w 1306267"/>
              <a:gd name="connsiteY17-1576" fmla="*/ 429563 h 1424419"/>
              <a:gd name="connsiteX18-1577" fmla="*/ 75248 w 1306267"/>
              <a:gd name="connsiteY18-1578" fmla="*/ 303202 h 1424419"/>
              <a:gd name="connsiteX19-1579" fmla="*/ 106293 w 1306267"/>
              <a:gd name="connsiteY19-1580" fmla="*/ 282597 h 1424419"/>
              <a:gd name="connsiteX20-1581" fmla="*/ 541533 w 1306267"/>
              <a:gd name="connsiteY20-1582" fmla="*/ 38110 h 1424419"/>
              <a:gd name="connsiteX21-1583" fmla="*/ 653528 w 1306267"/>
              <a:gd name="connsiteY21-1584" fmla="*/ 0 h 1424419"/>
              <a:gd name="connsiteX0-1585" fmla="*/ 653528 w 1305333"/>
              <a:gd name="connsiteY0-1586" fmla="*/ 0 h 1424419"/>
              <a:gd name="connsiteX1-1587" fmla="*/ 757287 w 1305333"/>
              <a:gd name="connsiteY1-1588" fmla="*/ 32444 h 1424419"/>
              <a:gd name="connsiteX2-1589" fmla="*/ 1206876 w 1305333"/>
              <a:gd name="connsiteY2-1590" fmla="*/ 284945 h 1424419"/>
              <a:gd name="connsiteX3-1591" fmla="*/ 1237706 w 1305333"/>
              <a:gd name="connsiteY3-1592" fmla="*/ 306775 h 1424419"/>
              <a:gd name="connsiteX4-1593" fmla="*/ 1301712 w 1305333"/>
              <a:gd name="connsiteY4-1594" fmla="*/ 442384 h 1424419"/>
              <a:gd name="connsiteX5-1595" fmla="*/ 1303099 w 1305333"/>
              <a:gd name="connsiteY5-1596" fmla="*/ 495558 h 1424419"/>
              <a:gd name="connsiteX6-1597" fmla="*/ 1303099 w 1305333"/>
              <a:gd name="connsiteY6-1598" fmla="*/ 952393 h 1424419"/>
              <a:gd name="connsiteX7-1599" fmla="*/ 1305306 w 1305333"/>
              <a:gd name="connsiteY7-1600" fmla="*/ 990115 h 1424419"/>
              <a:gd name="connsiteX8-1601" fmla="*/ 1227376 w 1305333"/>
              <a:gd name="connsiteY8-1602" fmla="*/ 1152027 h 1424419"/>
              <a:gd name="connsiteX9-1603" fmla="*/ 1172881 w 1305333"/>
              <a:gd name="connsiteY9-1604" fmla="*/ 1179342 h 1424419"/>
              <a:gd name="connsiteX10-1605" fmla="*/ 792288 w 1305333"/>
              <a:gd name="connsiteY10-1606" fmla="*/ 1385653 h 1424419"/>
              <a:gd name="connsiteX11-1607" fmla="*/ 522686 w 1305333"/>
              <a:gd name="connsiteY11-1608" fmla="*/ 1384922 h 1424419"/>
              <a:gd name="connsiteX12-1609" fmla="*/ 94302 w 1305333"/>
              <a:gd name="connsiteY12-1610" fmla="*/ 1158755 h 1424419"/>
              <a:gd name="connsiteX13-1611" fmla="*/ 39429 w 1305333"/>
              <a:gd name="connsiteY13-1612" fmla="*/ 1117635 h 1424419"/>
              <a:gd name="connsiteX14-1613" fmla="*/ 667 w 1305333"/>
              <a:gd name="connsiteY14-1614" fmla="*/ 999105 h 1424419"/>
              <a:gd name="connsiteX15-1615" fmla="*/ 0 w 1305333"/>
              <a:gd name="connsiteY15-1616" fmla="*/ 972364 h 1424419"/>
              <a:gd name="connsiteX16-1617" fmla="*/ 2496 w 1305333"/>
              <a:gd name="connsiteY16-1618" fmla="*/ 463106 h 1424419"/>
              <a:gd name="connsiteX17-1619" fmla="*/ 2458 w 1305333"/>
              <a:gd name="connsiteY17-1620" fmla="*/ 429563 h 1424419"/>
              <a:gd name="connsiteX18-1621" fmla="*/ 75248 w 1305333"/>
              <a:gd name="connsiteY18-1622" fmla="*/ 303202 h 1424419"/>
              <a:gd name="connsiteX19-1623" fmla="*/ 106293 w 1305333"/>
              <a:gd name="connsiteY19-1624" fmla="*/ 282597 h 1424419"/>
              <a:gd name="connsiteX20-1625" fmla="*/ 541533 w 1305333"/>
              <a:gd name="connsiteY20-1626" fmla="*/ 38110 h 1424419"/>
              <a:gd name="connsiteX21-1627" fmla="*/ 653528 w 1305333"/>
              <a:gd name="connsiteY21-1628" fmla="*/ 0 h 1424419"/>
              <a:gd name="connsiteX0-1629" fmla="*/ 653528 w 1305333"/>
              <a:gd name="connsiteY0-1630" fmla="*/ 0 h 1424419"/>
              <a:gd name="connsiteX1-1631" fmla="*/ 757287 w 1305333"/>
              <a:gd name="connsiteY1-1632" fmla="*/ 32444 h 1424419"/>
              <a:gd name="connsiteX2-1633" fmla="*/ 1206876 w 1305333"/>
              <a:gd name="connsiteY2-1634" fmla="*/ 284945 h 1424419"/>
              <a:gd name="connsiteX3-1635" fmla="*/ 1237706 w 1305333"/>
              <a:gd name="connsiteY3-1636" fmla="*/ 306775 h 1424419"/>
              <a:gd name="connsiteX4-1637" fmla="*/ 1301712 w 1305333"/>
              <a:gd name="connsiteY4-1638" fmla="*/ 442384 h 1424419"/>
              <a:gd name="connsiteX5-1639" fmla="*/ 1303099 w 1305333"/>
              <a:gd name="connsiteY5-1640" fmla="*/ 495558 h 1424419"/>
              <a:gd name="connsiteX6-1641" fmla="*/ 1303099 w 1305333"/>
              <a:gd name="connsiteY6-1642" fmla="*/ 952393 h 1424419"/>
              <a:gd name="connsiteX7-1643" fmla="*/ 1302599 w 1305333"/>
              <a:gd name="connsiteY7-1644" fmla="*/ 1003650 h 1424419"/>
              <a:gd name="connsiteX8-1645" fmla="*/ 1227376 w 1305333"/>
              <a:gd name="connsiteY8-1646" fmla="*/ 1152027 h 1424419"/>
              <a:gd name="connsiteX9-1647" fmla="*/ 1172881 w 1305333"/>
              <a:gd name="connsiteY9-1648" fmla="*/ 1179342 h 1424419"/>
              <a:gd name="connsiteX10-1649" fmla="*/ 792288 w 1305333"/>
              <a:gd name="connsiteY10-1650" fmla="*/ 1385653 h 1424419"/>
              <a:gd name="connsiteX11-1651" fmla="*/ 522686 w 1305333"/>
              <a:gd name="connsiteY11-1652" fmla="*/ 1384922 h 1424419"/>
              <a:gd name="connsiteX12-1653" fmla="*/ 94302 w 1305333"/>
              <a:gd name="connsiteY12-1654" fmla="*/ 1158755 h 1424419"/>
              <a:gd name="connsiteX13-1655" fmla="*/ 39429 w 1305333"/>
              <a:gd name="connsiteY13-1656" fmla="*/ 1117635 h 1424419"/>
              <a:gd name="connsiteX14-1657" fmla="*/ 667 w 1305333"/>
              <a:gd name="connsiteY14-1658" fmla="*/ 999105 h 1424419"/>
              <a:gd name="connsiteX15-1659" fmla="*/ 0 w 1305333"/>
              <a:gd name="connsiteY15-1660" fmla="*/ 972364 h 1424419"/>
              <a:gd name="connsiteX16-1661" fmla="*/ 2496 w 1305333"/>
              <a:gd name="connsiteY16-1662" fmla="*/ 463106 h 1424419"/>
              <a:gd name="connsiteX17-1663" fmla="*/ 2458 w 1305333"/>
              <a:gd name="connsiteY17-1664" fmla="*/ 429563 h 1424419"/>
              <a:gd name="connsiteX18-1665" fmla="*/ 75248 w 1305333"/>
              <a:gd name="connsiteY18-1666" fmla="*/ 303202 h 1424419"/>
              <a:gd name="connsiteX19-1667" fmla="*/ 106293 w 1305333"/>
              <a:gd name="connsiteY19-1668" fmla="*/ 282597 h 1424419"/>
              <a:gd name="connsiteX20-1669" fmla="*/ 541533 w 1305333"/>
              <a:gd name="connsiteY20-1670" fmla="*/ 38110 h 1424419"/>
              <a:gd name="connsiteX21-1671" fmla="*/ 653528 w 1305333"/>
              <a:gd name="connsiteY21-1672" fmla="*/ 0 h 1424419"/>
              <a:gd name="connsiteX0-1673" fmla="*/ 653528 w 1305080"/>
              <a:gd name="connsiteY0-1674" fmla="*/ 0 h 1424419"/>
              <a:gd name="connsiteX1-1675" fmla="*/ 757287 w 1305080"/>
              <a:gd name="connsiteY1-1676" fmla="*/ 32444 h 1424419"/>
              <a:gd name="connsiteX2-1677" fmla="*/ 1206876 w 1305080"/>
              <a:gd name="connsiteY2-1678" fmla="*/ 284945 h 1424419"/>
              <a:gd name="connsiteX3-1679" fmla="*/ 1237706 w 1305080"/>
              <a:gd name="connsiteY3-1680" fmla="*/ 306775 h 1424419"/>
              <a:gd name="connsiteX4-1681" fmla="*/ 1301712 w 1305080"/>
              <a:gd name="connsiteY4-1682" fmla="*/ 442384 h 1424419"/>
              <a:gd name="connsiteX5-1683" fmla="*/ 1303099 w 1305080"/>
              <a:gd name="connsiteY5-1684" fmla="*/ 495558 h 1424419"/>
              <a:gd name="connsiteX6-1685" fmla="*/ 1301746 w 1305080"/>
              <a:gd name="connsiteY6-1686" fmla="*/ 953747 h 1424419"/>
              <a:gd name="connsiteX7-1687" fmla="*/ 1302599 w 1305080"/>
              <a:gd name="connsiteY7-1688" fmla="*/ 1003650 h 1424419"/>
              <a:gd name="connsiteX8-1689" fmla="*/ 1227376 w 1305080"/>
              <a:gd name="connsiteY8-1690" fmla="*/ 1152027 h 1424419"/>
              <a:gd name="connsiteX9-1691" fmla="*/ 1172881 w 1305080"/>
              <a:gd name="connsiteY9-1692" fmla="*/ 1179342 h 1424419"/>
              <a:gd name="connsiteX10-1693" fmla="*/ 792288 w 1305080"/>
              <a:gd name="connsiteY10-1694" fmla="*/ 1385653 h 1424419"/>
              <a:gd name="connsiteX11-1695" fmla="*/ 522686 w 1305080"/>
              <a:gd name="connsiteY11-1696" fmla="*/ 1384922 h 1424419"/>
              <a:gd name="connsiteX12-1697" fmla="*/ 94302 w 1305080"/>
              <a:gd name="connsiteY12-1698" fmla="*/ 1158755 h 1424419"/>
              <a:gd name="connsiteX13-1699" fmla="*/ 39429 w 1305080"/>
              <a:gd name="connsiteY13-1700" fmla="*/ 1117635 h 1424419"/>
              <a:gd name="connsiteX14-1701" fmla="*/ 667 w 1305080"/>
              <a:gd name="connsiteY14-1702" fmla="*/ 999105 h 1424419"/>
              <a:gd name="connsiteX15-1703" fmla="*/ 0 w 1305080"/>
              <a:gd name="connsiteY15-1704" fmla="*/ 972364 h 1424419"/>
              <a:gd name="connsiteX16-1705" fmla="*/ 2496 w 1305080"/>
              <a:gd name="connsiteY16-1706" fmla="*/ 463106 h 1424419"/>
              <a:gd name="connsiteX17-1707" fmla="*/ 2458 w 1305080"/>
              <a:gd name="connsiteY17-1708" fmla="*/ 429563 h 1424419"/>
              <a:gd name="connsiteX18-1709" fmla="*/ 75248 w 1305080"/>
              <a:gd name="connsiteY18-1710" fmla="*/ 303202 h 1424419"/>
              <a:gd name="connsiteX19-1711" fmla="*/ 106293 w 1305080"/>
              <a:gd name="connsiteY19-1712" fmla="*/ 282597 h 1424419"/>
              <a:gd name="connsiteX20-1713" fmla="*/ 541533 w 1305080"/>
              <a:gd name="connsiteY20-1714" fmla="*/ 38110 h 1424419"/>
              <a:gd name="connsiteX21-1715" fmla="*/ 653528 w 1305080"/>
              <a:gd name="connsiteY21-1716" fmla="*/ 0 h 1424419"/>
              <a:gd name="connsiteX0-1717" fmla="*/ 653528 w 1305299"/>
              <a:gd name="connsiteY0-1718" fmla="*/ 0 h 1424419"/>
              <a:gd name="connsiteX1-1719" fmla="*/ 757287 w 1305299"/>
              <a:gd name="connsiteY1-1720" fmla="*/ 32444 h 1424419"/>
              <a:gd name="connsiteX2-1721" fmla="*/ 1206876 w 1305299"/>
              <a:gd name="connsiteY2-1722" fmla="*/ 284945 h 1424419"/>
              <a:gd name="connsiteX3-1723" fmla="*/ 1237706 w 1305299"/>
              <a:gd name="connsiteY3-1724" fmla="*/ 306775 h 1424419"/>
              <a:gd name="connsiteX4-1725" fmla="*/ 1301712 w 1305299"/>
              <a:gd name="connsiteY4-1726" fmla="*/ 442384 h 1424419"/>
              <a:gd name="connsiteX5-1727" fmla="*/ 1303099 w 1305299"/>
              <a:gd name="connsiteY5-1728" fmla="*/ 495558 h 1424419"/>
              <a:gd name="connsiteX6-1729" fmla="*/ 1301746 w 1305299"/>
              <a:gd name="connsiteY6-1730" fmla="*/ 953747 h 1424419"/>
              <a:gd name="connsiteX7-1731" fmla="*/ 1302599 w 1305299"/>
              <a:gd name="connsiteY7-1732" fmla="*/ 1003650 h 1424419"/>
              <a:gd name="connsiteX8-1733" fmla="*/ 1227376 w 1305299"/>
              <a:gd name="connsiteY8-1734" fmla="*/ 1152027 h 1424419"/>
              <a:gd name="connsiteX9-1735" fmla="*/ 1172881 w 1305299"/>
              <a:gd name="connsiteY9-1736" fmla="*/ 1179342 h 1424419"/>
              <a:gd name="connsiteX10-1737" fmla="*/ 792288 w 1305299"/>
              <a:gd name="connsiteY10-1738" fmla="*/ 1385653 h 1424419"/>
              <a:gd name="connsiteX11-1739" fmla="*/ 522686 w 1305299"/>
              <a:gd name="connsiteY11-1740" fmla="*/ 1384922 h 1424419"/>
              <a:gd name="connsiteX12-1741" fmla="*/ 94302 w 1305299"/>
              <a:gd name="connsiteY12-1742" fmla="*/ 1158755 h 1424419"/>
              <a:gd name="connsiteX13-1743" fmla="*/ 39429 w 1305299"/>
              <a:gd name="connsiteY13-1744" fmla="*/ 1117635 h 1424419"/>
              <a:gd name="connsiteX14-1745" fmla="*/ 667 w 1305299"/>
              <a:gd name="connsiteY14-1746" fmla="*/ 999105 h 1424419"/>
              <a:gd name="connsiteX15-1747" fmla="*/ 0 w 1305299"/>
              <a:gd name="connsiteY15-1748" fmla="*/ 972364 h 1424419"/>
              <a:gd name="connsiteX16-1749" fmla="*/ 2496 w 1305299"/>
              <a:gd name="connsiteY16-1750" fmla="*/ 463106 h 1424419"/>
              <a:gd name="connsiteX17-1751" fmla="*/ 2458 w 1305299"/>
              <a:gd name="connsiteY17-1752" fmla="*/ 429563 h 1424419"/>
              <a:gd name="connsiteX18-1753" fmla="*/ 75248 w 1305299"/>
              <a:gd name="connsiteY18-1754" fmla="*/ 303202 h 1424419"/>
              <a:gd name="connsiteX19-1755" fmla="*/ 106293 w 1305299"/>
              <a:gd name="connsiteY19-1756" fmla="*/ 282597 h 1424419"/>
              <a:gd name="connsiteX20-1757" fmla="*/ 541533 w 1305299"/>
              <a:gd name="connsiteY20-1758" fmla="*/ 38110 h 1424419"/>
              <a:gd name="connsiteX21-1759" fmla="*/ 653528 w 1305299"/>
              <a:gd name="connsiteY21-1760" fmla="*/ 0 h 1424419"/>
              <a:gd name="connsiteX0-1761" fmla="*/ 653528 w 1306646"/>
              <a:gd name="connsiteY0-1762" fmla="*/ 0 h 1424419"/>
              <a:gd name="connsiteX1-1763" fmla="*/ 757287 w 1306646"/>
              <a:gd name="connsiteY1-1764" fmla="*/ 32444 h 1424419"/>
              <a:gd name="connsiteX2-1765" fmla="*/ 1206876 w 1306646"/>
              <a:gd name="connsiteY2-1766" fmla="*/ 284945 h 1424419"/>
              <a:gd name="connsiteX3-1767" fmla="*/ 1237706 w 1306646"/>
              <a:gd name="connsiteY3-1768" fmla="*/ 306775 h 1424419"/>
              <a:gd name="connsiteX4-1769" fmla="*/ 1301712 w 1306646"/>
              <a:gd name="connsiteY4-1770" fmla="*/ 442384 h 1424419"/>
              <a:gd name="connsiteX5-1771" fmla="*/ 1303099 w 1306646"/>
              <a:gd name="connsiteY5-1772" fmla="*/ 495558 h 1424419"/>
              <a:gd name="connsiteX6-1773" fmla="*/ 1301746 w 1306646"/>
              <a:gd name="connsiteY6-1774" fmla="*/ 953747 h 1424419"/>
              <a:gd name="connsiteX7-1775" fmla="*/ 1302599 w 1306646"/>
              <a:gd name="connsiteY7-1776" fmla="*/ 1003650 h 1424419"/>
              <a:gd name="connsiteX8-1777" fmla="*/ 1227376 w 1306646"/>
              <a:gd name="connsiteY8-1778" fmla="*/ 1152027 h 1424419"/>
              <a:gd name="connsiteX9-1779" fmla="*/ 1172881 w 1306646"/>
              <a:gd name="connsiteY9-1780" fmla="*/ 1179342 h 1424419"/>
              <a:gd name="connsiteX10-1781" fmla="*/ 792288 w 1306646"/>
              <a:gd name="connsiteY10-1782" fmla="*/ 1385653 h 1424419"/>
              <a:gd name="connsiteX11-1783" fmla="*/ 522686 w 1306646"/>
              <a:gd name="connsiteY11-1784" fmla="*/ 1384922 h 1424419"/>
              <a:gd name="connsiteX12-1785" fmla="*/ 94302 w 1306646"/>
              <a:gd name="connsiteY12-1786" fmla="*/ 1158755 h 1424419"/>
              <a:gd name="connsiteX13-1787" fmla="*/ 39429 w 1306646"/>
              <a:gd name="connsiteY13-1788" fmla="*/ 1117635 h 1424419"/>
              <a:gd name="connsiteX14-1789" fmla="*/ 667 w 1306646"/>
              <a:gd name="connsiteY14-1790" fmla="*/ 999105 h 1424419"/>
              <a:gd name="connsiteX15-1791" fmla="*/ 0 w 1306646"/>
              <a:gd name="connsiteY15-1792" fmla="*/ 972364 h 1424419"/>
              <a:gd name="connsiteX16-1793" fmla="*/ 2496 w 1306646"/>
              <a:gd name="connsiteY16-1794" fmla="*/ 463106 h 1424419"/>
              <a:gd name="connsiteX17-1795" fmla="*/ 2458 w 1306646"/>
              <a:gd name="connsiteY17-1796" fmla="*/ 429563 h 1424419"/>
              <a:gd name="connsiteX18-1797" fmla="*/ 75248 w 1306646"/>
              <a:gd name="connsiteY18-1798" fmla="*/ 303202 h 1424419"/>
              <a:gd name="connsiteX19-1799" fmla="*/ 106293 w 1306646"/>
              <a:gd name="connsiteY19-1800" fmla="*/ 282597 h 1424419"/>
              <a:gd name="connsiteX20-1801" fmla="*/ 541533 w 1306646"/>
              <a:gd name="connsiteY20-1802" fmla="*/ 38110 h 1424419"/>
              <a:gd name="connsiteX21-1803" fmla="*/ 653528 w 1306646"/>
              <a:gd name="connsiteY21-1804" fmla="*/ 0 h 1424419"/>
              <a:gd name="connsiteX0-1805" fmla="*/ 653528 w 1305299"/>
              <a:gd name="connsiteY0-1806" fmla="*/ 0 h 1424419"/>
              <a:gd name="connsiteX1-1807" fmla="*/ 757287 w 1305299"/>
              <a:gd name="connsiteY1-1808" fmla="*/ 32444 h 1424419"/>
              <a:gd name="connsiteX2-1809" fmla="*/ 1206876 w 1305299"/>
              <a:gd name="connsiteY2-1810" fmla="*/ 284945 h 1424419"/>
              <a:gd name="connsiteX3-1811" fmla="*/ 1237706 w 1305299"/>
              <a:gd name="connsiteY3-1812" fmla="*/ 306775 h 1424419"/>
              <a:gd name="connsiteX4-1813" fmla="*/ 1301712 w 1305299"/>
              <a:gd name="connsiteY4-1814" fmla="*/ 442384 h 1424419"/>
              <a:gd name="connsiteX5-1815" fmla="*/ 1303099 w 1305299"/>
              <a:gd name="connsiteY5-1816" fmla="*/ 495558 h 1424419"/>
              <a:gd name="connsiteX6-1817" fmla="*/ 1301746 w 1305299"/>
              <a:gd name="connsiteY6-1818" fmla="*/ 953747 h 1424419"/>
              <a:gd name="connsiteX7-1819" fmla="*/ 1302599 w 1305299"/>
              <a:gd name="connsiteY7-1820" fmla="*/ 1003650 h 1424419"/>
              <a:gd name="connsiteX8-1821" fmla="*/ 1227376 w 1305299"/>
              <a:gd name="connsiteY8-1822" fmla="*/ 1152027 h 1424419"/>
              <a:gd name="connsiteX9-1823" fmla="*/ 1172881 w 1305299"/>
              <a:gd name="connsiteY9-1824" fmla="*/ 1179342 h 1424419"/>
              <a:gd name="connsiteX10-1825" fmla="*/ 792288 w 1305299"/>
              <a:gd name="connsiteY10-1826" fmla="*/ 1385653 h 1424419"/>
              <a:gd name="connsiteX11-1827" fmla="*/ 522686 w 1305299"/>
              <a:gd name="connsiteY11-1828" fmla="*/ 1384922 h 1424419"/>
              <a:gd name="connsiteX12-1829" fmla="*/ 94302 w 1305299"/>
              <a:gd name="connsiteY12-1830" fmla="*/ 1158755 h 1424419"/>
              <a:gd name="connsiteX13-1831" fmla="*/ 39429 w 1305299"/>
              <a:gd name="connsiteY13-1832" fmla="*/ 1117635 h 1424419"/>
              <a:gd name="connsiteX14-1833" fmla="*/ 667 w 1305299"/>
              <a:gd name="connsiteY14-1834" fmla="*/ 999105 h 1424419"/>
              <a:gd name="connsiteX15-1835" fmla="*/ 0 w 1305299"/>
              <a:gd name="connsiteY15-1836" fmla="*/ 972364 h 1424419"/>
              <a:gd name="connsiteX16-1837" fmla="*/ 2496 w 1305299"/>
              <a:gd name="connsiteY16-1838" fmla="*/ 463106 h 1424419"/>
              <a:gd name="connsiteX17-1839" fmla="*/ 2458 w 1305299"/>
              <a:gd name="connsiteY17-1840" fmla="*/ 429563 h 1424419"/>
              <a:gd name="connsiteX18-1841" fmla="*/ 75248 w 1305299"/>
              <a:gd name="connsiteY18-1842" fmla="*/ 303202 h 1424419"/>
              <a:gd name="connsiteX19-1843" fmla="*/ 106293 w 1305299"/>
              <a:gd name="connsiteY19-1844" fmla="*/ 282597 h 1424419"/>
              <a:gd name="connsiteX20-1845" fmla="*/ 541533 w 1305299"/>
              <a:gd name="connsiteY20-1846" fmla="*/ 38110 h 1424419"/>
              <a:gd name="connsiteX21-1847" fmla="*/ 653528 w 1305299"/>
              <a:gd name="connsiteY21-1848" fmla="*/ 0 h 1424419"/>
              <a:gd name="connsiteX0-1849" fmla="*/ 653528 w 1304127"/>
              <a:gd name="connsiteY0-1850" fmla="*/ 0 h 1424419"/>
              <a:gd name="connsiteX1-1851" fmla="*/ 757287 w 1304127"/>
              <a:gd name="connsiteY1-1852" fmla="*/ 32444 h 1424419"/>
              <a:gd name="connsiteX2-1853" fmla="*/ 1206876 w 1304127"/>
              <a:gd name="connsiteY2-1854" fmla="*/ 284945 h 1424419"/>
              <a:gd name="connsiteX3-1855" fmla="*/ 1237706 w 1304127"/>
              <a:gd name="connsiteY3-1856" fmla="*/ 306775 h 1424419"/>
              <a:gd name="connsiteX4-1857" fmla="*/ 1301712 w 1304127"/>
              <a:gd name="connsiteY4-1858" fmla="*/ 442384 h 1424419"/>
              <a:gd name="connsiteX5-1859" fmla="*/ 1303099 w 1304127"/>
              <a:gd name="connsiteY5-1860" fmla="*/ 495558 h 1424419"/>
              <a:gd name="connsiteX6-1861" fmla="*/ 1301746 w 1304127"/>
              <a:gd name="connsiteY6-1862" fmla="*/ 953747 h 1424419"/>
              <a:gd name="connsiteX7-1863" fmla="*/ 1302599 w 1304127"/>
              <a:gd name="connsiteY7-1864" fmla="*/ 1003650 h 1424419"/>
              <a:gd name="connsiteX8-1865" fmla="*/ 1227376 w 1304127"/>
              <a:gd name="connsiteY8-1866" fmla="*/ 1152027 h 1424419"/>
              <a:gd name="connsiteX9-1867" fmla="*/ 1172881 w 1304127"/>
              <a:gd name="connsiteY9-1868" fmla="*/ 1179342 h 1424419"/>
              <a:gd name="connsiteX10-1869" fmla="*/ 792288 w 1304127"/>
              <a:gd name="connsiteY10-1870" fmla="*/ 1385653 h 1424419"/>
              <a:gd name="connsiteX11-1871" fmla="*/ 522686 w 1304127"/>
              <a:gd name="connsiteY11-1872" fmla="*/ 1384922 h 1424419"/>
              <a:gd name="connsiteX12-1873" fmla="*/ 94302 w 1304127"/>
              <a:gd name="connsiteY12-1874" fmla="*/ 1158755 h 1424419"/>
              <a:gd name="connsiteX13-1875" fmla="*/ 39429 w 1304127"/>
              <a:gd name="connsiteY13-1876" fmla="*/ 1117635 h 1424419"/>
              <a:gd name="connsiteX14-1877" fmla="*/ 667 w 1304127"/>
              <a:gd name="connsiteY14-1878" fmla="*/ 999105 h 1424419"/>
              <a:gd name="connsiteX15-1879" fmla="*/ 0 w 1304127"/>
              <a:gd name="connsiteY15-1880" fmla="*/ 972364 h 1424419"/>
              <a:gd name="connsiteX16-1881" fmla="*/ 2496 w 1304127"/>
              <a:gd name="connsiteY16-1882" fmla="*/ 463106 h 1424419"/>
              <a:gd name="connsiteX17-1883" fmla="*/ 2458 w 1304127"/>
              <a:gd name="connsiteY17-1884" fmla="*/ 429563 h 1424419"/>
              <a:gd name="connsiteX18-1885" fmla="*/ 75248 w 1304127"/>
              <a:gd name="connsiteY18-1886" fmla="*/ 303202 h 1424419"/>
              <a:gd name="connsiteX19-1887" fmla="*/ 106293 w 1304127"/>
              <a:gd name="connsiteY19-1888" fmla="*/ 282597 h 1424419"/>
              <a:gd name="connsiteX20-1889" fmla="*/ 541533 w 1304127"/>
              <a:gd name="connsiteY20-1890" fmla="*/ 38110 h 1424419"/>
              <a:gd name="connsiteX21-1891" fmla="*/ 653528 w 1304127"/>
              <a:gd name="connsiteY21-1892" fmla="*/ 0 h 1424419"/>
              <a:gd name="connsiteX0-1893" fmla="*/ 653528 w 1306101"/>
              <a:gd name="connsiteY0-1894" fmla="*/ 0 h 1424419"/>
              <a:gd name="connsiteX1-1895" fmla="*/ 757287 w 1306101"/>
              <a:gd name="connsiteY1-1896" fmla="*/ 32444 h 1424419"/>
              <a:gd name="connsiteX2-1897" fmla="*/ 1206876 w 1306101"/>
              <a:gd name="connsiteY2-1898" fmla="*/ 284945 h 1424419"/>
              <a:gd name="connsiteX3-1899" fmla="*/ 1237706 w 1306101"/>
              <a:gd name="connsiteY3-1900" fmla="*/ 306775 h 1424419"/>
              <a:gd name="connsiteX4-1901" fmla="*/ 1305773 w 1306101"/>
              <a:gd name="connsiteY4-1902" fmla="*/ 442384 h 1424419"/>
              <a:gd name="connsiteX5-1903" fmla="*/ 1303099 w 1306101"/>
              <a:gd name="connsiteY5-1904" fmla="*/ 495558 h 1424419"/>
              <a:gd name="connsiteX6-1905" fmla="*/ 1301746 w 1306101"/>
              <a:gd name="connsiteY6-1906" fmla="*/ 953747 h 1424419"/>
              <a:gd name="connsiteX7-1907" fmla="*/ 1302599 w 1306101"/>
              <a:gd name="connsiteY7-1908" fmla="*/ 1003650 h 1424419"/>
              <a:gd name="connsiteX8-1909" fmla="*/ 1227376 w 1306101"/>
              <a:gd name="connsiteY8-1910" fmla="*/ 1152027 h 1424419"/>
              <a:gd name="connsiteX9-1911" fmla="*/ 1172881 w 1306101"/>
              <a:gd name="connsiteY9-1912" fmla="*/ 1179342 h 1424419"/>
              <a:gd name="connsiteX10-1913" fmla="*/ 792288 w 1306101"/>
              <a:gd name="connsiteY10-1914" fmla="*/ 1385653 h 1424419"/>
              <a:gd name="connsiteX11-1915" fmla="*/ 522686 w 1306101"/>
              <a:gd name="connsiteY11-1916" fmla="*/ 1384922 h 1424419"/>
              <a:gd name="connsiteX12-1917" fmla="*/ 94302 w 1306101"/>
              <a:gd name="connsiteY12-1918" fmla="*/ 1158755 h 1424419"/>
              <a:gd name="connsiteX13-1919" fmla="*/ 39429 w 1306101"/>
              <a:gd name="connsiteY13-1920" fmla="*/ 1117635 h 1424419"/>
              <a:gd name="connsiteX14-1921" fmla="*/ 667 w 1306101"/>
              <a:gd name="connsiteY14-1922" fmla="*/ 999105 h 1424419"/>
              <a:gd name="connsiteX15-1923" fmla="*/ 0 w 1306101"/>
              <a:gd name="connsiteY15-1924" fmla="*/ 972364 h 1424419"/>
              <a:gd name="connsiteX16-1925" fmla="*/ 2496 w 1306101"/>
              <a:gd name="connsiteY16-1926" fmla="*/ 463106 h 1424419"/>
              <a:gd name="connsiteX17-1927" fmla="*/ 2458 w 1306101"/>
              <a:gd name="connsiteY17-1928" fmla="*/ 429563 h 1424419"/>
              <a:gd name="connsiteX18-1929" fmla="*/ 75248 w 1306101"/>
              <a:gd name="connsiteY18-1930" fmla="*/ 303202 h 1424419"/>
              <a:gd name="connsiteX19-1931" fmla="*/ 106293 w 1306101"/>
              <a:gd name="connsiteY19-1932" fmla="*/ 282597 h 1424419"/>
              <a:gd name="connsiteX20-1933" fmla="*/ 541533 w 1306101"/>
              <a:gd name="connsiteY20-1934" fmla="*/ 38110 h 1424419"/>
              <a:gd name="connsiteX21-1935" fmla="*/ 653528 w 1306101"/>
              <a:gd name="connsiteY21-1936" fmla="*/ 0 h 1424419"/>
              <a:gd name="connsiteX0-1937" fmla="*/ 653528 w 1304819"/>
              <a:gd name="connsiteY0-1938" fmla="*/ 0 h 1424419"/>
              <a:gd name="connsiteX1-1939" fmla="*/ 757287 w 1304819"/>
              <a:gd name="connsiteY1-1940" fmla="*/ 32444 h 1424419"/>
              <a:gd name="connsiteX2-1941" fmla="*/ 1206876 w 1304819"/>
              <a:gd name="connsiteY2-1942" fmla="*/ 284945 h 1424419"/>
              <a:gd name="connsiteX3-1943" fmla="*/ 1237706 w 1304819"/>
              <a:gd name="connsiteY3-1944" fmla="*/ 306775 h 1424419"/>
              <a:gd name="connsiteX4-1945" fmla="*/ 1304420 w 1304819"/>
              <a:gd name="connsiteY4-1946" fmla="*/ 434263 h 1424419"/>
              <a:gd name="connsiteX5-1947" fmla="*/ 1303099 w 1304819"/>
              <a:gd name="connsiteY5-1948" fmla="*/ 495558 h 1424419"/>
              <a:gd name="connsiteX6-1949" fmla="*/ 1301746 w 1304819"/>
              <a:gd name="connsiteY6-1950" fmla="*/ 953747 h 1424419"/>
              <a:gd name="connsiteX7-1951" fmla="*/ 1302599 w 1304819"/>
              <a:gd name="connsiteY7-1952" fmla="*/ 1003650 h 1424419"/>
              <a:gd name="connsiteX8-1953" fmla="*/ 1227376 w 1304819"/>
              <a:gd name="connsiteY8-1954" fmla="*/ 1152027 h 1424419"/>
              <a:gd name="connsiteX9-1955" fmla="*/ 1172881 w 1304819"/>
              <a:gd name="connsiteY9-1956" fmla="*/ 1179342 h 1424419"/>
              <a:gd name="connsiteX10-1957" fmla="*/ 792288 w 1304819"/>
              <a:gd name="connsiteY10-1958" fmla="*/ 1385653 h 1424419"/>
              <a:gd name="connsiteX11-1959" fmla="*/ 522686 w 1304819"/>
              <a:gd name="connsiteY11-1960" fmla="*/ 1384922 h 1424419"/>
              <a:gd name="connsiteX12-1961" fmla="*/ 94302 w 1304819"/>
              <a:gd name="connsiteY12-1962" fmla="*/ 1158755 h 1424419"/>
              <a:gd name="connsiteX13-1963" fmla="*/ 39429 w 1304819"/>
              <a:gd name="connsiteY13-1964" fmla="*/ 1117635 h 1424419"/>
              <a:gd name="connsiteX14-1965" fmla="*/ 667 w 1304819"/>
              <a:gd name="connsiteY14-1966" fmla="*/ 999105 h 1424419"/>
              <a:gd name="connsiteX15-1967" fmla="*/ 0 w 1304819"/>
              <a:gd name="connsiteY15-1968" fmla="*/ 972364 h 1424419"/>
              <a:gd name="connsiteX16-1969" fmla="*/ 2496 w 1304819"/>
              <a:gd name="connsiteY16-1970" fmla="*/ 463106 h 1424419"/>
              <a:gd name="connsiteX17-1971" fmla="*/ 2458 w 1304819"/>
              <a:gd name="connsiteY17-1972" fmla="*/ 429563 h 1424419"/>
              <a:gd name="connsiteX18-1973" fmla="*/ 75248 w 1304819"/>
              <a:gd name="connsiteY18-1974" fmla="*/ 303202 h 1424419"/>
              <a:gd name="connsiteX19-1975" fmla="*/ 106293 w 1304819"/>
              <a:gd name="connsiteY19-1976" fmla="*/ 282597 h 1424419"/>
              <a:gd name="connsiteX20-1977" fmla="*/ 541533 w 1304819"/>
              <a:gd name="connsiteY20-1978" fmla="*/ 38110 h 1424419"/>
              <a:gd name="connsiteX21-1979" fmla="*/ 653528 w 1304819"/>
              <a:gd name="connsiteY21-1980" fmla="*/ 0 h 1424419"/>
              <a:gd name="connsiteX0-1981" fmla="*/ 653528 w 1306525"/>
              <a:gd name="connsiteY0-1982" fmla="*/ 0 h 1424419"/>
              <a:gd name="connsiteX1-1983" fmla="*/ 757287 w 1306525"/>
              <a:gd name="connsiteY1-1984" fmla="*/ 32444 h 1424419"/>
              <a:gd name="connsiteX2-1985" fmla="*/ 1206876 w 1306525"/>
              <a:gd name="connsiteY2-1986" fmla="*/ 284945 h 1424419"/>
              <a:gd name="connsiteX3-1987" fmla="*/ 1237706 w 1306525"/>
              <a:gd name="connsiteY3-1988" fmla="*/ 306775 h 1424419"/>
              <a:gd name="connsiteX4-1989" fmla="*/ 1304420 w 1306525"/>
              <a:gd name="connsiteY4-1990" fmla="*/ 434263 h 1424419"/>
              <a:gd name="connsiteX5-1991" fmla="*/ 1305806 w 1306525"/>
              <a:gd name="connsiteY5-1992" fmla="*/ 519922 h 1424419"/>
              <a:gd name="connsiteX6-1993" fmla="*/ 1301746 w 1306525"/>
              <a:gd name="connsiteY6-1994" fmla="*/ 953747 h 1424419"/>
              <a:gd name="connsiteX7-1995" fmla="*/ 1302599 w 1306525"/>
              <a:gd name="connsiteY7-1996" fmla="*/ 1003650 h 1424419"/>
              <a:gd name="connsiteX8-1997" fmla="*/ 1227376 w 1306525"/>
              <a:gd name="connsiteY8-1998" fmla="*/ 1152027 h 1424419"/>
              <a:gd name="connsiteX9-1999" fmla="*/ 1172881 w 1306525"/>
              <a:gd name="connsiteY9-2000" fmla="*/ 1179342 h 1424419"/>
              <a:gd name="connsiteX10-2001" fmla="*/ 792288 w 1306525"/>
              <a:gd name="connsiteY10-2002" fmla="*/ 1385653 h 1424419"/>
              <a:gd name="connsiteX11-2003" fmla="*/ 522686 w 1306525"/>
              <a:gd name="connsiteY11-2004" fmla="*/ 1384922 h 1424419"/>
              <a:gd name="connsiteX12-2005" fmla="*/ 94302 w 1306525"/>
              <a:gd name="connsiteY12-2006" fmla="*/ 1158755 h 1424419"/>
              <a:gd name="connsiteX13-2007" fmla="*/ 39429 w 1306525"/>
              <a:gd name="connsiteY13-2008" fmla="*/ 1117635 h 1424419"/>
              <a:gd name="connsiteX14-2009" fmla="*/ 667 w 1306525"/>
              <a:gd name="connsiteY14-2010" fmla="*/ 999105 h 1424419"/>
              <a:gd name="connsiteX15-2011" fmla="*/ 0 w 1306525"/>
              <a:gd name="connsiteY15-2012" fmla="*/ 972364 h 1424419"/>
              <a:gd name="connsiteX16-2013" fmla="*/ 2496 w 1306525"/>
              <a:gd name="connsiteY16-2014" fmla="*/ 463106 h 1424419"/>
              <a:gd name="connsiteX17-2015" fmla="*/ 2458 w 1306525"/>
              <a:gd name="connsiteY17-2016" fmla="*/ 429563 h 1424419"/>
              <a:gd name="connsiteX18-2017" fmla="*/ 75248 w 1306525"/>
              <a:gd name="connsiteY18-2018" fmla="*/ 303202 h 1424419"/>
              <a:gd name="connsiteX19-2019" fmla="*/ 106293 w 1306525"/>
              <a:gd name="connsiteY19-2020" fmla="*/ 282597 h 1424419"/>
              <a:gd name="connsiteX20-2021" fmla="*/ 541533 w 1306525"/>
              <a:gd name="connsiteY20-2022" fmla="*/ 38110 h 1424419"/>
              <a:gd name="connsiteX21-2023" fmla="*/ 653528 w 1306525"/>
              <a:gd name="connsiteY21-2024" fmla="*/ 0 h 1424419"/>
              <a:gd name="connsiteX0-2025" fmla="*/ 653528 w 1305814"/>
              <a:gd name="connsiteY0-2026" fmla="*/ 0 h 1424419"/>
              <a:gd name="connsiteX1-2027" fmla="*/ 757287 w 1305814"/>
              <a:gd name="connsiteY1-2028" fmla="*/ 32444 h 1424419"/>
              <a:gd name="connsiteX2-2029" fmla="*/ 1206876 w 1305814"/>
              <a:gd name="connsiteY2-2030" fmla="*/ 284945 h 1424419"/>
              <a:gd name="connsiteX3-2031" fmla="*/ 1237706 w 1305814"/>
              <a:gd name="connsiteY3-2032" fmla="*/ 306775 h 1424419"/>
              <a:gd name="connsiteX4-2033" fmla="*/ 1304420 w 1305814"/>
              <a:gd name="connsiteY4-2034" fmla="*/ 434263 h 1424419"/>
              <a:gd name="connsiteX5-2035" fmla="*/ 1305806 w 1305814"/>
              <a:gd name="connsiteY5-2036" fmla="*/ 519922 h 1424419"/>
              <a:gd name="connsiteX6-2037" fmla="*/ 1301746 w 1305814"/>
              <a:gd name="connsiteY6-2038" fmla="*/ 953747 h 1424419"/>
              <a:gd name="connsiteX7-2039" fmla="*/ 1302599 w 1305814"/>
              <a:gd name="connsiteY7-2040" fmla="*/ 1003650 h 1424419"/>
              <a:gd name="connsiteX8-2041" fmla="*/ 1227376 w 1305814"/>
              <a:gd name="connsiteY8-2042" fmla="*/ 1152027 h 1424419"/>
              <a:gd name="connsiteX9-2043" fmla="*/ 1172881 w 1305814"/>
              <a:gd name="connsiteY9-2044" fmla="*/ 1179342 h 1424419"/>
              <a:gd name="connsiteX10-2045" fmla="*/ 792288 w 1305814"/>
              <a:gd name="connsiteY10-2046" fmla="*/ 1385653 h 1424419"/>
              <a:gd name="connsiteX11-2047" fmla="*/ 522686 w 1305814"/>
              <a:gd name="connsiteY11-2048" fmla="*/ 1384922 h 1424419"/>
              <a:gd name="connsiteX12-2049" fmla="*/ 94302 w 1305814"/>
              <a:gd name="connsiteY12-2050" fmla="*/ 1158755 h 1424419"/>
              <a:gd name="connsiteX13-2051" fmla="*/ 39429 w 1305814"/>
              <a:gd name="connsiteY13-2052" fmla="*/ 1117635 h 1424419"/>
              <a:gd name="connsiteX14-2053" fmla="*/ 667 w 1305814"/>
              <a:gd name="connsiteY14-2054" fmla="*/ 999105 h 1424419"/>
              <a:gd name="connsiteX15-2055" fmla="*/ 0 w 1305814"/>
              <a:gd name="connsiteY15-2056" fmla="*/ 972364 h 1424419"/>
              <a:gd name="connsiteX16-2057" fmla="*/ 2496 w 1305814"/>
              <a:gd name="connsiteY16-2058" fmla="*/ 463106 h 1424419"/>
              <a:gd name="connsiteX17-2059" fmla="*/ 2458 w 1305814"/>
              <a:gd name="connsiteY17-2060" fmla="*/ 429563 h 1424419"/>
              <a:gd name="connsiteX18-2061" fmla="*/ 75248 w 1305814"/>
              <a:gd name="connsiteY18-2062" fmla="*/ 303202 h 1424419"/>
              <a:gd name="connsiteX19-2063" fmla="*/ 106293 w 1305814"/>
              <a:gd name="connsiteY19-2064" fmla="*/ 282597 h 1424419"/>
              <a:gd name="connsiteX20-2065" fmla="*/ 541533 w 1305814"/>
              <a:gd name="connsiteY20-2066" fmla="*/ 38110 h 1424419"/>
              <a:gd name="connsiteX21-2067" fmla="*/ 653528 w 1305814"/>
              <a:gd name="connsiteY21-2068" fmla="*/ 0 h 1424419"/>
              <a:gd name="connsiteX0-2069" fmla="*/ 653528 w 1305814"/>
              <a:gd name="connsiteY0-2070" fmla="*/ 0 h 1424419"/>
              <a:gd name="connsiteX1-2071" fmla="*/ 757287 w 1305814"/>
              <a:gd name="connsiteY1-2072" fmla="*/ 32444 h 1424419"/>
              <a:gd name="connsiteX2-2073" fmla="*/ 1206876 w 1305814"/>
              <a:gd name="connsiteY2-2074" fmla="*/ 284945 h 1424419"/>
              <a:gd name="connsiteX3-2075" fmla="*/ 1237706 w 1305814"/>
              <a:gd name="connsiteY3-2076" fmla="*/ 306775 h 1424419"/>
              <a:gd name="connsiteX4-2077" fmla="*/ 1304420 w 1305814"/>
              <a:gd name="connsiteY4-2078" fmla="*/ 434263 h 1424419"/>
              <a:gd name="connsiteX5-2079" fmla="*/ 1305806 w 1305814"/>
              <a:gd name="connsiteY5-2080" fmla="*/ 519922 h 1424419"/>
              <a:gd name="connsiteX6-2081" fmla="*/ 1301746 w 1305814"/>
              <a:gd name="connsiteY6-2082" fmla="*/ 953747 h 1424419"/>
              <a:gd name="connsiteX7-2083" fmla="*/ 1302599 w 1305814"/>
              <a:gd name="connsiteY7-2084" fmla="*/ 1003650 h 1424419"/>
              <a:gd name="connsiteX8-2085" fmla="*/ 1227376 w 1305814"/>
              <a:gd name="connsiteY8-2086" fmla="*/ 1152027 h 1424419"/>
              <a:gd name="connsiteX9-2087" fmla="*/ 1172881 w 1305814"/>
              <a:gd name="connsiteY9-2088" fmla="*/ 1179342 h 1424419"/>
              <a:gd name="connsiteX10-2089" fmla="*/ 792288 w 1305814"/>
              <a:gd name="connsiteY10-2090" fmla="*/ 1385653 h 1424419"/>
              <a:gd name="connsiteX11-2091" fmla="*/ 522686 w 1305814"/>
              <a:gd name="connsiteY11-2092" fmla="*/ 1384922 h 1424419"/>
              <a:gd name="connsiteX12-2093" fmla="*/ 94302 w 1305814"/>
              <a:gd name="connsiteY12-2094" fmla="*/ 1158755 h 1424419"/>
              <a:gd name="connsiteX13-2095" fmla="*/ 39429 w 1305814"/>
              <a:gd name="connsiteY13-2096" fmla="*/ 1117635 h 1424419"/>
              <a:gd name="connsiteX14-2097" fmla="*/ 667 w 1305814"/>
              <a:gd name="connsiteY14-2098" fmla="*/ 999105 h 1424419"/>
              <a:gd name="connsiteX15-2099" fmla="*/ 0 w 1305814"/>
              <a:gd name="connsiteY15-2100" fmla="*/ 972364 h 1424419"/>
              <a:gd name="connsiteX16-2101" fmla="*/ 2496 w 1305814"/>
              <a:gd name="connsiteY16-2102" fmla="*/ 463106 h 1424419"/>
              <a:gd name="connsiteX17-2103" fmla="*/ 2458 w 1305814"/>
              <a:gd name="connsiteY17-2104" fmla="*/ 429563 h 1424419"/>
              <a:gd name="connsiteX18-2105" fmla="*/ 75248 w 1305814"/>
              <a:gd name="connsiteY18-2106" fmla="*/ 303202 h 1424419"/>
              <a:gd name="connsiteX19-2107" fmla="*/ 106293 w 1305814"/>
              <a:gd name="connsiteY19-2108" fmla="*/ 282597 h 1424419"/>
              <a:gd name="connsiteX20-2109" fmla="*/ 541533 w 1305814"/>
              <a:gd name="connsiteY20-2110" fmla="*/ 38110 h 1424419"/>
              <a:gd name="connsiteX21-2111" fmla="*/ 653528 w 1305814"/>
              <a:gd name="connsiteY21-2112" fmla="*/ 0 h 1424419"/>
              <a:gd name="connsiteX0-2113" fmla="*/ 653528 w 1305814"/>
              <a:gd name="connsiteY0-2114" fmla="*/ 0 h 1424419"/>
              <a:gd name="connsiteX1-2115" fmla="*/ 757287 w 1305814"/>
              <a:gd name="connsiteY1-2116" fmla="*/ 32444 h 1424419"/>
              <a:gd name="connsiteX2-2117" fmla="*/ 1206876 w 1305814"/>
              <a:gd name="connsiteY2-2118" fmla="*/ 284945 h 1424419"/>
              <a:gd name="connsiteX3-2119" fmla="*/ 1237706 w 1305814"/>
              <a:gd name="connsiteY3-2120" fmla="*/ 306775 h 1424419"/>
              <a:gd name="connsiteX4-2121" fmla="*/ 1304420 w 1305814"/>
              <a:gd name="connsiteY4-2122" fmla="*/ 434263 h 1424419"/>
              <a:gd name="connsiteX5-2123" fmla="*/ 1305806 w 1305814"/>
              <a:gd name="connsiteY5-2124" fmla="*/ 519922 h 1424419"/>
              <a:gd name="connsiteX6-2125" fmla="*/ 1301746 w 1305814"/>
              <a:gd name="connsiteY6-2126" fmla="*/ 953747 h 1424419"/>
              <a:gd name="connsiteX7-2127" fmla="*/ 1302599 w 1305814"/>
              <a:gd name="connsiteY7-2128" fmla="*/ 1003650 h 1424419"/>
              <a:gd name="connsiteX8-2129" fmla="*/ 1227376 w 1305814"/>
              <a:gd name="connsiteY8-2130" fmla="*/ 1152027 h 1424419"/>
              <a:gd name="connsiteX9-2131" fmla="*/ 1174235 w 1305814"/>
              <a:gd name="connsiteY9-2132" fmla="*/ 1184756 h 1424419"/>
              <a:gd name="connsiteX10-2133" fmla="*/ 792288 w 1305814"/>
              <a:gd name="connsiteY10-2134" fmla="*/ 1385653 h 1424419"/>
              <a:gd name="connsiteX11-2135" fmla="*/ 522686 w 1305814"/>
              <a:gd name="connsiteY11-2136" fmla="*/ 1384922 h 1424419"/>
              <a:gd name="connsiteX12-2137" fmla="*/ 94302 w 1305814"/>
              <a:gd name="connsiteY12-2138" fmla="*/ 1158755 h 1424419"/>
              <a:gd name="connsiteX13-2139" fmla="*/ 39429 w 1305814"/>
              <a:gd name="connsiteY13-2140" fmla="*/ 1117635 h 1424419"/>
              <a:gd name="connsiteX14-2141" fmla="*/ 667 w 1305814"/>
              <a:gd name="connsiteY14-2142" fmla="*/ 999105 h 1424419"/>
              <a:gd name="connsiteX15-2143" fmla="*/ 0 w 1305814"/>
              <a:gd name="connsiteY15-2144" fmla="*/ 972364 h 1424419"/>
              <a:gd name="connsiteX16-2145" fmla="*/ 2496 w 1305814"/>
              <a:gd name="connsiteY16-2146" fmla="*/ 463106 h 1424419"/>
              <a:gd name="connsiteX17-2147" fmla="*/ 2458 w 1305814"/>
              <a:gd name="connsiteY17-2148" fmla="*/ 429563 h 1424419"/>
              <a:gd name="connsiteX18-2149" fmla="*/ 75248 w 1305814"/>
              <a:gd name="connsiteY18-2150" fmla="*/ 303202 h 1424419"/>
              <a:gd name="connsiteX19-2151" fmla="*/ 106293 w 1305814"/>
              <a:gd name="connsiteY19-2152" fmla="*/ 282597 h 1424419"/>
              <a:gd name="connsiteX20-2153" fmla="*/ 541533 w 1305814"/>
              <a:gd name="connsiteY20-2154" fmla="*/ 38110 h 1424419"/>
              <a:gd name="connsiteX21-2155" fmla="*/ 653528 w 1305814"/>
              <a:gd name="connsiteY21-2156" fmla="*/ 0 h 1424419"/>
              <a:gd name="connsiteX0-2157" fmla="*/ 653528 w 1305814"/>
              <a:gd name="connsiteY0-2158" fmla="*/ 0 h 1424419"/>
              <a:gd name="connsiteX1-2159" fmla="*/ 757287 w 1305814"/>
              <a:gd name="connsiteY1-2160" fmla="*/ 32444 h 1424419"/>
              <a:gd name="connsiteX2-2161" fmla="*/ 1206876 w 1305814"/>
              <a:gd name="connsiteY2-2162" fmla="*/ 284945 h 1424419"/>
              <a:gd name="connsiteX3-2163" fmla="*/ 1237706 w 1305814"/>
              <a:gd name="connsiteY3-2164" fmla="*/ 306775 h 1424419"/>
              <a:gd name="connsiteX4-2165" fmla="*/ 1304420 w 1305814"/>
              <a:gd name="connsiteY4-2166" fmla="*/ 434263 h 1424419"/>
              <a:gd name="connsiteX5-2167" fmla="*/ 1305806 w 1305814"/>
              <a:gd name="connsiteY5-2168" fmla="*/ 519922 h 1424419"/>
              <a:gd name="connsiteX6-2169" fmla="*/ 1301746 w 1305814"/>
              <a:gd name="connsiteY6-2170" fmla="*/ 953747 h 1424419"/>
              <a:gd name="connsiteX7-2171" fmla="*/ 1302599 w 1305814"/>
              <a:gd name="connsiteY7-2172" fmla="*/ 1003650 h 1424419"/>
              <a:gd name="connsiteX8-2173" fmla="*/ 1227376 w 1305814"/>
              <a:gd name="connsiteY8-2174" fmla="*/ 1152027 h 1424419"/>
              <a:gd name="connsiteX9-2175" fmla="*/ 1174235 w 1305814"/>
              <a:gd name="connsiteY9-2176" fmla="*/ 1184756 h 1424419"/>
              <a:gd name="connsiteX10-2177" fmla="*/ 792288 w 1305814"/>
              <a:gd name="connsiteY10-2178" fmla="*/ 1385653 h 1424419"/>
              <a:gd name="connsiteX11-2179" fmla="*/ 522686 w 1305814"/>
              <a:gd name="connsiteY11-2180" fmla="*/ 1384922 h 1424419"/>
              <a:gd name="connsiteX12-2181" fmla="*/ 94302 w 1305814"/>
              <a:gd name="connsiteY12-2182" fmla="*/ 1158755 h 1424419"/>
              <a:gd name="connsiteX13-2183" fmla="*/ 39429 w 1305814"/>
              <a:gd name="connsiteY13-2184" fmla="*/ 1117635 h 1424419"/>
              <a:gd name="connsiteX14-2185" fmla="*/ 667 w 1305814"/>
              <a:gd name="connsiteY14-2186" fmla="*/ 999105 h 1424419"/>
              <a:gd name="connsiteX15-2187" fmla="*/ 0 w 1305814"/>
              <a:gd name="connsiteY15-2188" fmla="*/ 972364 h 1424419"/>
              <a:gd name="connsiteX16-2189" fmla="*/ 2496 w 1305814"/>
              <a:gd name="connsiteY16-2190" fmla="*/ 463106 h 1424419"/>
              <a:gd name="connsiteX17-2191" fmla="*/ 2458 w 1305814"/>
              <a:gd name="connsiteY17-2192" fmla="*/ 429563 h 1424419"/>
              <a:gd name="connsiteX18-2193" fmla="*/ 75248 w 1305814"/>
              <a:gd name="connsiteY18-2194" fmla="*/ 303202 h 1424419"/>
              <a:gd name="connsiteX19-2195" fmla="*/ 106293 w 1305814"/>
              <a:gd name="connsiteY19-2196" fmla="*/ 282597 h 1424419"/>
              <a:gd name="connsiteX20-2197" fmla="*/ 541533 w 1305814"/>
              <a:gd name="connsiteY20-2198" fmla="*/ 38110 h 1424419"/>
              <a:gd name="connsiteX21-2199" fmla="*/ 653528 w 1305814"/>
              <a:gd name="connsiteY21-2200" fmla="*/ 0 h 1424419"/>
              <a:gd name="connsiteX0-2201" fmla="*/ 653528 w 1305814"/>
              <a:gd name="connsiteY0-2202" fmla="*/ 0 h 1427408"/>
              <a:gd name="connsiteX1-2203" fmla="*/ 757287 w 1305814"/>
              <a:gd name="connsiteY1-2204" fmla="*/ 32444 h 1427408"/>
              <a:gd name="connsiteX2-2205" fmla="*/ 1206876 w 1305814"/>
              <a:gd name="connsiteY2-2206" fmla="*/ 284945 h 1427408"/>
              <a:gd name="connsiteX3-2207" fmla="*/ 1237706 w 1305814"/>
              <a:gd name="connsiteY3-2208" fmla="*/ 306775 h 1427408"/>
              <a:gd name="connsiteX4-2209" fmla="*/ 1304420 w 1305814"/>
              <a:gd name="connsiteY4-2210" fmla="*/ 434263 h 1427408"/>
              <a:gd name="connsiteX5-2211" fmla="*/ 1305806 w 1305814"/>
              <a:gd name="connsiteY5-2212" fmla="*/ 519922 h 1427408"/>
              <a:gd name="connsiteX6-2213" fmla="*/ 1301746 w 1305814"/>
              <a:gd name="connsiteY6-2214" fmla="*/ 953747 h 1427408"/>
              <a:gd name="connsiteX7-2215" fmla="*/ 1302599 w 1305814"/>
              <a:gd name="connsiteY7-2216" fmla="*/ 1003650 h 1427408"/>
              <a:gd name="connsiteX8-2217" fmla="*/ 1227376 w 1305814"/>
              <a:gd name="connsiteY8-2218" fmla="*/ 1152027 h 1427408"/>
              <a:gd name="connsiteX9-2219" fmla="*/ 1174235 w 1305814"/>
              <a:gd name="connsiteY9-2220" fmla="*/ 1184756 h 1427408"/>
              <a:gd name="connsiteX10-2221" fmla="*/ 792288 w 1305814"/>
              <a:gd name="connsiteY10-2222" fmla="*/ 1385653 h 1427408"/>
              <a:gd name="connsiteX11-2223" fmla="*/ 517719 w 1305814"/>
              <a:gd name="connsiteY11-2224" fmla="*/ 1389889 h 1427408"/>
              <a:gd name="connsiteX12-2225" fmla="*/ 94302 w 1305814"/>
              <a:gd name="connsiteY12-2226" fmla="*/ 1158755 h 1427408"/>
              <a:gd name="connsiteX13-2227" fmla="*/ 39429 w 1305814"/>
              <a:gd name="connsiteY13-2228" fmla="*/ 1117635 h 1427408"/>
              <a:gd name="connsiteX14-2229" fmla="*/ 667 w 1305814"/>
              <a:gd name="connsiteY14-2230" fmla="*/ 999105 h 1427408"/>
              <a:gd name="connsiteX15-2231" fmla="*/ 0 w 1305814"/>
              <a:gd name="connsiteY15-2232" fmla="*/ 972364 h 1427408"/>
              <a:gd name="connsiteX16-2233" fmla="*/ 2496 w 1305814"/>
              <a:gd name="connsiteY16-2234" fmla="*/ 463106 h 1427408"/>
              <a:gd name="connsiteX17-2235" fmla="*/ 2458 w 1305814"/>
              <a:gd name="connsiteY17-2236" fmla="*/ 429563 h 1427408"/>
              <a:gd name="connsiteX18-2237" fmla="*/ 75248 w 1305814"/>
              <a:gd name="connsiteY18-2238" fmla="*/ 303202 h 1427408"/>
              <a:gd name="connsiteX19-2239" fmla="*/ 106293 w 1305814"/>
              <a:gd name="connsiteY19-2240" fmla="*/ 282597 h 1427408"/>
              <a:gd name="connsiteX20-2241" fmla="*/ 541533 w 1305814"/>
              <a:gd name="connsiteY20-2242" fmla="*/ 38110 h 1427408"/>
              <a:gd name="connsiteX21-2243" fmla="*/ 653528 w 1305814"/>
              <a:gd name="connsiteY21-2244" fmla="*/ 0 h 1427408"/>
              <a:gd name="connsiteX0-2245" fmla="*/ 653528 w 1305814"/>
              <a:gd name="connsiteY0-2246" fmla="*/ 0 h 1427408"/>
              <a:gd name="connsiteX1-2247" fmla="*/ 757287 w 1305814"/>
              <a:gd name="connsiteY1-2248" fmla="*/ 32444 h 1427408"/>
              <a:gd name="connsiteX2-2249" fmla="*/ 1206876 w 1305814"/>
              <a:gd name="connsiteY2-2250" fmla="*/ 284945 h 1427408"/>
              <a:gd name="connsiteX3-2251" fmla="*/ 1237706 w 1305814"/>
              <a:gd name="connsiteY3-2252" fmla="*/ 306775 h 1427408"/>
              <a:gd name="connsiteX4-2253" fmla="*/ 1304420 w 1305814"/>
              <a:gd name="connsiteY4-2254" fmla="*/ 434263 h 1427408"/>
              <a:gd name="connsiteX5-2255" fmla="*/ 1305806 w 1305814"/>
              <a:gd name="connsiteY5-2256" fmla="*/ 519922 h 1427408"/>
              <a:gd name="connsiteX6-2257" fmla="*/ 1301746 w 1305814"/>
              <a:gd name="connsiteY6-2258" fmla="*/ 953747 h 1427408"/>
              <a:gd name="connsiteX7-2259" fmla="*/ 1302599 w 1305814"/>
              <a:gd name="connsiteY7-2260" fmla="*/ 1003650 h 1427408"/>
              <a:gd name="connsiteX8-2261" fmla="*/ 1227376 w 1305814"/>
              <a:gd name="connsiteY8-2262" fmla="*/ 1152027 h 1427408"/>
              <a:gd name="connsiteX9-2263" fmla="*/ 1174235 w 1305814"/>
              <a:gd name="connsiteY9-2264" fmla="*/ 1184756 h 1427408"/>
              <a:gd name="connsiteX10-2265" fmla="*/ 792288 w 1305814"/>
              <a:gd name="connsiteY10-2266" fmla="*/ 1385653 h 1427408"/>
              <a:gd name="connsiteX11-2267" fmla="*/ 517719 w 1305814"/>
              <a:gd name="connsiteY11-2268" fmla="*/ 1389889 h 1427408"/>
              <a:gd name="connsiteX12-2269" fmla="*/ 94302 w 1305814"/>
              <a:gd name="connsiteY12-2270" fmla="*/ 1158755 h 1427408"/>
              <a:gd name="connsiteX13-2271" fmla="*/ 39429 w 1305814"/>
              <a:gd name="connsiteY13-2272" fmla="*/ 1117635 h 1427408"/>
              <a:gd name="connsiteX14-2273" fmla="*/ 667 w 1305814"/>
              <a:gd name="connsiteY14-2274" fmla="*/ 999105 h 1427408"/>
              <a:gd name="connsiteX15-2275" fmla="*/ 0 w 1305814"/>
              <a:gd name="connsiteY15-2276" fmla="*/ 972364 h 1427408"/>
              <a:gd name="connsiteX16-2277" fmla="*/ 2496 w 1305814"/>
              <a:gd name="connsiteY16-2278" fmla="*/ 463106 h 1427408"/>
              <a:gd name="connsiteX17-2279" fmla="*/ 2458 w 1305814"/>
              <a:gd name="connsiteY17-2280" fmla="*/ 429563 h 1427408"/>
              <a:gd name="connsiteX18-2281" fmla="*/ 75248 w 1305814"/>
              <a:gd name="connsiteY18-2282" fmla="*/ 303202 h 1427408"/>
              <a:gd name="connsiteX19-2283" fmla="*/ 106293 w 1305814"/>
              <a:gd name="connsiteY19-2284" fmla="*/ 282597 h 1427408"/>
              <a:gd name="connsiteX20-2285" fmla="*/ 541533 w 1305814"/>
              <a:gd name="connsiteY20-2286" fmla="*/ 38110 h 1427408"/>
              <a:gd name="connsiteX21-2287" fmla="*/ 653528 w 1305814"/>
              <a:gd name="connsiteY21-2288" fmla="*/ 0 h 1427408"/>
              <a:gd name="connsiteX0-2289" fmla="*/ 653528 w 1305814"/>
              <a:gd name="connsiteY0-2290" fmla="*/ 0 h 1421591"/>
              <a:gd name="connsiteX1-2291" fmla="*/ 757287 w 1305814"/>
              <a:gd name="connsiteY1-2292" fmla="*/ 32444 h 1421591"/>
              <a:gd name="connsiteX2-2293" fmla="*/ 1206876 w 1305814"/>
              <a:gd name="connsiteY2-2294" fmla="*/ 284945 h 1421591"/>
              <a:gd name="connsiteX3-2295" fmla="*/ 1237706 w 1305814"/>
              <a:gd name="connsiteY3-2296" fmla="*/ 306775 h 1421591"/>
              <a:gd name="connsiteX4-2297" fmla="*/ 1304420 w 1305814"/>
              <a:gd name="connsiteY4-2298" fmla="*/ 434263 h 1421591"/>
              <a:gd name="connsiteX5-2299" fmla="*/ 1305806 w 1305814"/>
              <a:gd name="connsiteY5-2300" fmla="*/ 519922 h 1421591"/>
              <a:gd name="connsiteX6-2301" fmla="*/ 1301746 w 1305814"/>
              <a:gd name="connsiteY6-2302" fmla="*/ 953747 h 1421591"/>
              <a:gd name="connsiteX7-2303" fmla="*/ 1302599 w 1305814"/>
              <a:gd name="connsiteY7-2304" fmla="*/ 1003650 h 1421591"/>
              <a:gd name="connsiteX8-2305" fmla="*/ 1227376 w 1305814"/>
              <a:gd name="connsiteY8-2306" fmla="*/ 1152027 h 1421591"/>
              <a:gd name="connsiteX9-2307" fmla="*/ 1174235 w 1305814"/>
              <a:gd name="connsiteY9-2308" fmla="*/ 1184756 h 1421591"/>
              <a:gd name="connsiteX10-2309" fmla="*/ 792288 w 1305814"/>
              <a:gd name="connsiteY10-2310" fmla="*/ 1385653 h 1421591"/>
              <a:gd name="connsiteX11-2311" fmla="*/ 502818 w 1305814"/>
              <a:gd name="connsiteY11-2312" fmla="*/ 1379955 h 1421591"/>
              <a:gd name="connsiteX12-2313" fmla="*/ 94302 w 1305814"/>
              <a:gd name="connsiteY12-2314" fmla="*/ 1158755 h 1421591"/>
              <a:gd name="connsiteX13-2315" fmla="*/ 39429 w 1305814"/>
              <a:gd name="connsiteY13-2316" fmla="*/ 1117635 h 1421591"/>
              <a:gd name="connsiteX14-2317" fmla="*/ 667 w 1305814"/>
              <a:gd name="connsiteY14-2318" fmla="*/ 999105 h 1421591"/>
              <a:gd name="connsiteX15-2319" fmla="*/ 0 w 1305814"/>
              <a:gd name="connsiteY15-2320" fmla="*/ 972364 h 1421591"/>
              <a:gd name="connsiteX16-2321" fmla="*/ 2496 w 1305814"/>
              <a:gd name="connsiteY16-2322" fmla="*/ 463106 h 1421591"/>
              <a:gd name="connsiteX17-2323" fmla="*/ 2458 w 1305814"/>
              <a:gd name="connsiteY17-2324" fmla="*/ 429563 h 1421591"/>
              <a:gd name="connsiteX18-2325" fmla="*/ 75248 w 1305814"/>
              <a:gd name="connsiteY18-2326" fmla="*/ 303202 h 1421591"/>
              <a:gd name="connsiteX19-2327" fmla="*/ 106293 w 1305814"/>
              <a:gd name="connsiteY19-2328" fmla="*/ 282597 h 1421591"/>
              <a:gd name="connsiteX20-2329" fmla="*/ 541533 w 1305814"/>
              <a:gd name="connsiteY20-2330" fmla="*/ 38110 h 1421591"/>
              <a:gd name="connsiteX21-2331" fmla="*/ 653528 w 1305814"/>
              <a:gd name="connsiteY21-2332" fmla="*/ 0 h 1421591"/>
              <a:gd name="connsiteX0-2333" fmla="*/ 653528 w 1305814"/>
              <a:gd name="connsiteY0-2334" fmla="*/ 0 h 1423589"/>
              <a:gd name="connsiteX1-2335" fmla="*/ 757287 w 1305814"/>
              <a:gd name="connsiteY1-2336" fmla="*/ 32444 h 1423589"/>
              <a:gd name="connsiteX2-2337" fmla="*/ 1206876 w 1305814"/>
              <a:gd name="connsiteY2-2338" fmla="*/ 284945 h 1423589"/>
              <a:gd name="connsiteX3-2339" fmla="*/ 1237706 w 1305814"/>
              <a:gd name="connsiteY3-2340" fmla="*/ 306775 h 1423589"/>
              <a:gd name="connsiteX4-2341" fmla="*/ 1304420 w 1305814"/>
              <a:gd name="connsiteY4-2342" fmla="*/ 434263 h 1423589"/>
              <a:gd name="connsiteX5-2343" fmla="*/ 1305806 w 1305814"/>
              <a:gd name="connsiteY5-2344" fmla="*/ 519922 h 1423589"/>
              <a:gd name="connsiteX6-2345" fmla="*/ 1301746 w 1305814"/>
              <a:gd name="connsiteY6-2346" fmla="*/ 953747 h 1423589"/>
              <a:gd name="connsiteX7-2347" fmla="*/ 1302599 w 1305814"/>
              <a:gd name="connsiteY7-2348" fmla="*/ 1003650 h 1423589"/>
              <a:gd name="connsiteX8-2349" fmla="*/ 1227376 w 1305814"/>
              <a:gd name="connsiteY8-2350" fmla="*/ 1152027 h 1423589"/>
              <a:gd name="connsiteX9-2351" fmla="*/ 1174235 w 1305814"/>
              <a:gd name="connsiteY9-2352" fmla="*/ 1184756 h 1423589"/>
              <a:gd name="connsiteX10-2353" fmla="*/ 792288 w 1305814"/>
              <a:gd name="connsiteY10-2354" fmla="*/ 1385653 h 1423589"/>
              <a:gd name="connsiteX11-2355" fmla="*/ 502818 w 1305814"/>
              <a:gd name="connsiteY11-2356" fmla="*/ 1379955 h 1423589"/>
              <a:gd name="connsiteX12-2357" fmla="*/ 94302 w 1305814"/>
              <a:gd name="connsiteY12-2358" fmla="*/ 1158755 h 1423589"/>
              <a:gd name="connsiteX13-2359" fmla="*/ 39429 w 1305814"/>
              <a:gd name="connsiteY13-2360" fmla="*/ 1117635 h 1423589"/>
              <a:gd name="connsiteX14-2361" fmla="*/ 667 w 1305814"/>
              <a:gd name="connsiteY14-2362" fmla="*/ 999105 h 1423589"/>
              <a:gd name="connsiteX15-2363" fmla="*/ 0 w 1305814"/>
              <a:gd name="connsiteY15-2364" fmla="*/ 972364 h 1423589"/>
              <a:gd name="connsiteX16-2365" fmla="*/ 2496 w 1305814"/>
              <a:gd name="connsiteY16-2366" fmla="*/ 463106 h 1423589"/>
              <a:gd name="connsiteX17-2367" fmla="*/ 2458 w 1305814"/>
              <a:gd name="connsiteY17-2368" fmla="*/ 429563 h 1423589"/>
              <a:gd name="connsiteX18-2369" fmla="*/ 75248 w 1305814"/>
              <a:gd name="connsiteY18-2370" fmla="*/ 303202 h 1423589"/>
              <a:gd name="connsiteX19-2371" fmla="*/ 106293 w 1305814"/>
              <a:gd name="connsiteY19-2372" fmla="*/ 282597 h 1423589"/>
              <a:gd name="connsiteX20-2373" fmla="*/ 541533 w 1305814"/>
              <a:gd name="connsiteY20-2374" fmla="*/ 38110 h 1423589"/>
              <a:gd name="connsiteX21-2375" fmla="*/ 653528 w 1305814"/>
              <a:gd name="connsiteY21-2376" fmla="*/ 0 h 142358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1305814" h="1423589">
                <a:moveTo>
                  <a:pt x="653528" y="0"/>
                </a:moveTo>
                <a:cubicBezTo>
                  <a:pt x="684553" y="-1"/>
                  <a:pt x="736057" y="24011"/>
                  <a:pt x="757287" y="32444"/>
                </a:cubicBezTo>
                <a:lnTo>
                  <a:pt x="1206876" y="284945"/>
                </a:lnTo>
                <a:cubicBezTo>
                  <a:pt x="1213399" y="291230"/>
                  <a:pt x="1233090" y="301119"/>
                  <a:pt x="1237706" y="306775"/>
                </a:cubicBezTo>
                <a:cubicBezTo>
                  <a:pt x="1285405" y="341141"/>
                  <a:pt x="1301367" y="360355"/>
                  <a:pt x="1304420" y="434263"/>
                </a:cubicBezTo>
                <a:cubicBezTo>
                  <a:pt x="1306256" y="435452"/>
                  <a:pt x="1303756" y="518852"/>
                  <a:pt x="1305806" y="519922"/>
                </a:cubicBezTo>
                <a:cubicBezTo>
                  <a:pt x="1306028" y="563787"/>
                  <a:pt x="1301771" y="907207"/>
                  <a:pt x="1301746" y="953747"/>
                </a:cubicBezTo>
                <a:cubicBezTo>
                  <a:pt x="1301579" y="970833"/>
                  <a:pt x="1302766" y="986564"/>
                  <a:pt x="1302599" y="1003650"/>
                </a:cubicBezTo>
                <a:cubicBezTo>
                  <a:pt x="1298075" y="1097264"/>
                  <a:pt x="1299308" y="1117497"/>
                  <a:pt x="1227376" y="1152027"/>
                </a:cubicBezTo>
                <a:cubicBezTo>
                  <a:pt x="1229069" y="1151612"/>
                  <a:pt x="1262992" y="1133636"/>
                  <a:pt x="1174235" y="1184756"/>
                </a:cubicBezTo>
                <a:cubicBezTo>
                  <a:pt x="1102911" y="1225835"/>
                  <a:pt x="986013" y="1283805"/>
                  <a:pt x="792288" y="1385653"/>
                </a:cubicBezTo>
                <a:cubicBezTo>
                  <a:pt x="702978" y="1424034"/>
                  <a:pt x="634560" y="1449454"/>
                  <a:pt x="502818" y="1379955"/>
                </a:cubicBezTo>
                <a:cubicBezTo>
                  <a:pt x="358670" y="1301859"/>
                  <a:pt x="241278" y="1242506"/>
                  <a:pt x="94302" y="1158755"/>
                </a:cubicBezTo>
                <a:cubicBezTo>
                  <a:pt x="64301" y="1138833"/>
                  <a:pt x="61069" y="1137739"/>
                  <a:pt x="39429" y="1117635"/>
                </a:cubicBezTo>
                <a:cubicBezTo>
                  <a:pt x="9399" y="1091481"/>
                  <a:pt x="81" y="1056313"/>
                  <a:pt x="667" y="999105"/>
                </a:cubicBezTo>
                <a:cubicBezTo>
                  <a:pt x="445" y="990191"/>
                  <a:pt x="222" y="981278"/>
                  <a:pt x="0" y="972364"/>
                </a:cubicBezTo>
                <a:lnTo>
                  <a:pt x="2496" y="463106"/>
                </a:lnTo>
                <a:cubicBezTo>
                  <a:pt x="2483" y="451925"/>
                  <a:pt x="2471" y="440744"/>
                  <a:pt x="2458" y="429563"/>
                </a:cubicBezTo>
                <a:cubicBezTo>
                  <a:pt x="2770" y="365277"/>
                  <a:pt x="14732" y="348090"/>
                  <a:pt x="75248" y="303202"/>
                </a:cubicBezTo>
                <a:lnTo>
                  <a:pt x="106293" y="282597"/>
                </a:lnTo>
                <a:lnTo>
                  <a:pt x="541533" y="38110"/>
                </a:lnTo>
                <a:cubicBezTo>
                  <a:pt x="582751" y="12487"/>
                  <a:pt x="613897" y="0"/>
                  <a:pt x="653528" y="0"/>
                </a:cubicBezTo>
                <a:close/>
              </a:path>
            </a:pathLst>
          </a:custGeom>
          <a:solidFill>
            <a:sysClr val="window" lastClr="FFFFFF">
              <a:alpha val="30000"/>
            </a:sysClr>
          </a:solidFill>
          <a:ln w="15875" cap="flat" cmpd="sng" algn="ctr">
            <a:noFill/>
            <a:prstDash val="solid"/>
            <a:miter lim="800000"/>
          </a:ln>
          <a:effectLst>
            <a:outerShdw blurRad="254000" dist="50800" dir="2700000" algn="tl" rotWithShape="0">
              <a:prstClr val="black">
                <a:alpha val="35000"/>
              </a:prstClr>
            </a:outerShdw>
          </a:effectLst>
        </p:spPr>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微软雅黑" panose="020B0503020204020204" charset="-122"/>
              <a:ea typeface="微软雅黑" panose="020B0503020204020204" charset="-122"/>
              <a:cs typeface="+mn-ea"/>
              <a:sym typeface="+mn-lt"/>
            </a:endParaRPr>
          </a:p>
        </p:txBody>
      </p:sp>
      <p:sp>
        <p:nvSpPr>
          <p:cNvPr id="24" name="矩形 23"/>
          <p:cNvSpPr/>
          <p:nvPr/>
        </p:nvSpPr>
        <p:spPr>
          <a:xfrm>
            <a:off x="7759700" y="2555240"/>
            <a:ext cx="3600450" cy="461645"/>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FDFDFD"/>
              </a:solidFill>
              <a:effectLst/>
              <a:uLnTx/>
              <a:uFillTx/>
              <a:latin typeface="微软雅黑" panose="020B0503020204020204" charset="-122"/>
              <a:ea typeface="微软雅黑" panose="020B0503020204020204" charset="-122"/>
              <a:cs typeface="+mn-ea"/>
              <a:sym typeface="+mn-lt"/>
            </a:endParaRPr>
          </a:p>
        </p:txBody>
      </p:sp>
      <p:sp>
        <p:nvSpPr>
          <p:cNvPr id="27" name="TextBox 39"/>
          <p:cNvSpPr txBox="1"/>
          <p:nvPr/>
        </p:nvSpPr>
        <p:spPr>
          <a:xfrm>
            <a:off x="319380" y="344619"/>
            <a:ext cx="3823970" cy="583565"/>
          </a:xfrm>
          <a:prstGeom prst="rect">
            <a:avLst/>
          </a:prstGeom>
          <a:noFill/>
        </p:spPr>
        <p:txBody>
          <a:bodyPr wrap="none" rtlCol="0">
            <a:spAutoFit/>
          </a:bodyPr>
          <a:lstStyle/>
          <a:p>
            <a:pPr fontAlgn="auto">
              <a:spcBef>
                <a:spcPts val="0"/>
              </a:spcBef>
              <a:spcAft>
                <a:spcPts val="0"/>
              </a:spcAft>
            </a:pPr>
            <a:r>
              <a:rPr lang="zh-CN" altLang="en-US" sz="3200" b="1" dirty="0">
                <a:solidFill>
                  <a:prstClr val="white"/>
                </a:solidFill>
                <a:latin typeface="微软雅黑" panose="020B0503020204020204" charset="-122"/>
                <a:ea typeface="微软雅黑" panose="020B0503020204020204" charset="-122"/>
                <a:cs typeface="+mn-ea"/>
                <a:sym typeface="+mn-lt"/>
              </a:rPr>
              <a:t>区块链简介</a:t>
            </a:r>
            <a:r>
              <a:rPr lang="en-US" altLang="zh-CN" sz="3200" b="1" dirty="0">
                <a:solidFill>
                  <a:prstClr val="white"/>
                </a:solidFill>
                <a:latin typeface="微软雅黑" panose="020B0503020204020204" charset="-122"/>
                <a:ea typeface="微软雅黑" panose="020B0503020204020204" charset="-122"/>
                <a:cs typeface="+mn-ea"/>
                <a:sym typeface="+mn-lt"/>
              </a:rPr>
              <a:t>·</a:t>
            </a:r>
            <a:r>
              <a:rPr lang="zh-CN" altLang="en-US" sz="3200" b="1" dirty="0">
                <a:solidFill>
                  <a:prstClr val="white"/>
                </a:solidFill>
                <a:latin typeface="微软雅黑" panose="020B0503020204020204" charset="-122"/>
                <a:ea typeface="微软雅黑" panose="020B0503020204020204" charset="-122"/>
                <a:cs typeface="+mn-ea"/>
                <a:sym typeface="+mn-lt"/>
              </a:rPr>
              <a:t>发展</a:t>
            </a:r>
            <a:r>
              <a:rPr lang="en-US" altLang="zh-CN" sz="3200" b="1" dirty="0">
                <a:solidFill>
                  <a:prstClr val="white"/>
                </a:solidFill>
                <a:latin typeface="微软雅黑" panose="020B0503020204020204" charset="-122"/>
                <a:ea typeface="微软雅黑" panose="020B0503020204020204" charset="-122"/>
                <a:cs typeface="+mn-ea"/>
                <a:sym typeface="+mn-lt"/>
              </a:rPr>
              <a:t>3.0</a:t>
            </a:r>
            <a:endParaRPr lang="en-US" altLang="zh-CN" sz="3200" b="1" dirty="0">
              <a:solidFill>
                <a:prstClr val="white"/>
              </a:solidFill>
              <a:latin typeface="微软雅黑" panose="020B0503020204020204" charset="-122"/>
              <a:ea typeface="微软雅黑" panose="020B0503020204020204" charset="-122"/>
              <a:cs typeface="+mn-ea"/>
              <a:sym typeface="+mn-lt"/>
            </a:endParaRPr>
          </a:p>
        </p:txBody>
      </p:sp>
      <p:pic>
        <p:nvPicPr>
          <p:cNvPr id="3" name="图片 2" descr="https://pic2.zhimg.com/50/v2-77c09a61435ef82851d0ed7ff5cc47b6_hd.jpg?source=1940ef5c"/>
          <p:cNvPicPr>
            <a:picLocks noChangeAspect="1" noChangeArrowheads="1"/>
          </p:cNvPicPr>
          <p:nvPr/>
        </p:nvPicPr>
        <p:blipFill>
          <a:blip r:embed="rId2">
            <a:extLst>
              <a:ext uri="{28A0092B-C50C-407E-A947-70E740481C1C}">
                <a14:useLocalDpi xmlns:a14="http://schemas.microsoft.com/office/drawing/2010/main" val="0"/>
              </a:ext>
            </a:extLst>
          </a:blip>
          <a:srcRect l="5263" t="4920" r="5042" b="7563"/>
          <a:stretch>
            <a:fillRect/>
          </a:stretch>
        </p:blipFill>
        <p:spPr>
          <a:xfrm>
            <a:off x="7137400" y="2464435"/>
            <a:ext cx="3703320" cy="273177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anim calcmode="lin" valueType="num">
                                      <p:cBhvr>
                                        <p:cTn id="10" dur="500" fill="hold"/>
                                        <p:tgtEl>
                                          <p:spTgt spid="17"/>
                                        </p:tgtEl>
                                        <p:attrNameLst>
                                          <p:attrName>ppt_x</p:attrName>
                                        </p:attrNameLst>
                                      </p:cBhvr>
                                      <p:tavLst>
                                        <p:tav tm="0">
                                          <p:val>
                                            <p:fltVal val="0.5"/>
                                          </p:val>
                                        </p:tav>
                                        <p:tav tm="100000">
                                          <p:val>
                                            <p:strVal val="#ppt_x"/>
                                          </p:val>
                                        </p:tav>
                                      </p:tavLst>
                                    </p:anim>
                                    <p:anim calcmode="lin" valueType="num">
                                      <p:cBhvr>
                                        <p:cTn id="11" dur="500" fill="hold"/>
                                        <p:tgtEl>
                                          <p:spTgt spid="17"/>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18"/>
                                        </p:tgtEl>
                                        <p:attrNameLst>
                                          <p:attrName>style.visibility</p:attrName>
                                        </p:attrNameLst>
                                      </p:cBhvr>
                                      <p:to>
                                        <p:strVal val="visible"/>
                                      </p:to>
                                    </p:set>
                                    <p:anim calcmode="lin" valueType="num">
                                      <p:cBhvr>
                                        <p:cTn id="14" dur="500" fill="hold"/>
                                        <p:tgtEl>
                                          <p:spTgt spid="18"/>
                                        </p:tgtEl>
                                        <p:attrNameLst>
                                          <p:attrName>ppt_w</p:attrName>
                                        </p:attrNameLst>
                                      </p:cBhvr>
                                      <p:tavLst>
                                        <p:tav tm="0">
                                          <p:val>
                                            <p:fltVal val="0"/>
                                          </p:val>
                                        </p:tav>
                                        <p:tav tm="100000">
                                          <p:val>
                                            <p:strVal val="#ppt_w"/>
                                          </p:val>
                                        </p:tav>
                                      </p:tavLst>
                                    </p:anim>
                                    <p:anim calcmode="lin" valueType="num">
                                      <p:cBhvr>
                                        <p:cTn id="15" dur="500" fill="hold"/>
                                        <p:tgtEl>
                                          <p:spTgt spid="18"/>
                                        </p:tgtEl>
                                        <p:attrNameLst>
                                          <p:attrName>ppt_h</p:attrName>
                                        </p:attrNameLst>
                                      </p:cBhvr>
                                      <p:tavLst>
                                        <p:tav tm="0">
                                          <p:val>
                                            <p:fltVal val="0"/>
                                          </p:val>
                                        </p:tav>
                                        <p:tav tm="100000">
                                          <p:val>
                                            <p:strVal val="#ppt_h"/>
                                          </p:val>
                                        </p:tav>
                                      </p:tavLst>
                                    </p:anim>
                                    <p:animEffect transition="in" filter="fade">
                                      <p:cBhvr>
                                        <p:cTn id="16" dur="500"/>
                                        <p:tgtEl>
                                          <p:spTgt spid="18"/>
                                        </p:tgtEl>
                                      </p:cBhvr>
                                    </p:animEffect>
                                    <p:anim calcmode="lin" valueType="num">
                                      <p:cBhvr>
                                        <p:cTn id="17" dur="500" fill="hold"/>
                                        <p:tgtEl>
                                          <p:spTgt spid="18"/>
                                        </p:tgtEl>
                                        <p:attrNameLst>
                                          <p:attrName>ppt_x</p:attrName>
                                        </p:attrNameLst>
                                      </p:cBhvr>
                                      <p:tavLst>
                                        <p:tav tm="0">
                                          <p:val>
                                            <p:fltVal val="0.5"/>
                                          </p:val>
                                        </p:tav>
                                        <p:tav tm="100000">
                                          <p:val>
                                            <p:strVal val="#ppt_x"/>
                                          </p:val>
                                        </p:tav>
                                      </p:tavLst>
                                    </p:anim>
                                    <p:anim calcmode="lin" valueType="num">
                                      <p:cBhvr>
                                        <p:cTn id="18" dur="500" fill="hold"/>
                                        <p:tgtEl>
                                          <p:spTgt spid="18"/>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22" presetClass="entr" presetSubtype="1"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wipe(up)">
                                      <p:cBhvr>
                                        <p:cTn id="22" dur="500"/>
                                        <p:tgtEl>
                                          <p:spTgt spid="16"/>
                                        </p:tgtEl>
                                      </p:cBhvr>
                                    </p:animEffect>
                                  </p:childTnLst>
                                </p:cTn>
                              </p:par>
                            </p:childTnLst>
                          </p:cTn>
                        </p:par>
                        <p:par>
                          <p:cTn id="23" fill="hold">
                            <p:stCondLst>
                              <p:cond delay="1000"/>
                            </p:stCondLst>
                            <p:childTnLst>
                              <p:par>
                                <p:cTn id="24" presetID="49" presetClass="entr" presetSubtype="0" decel="100000" fill="hold" nodeType="afterEffect">
                                  <p:stCondLst>
                                    <p:cond delay="0"/>
                                  </p:stCondLst>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ppt_w</p:attrName>
                                        </p:attrNameLst>
                                      </p:cBhvr>
                                      <p:tavLst>
                                        <p:tav tm="0">
                                          <p:val>
                                            <p:fltVal val="0"/>
                                          </p:val>
                                        </p:tav>
                                        <p:tav tm="100000">
                                          <p:val>
                                            <p:strVal val="#ppt_w"/>
                                          </p:val>
                                        </p:tav>
                                      </p:tavLst>
                                    </p:anim>
                                    <p:anim calcmode="lin" valueType="num">
                                      <p:cBhvr>
                                        <p:cTn id="27" dur="500" fill="hold"/>
                                        <p:tgtEl>
                                          <p:spTgt spid="15"/>
                                        </p:tgtEl>
                                        <p:attrNameLst>
                                          <p:attrName>ppt_h</p:attrName>
                                        </p:attrNameLst>
                                      </p:cBhvr>
                                      <p:tavLst>
                                        <p:tav tm="0">
                                          <p:val>
                                            <p:fltVal val="0"/>
                                          </p:val>
                                        </p:tav>
                                        <p:tav tm="100000">
                                          <p:val>
                                            <p:strVal val="#ppt_h"/>
                                          </p:val>
                                        </p:tav>
                                      </p:tavLst>
                                    </p:anim>
                                    <p:anim calcmode="lin" valueType="num">
                                      <p:cBhvr>
                                        <p:cTn id="28" dur="500" fill="hold"/>
                                        <p:tgtEl>
                                          <p:spTgt spid="15"/>
                                        </p:tgtEl>
                                        <p:attrNameLst>
                                          <p:attrName>style.rotation</p:attrName>
                                        </p:attrNameLst>
                                      </p:cBhvr>
                                      <p:tavLst>
                                        <p:tav tm="0">
                                          <p:val>
                                            <p:fltVal val="360"/>
                                          </p:val>
                                        </p:tav>
                                        <p:tav tm="100000">
                                          <p:val>
                                            <p:fltVal val="0"/>
                                          </p:val>
                                        </p:tav>
                                      </p:tavLst>
                                    </p:anim>
                                    <p:animEffect transition="in" filter="fade">
                                      <p:cBhvr>
                                        <p:cTn id="29" dur="500"/>
                                        <p:tgtEl>
                                          <p:spTgt spid="15"/>
                                        </p:tgtEl>
                                      </p:cBhvr>
                                    </p:animEffect>
                                  </p:childTnLst>
                                </p:cTn>
                              </p:par>
                            </p:childTnLst>
                          </p:cTn>
                        </p:par>
                        <p:par>
                          <p:cTn id="30" fill="hold">
                            <p:stCondLst>
                              <p:cond delay="1500"/>
                            </p:stCondLst>
                            <p:childTnLst>
                              <p:par>
                                <p:cTn id="31" presetID="8" presetClass="emph" presetSubtype="0" fill="hold" nodeType="afterEffect">
                                  <p:stCondLst>
                                    <p:cond delay="0"/>
                                  </p:stCondLst>
                                  <p:childTnLst>
                                    <p:animRot by="21600000">
                                      <p:cBhvr>
                                        <p:cTn id="32" dur="2000" fill="hold"/>
                                        <p:tgtEl>
                                          <p:spTgt spid="1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17" grpId="0" bldLvl="0" animBg="1"/>
      <p:bldP spid="18" grpId="0" bldLvl="0" animBg="1"/>
    </p:bldLst>
  </p:timing>
</p:sld>
</file>

<file path=ppt/tags/tag1.xml><?xml version="1.0" encoding="utf-8"?>
<p:tagLst xmlns:p="http://schemas.openxmlformats.org/presentationml/2006/main">
  <p:tag name="MH_TYPE" val="#NeiR#"/>
  <p:tag name="MH_NUMBER" val="5"/>
  <p:tag name="MH_CATEGORY" val="#BingLLB#"/>
  <p:tag name="MH_LAYOUT" val="SubTitle"/>
  <p:tag name="MH" val="20161022203851"/>
  <p:tag name="MH_LIBRARY" val="GRAPHIC"/>
</p:tagLst>
</file>

<file path=ppt/tags/tag10.xml><?xml version="1.0" encoding="utf-8"?>
<p:tagLst xmlns:p="http://schemas.openxmlformats.org/presentationml/2006/main">
  <p:tag name="MH" val="20151104112100"/>
  <p:tag name="MH_LIBRARY" val="GRAPHIC"/>
  <p:tag name="MH_TYPE" val="Text"/>
  <p:tag name="MH_ORDER" val="1"/>
</p:tagLst>
</file>

<file path=ppt/tags/tag11.xml><?xml version="1.0" encoding="utf-8"?>
<p:tagLst xmlns:p="http://schemas.openxmlformats.org/presentationml/2006/main">
  <p:tag name="MH" val="20160219112043"/>
  <p:tag name="MH_LIBRARY" val="GRAPHIC"/>
  <p:tag name="MH_TYPE" val="SubTitle"/>
  <p:tag name="MH_ORDER" val="1"/>
</p:tagLst>
</file>

<file path=ppt/tags/tag12.xml><?xml version="1.0" encoding="utf-8"?>
<p:tagLst xmlns:p="http://schemas.openxmlformats.org/presentationml/2006/main">
  <p:tag name="MH" val="20161022204031"/>
  <p:tag name="MH_LIBRARY" val="GRAPHIC"/>
  <p:tag name="MH_ORDER" val="Straight Connector 6"/>
</p:tagLst>
</file>

<file path=ppt/tags/tag13.xml><?xml version="1.0" encoding="utf-8"?>
<p:tagLst xmlns:p="http://schemas.openxmlformats.org/presentationml/2006/main">
  <p:tag name="MH" val="20161022204031"/>
  <p:tag name="MH_LIBRARY" val="GRAPHIC"/>
</p:tagLst>
</file>

<file path=ppt/tags/tag14.xml><?xml version="1.0" encoding="utf-8"?>
<p:tagLst xmlns:p="http://schemas.openxmlformats.org/presentationml/2006/main">
  <p:tag name="MH" val="20161022204031"/>
  <p:tag name="MH_LIBRARY" val="GRAPHIC"/>
  <p:tag name="MH_ORDER" val="Straight Connector 6"/>
</p:tagLst>
</file>

<file path=ppt/tags/tag15.xml><?xml version="1.0" encoding="utf-8"?>
<p:tagLst xmlns:p="http://schemas.openxmlformats.org/presentationml/2006/main">
  <p:tag name="MH" val="20161022204031"/>
  <p:tag name="MH_LIBRARY" val="GRAPHIC"/>
  <p:tag name="MH_ORDER" val="Straight Connector 6"/>
</p:tagLst>
</file>

<file path=ppt/tags/tag16.xml><?xml version="1.0" encoding="utf-8"?>
<p:tagLst xmlns:p="http://schemas.openxmlformats.org/presentationml/2006/main">
  <p:tag name="MH" val="20161022204031"/>
  <p:tag name="MH_LIBRARY" val="GRAPHIC"/>
</p:tagLst>
</file>

<file path=ppt/tags/tag17.xml><?xml version="1.0" encoding="utf-8"?>
<p:tagLst xmlns:p="http://schemas.openxmlformats.org/presentationml/2006/main">
  <p:tag name="MH" val="20161022204031"/>
  <p:tag name="MH_LIBRARY" val="GRAPHIC"/>
  <p:tag name="MH_ORDER" val="Straight Connector 6"/>
</p:tagLst>
</file>

<file path=ppt/tags/tag18.xml><?xml version="1.0" encoding="utf-8"?>
<p:tagLst xmlns:p="http://schemas.openxmlformats.org/presentationml/2006/main">
  <p:tag name="MH" val="20161022204031"/>
  <p:tag name="MH_LIBRARY" val="GRAPHIC"/>
  <p:tag name="MH_ORDER" val="Straight Connector 6"/>
</p:tagLst>
</file>

<file path=ppt/tags/tag19.xml><?xml version="1.0" encoding="utf-8"?>
<p:tagLst xmlns:p="http://schemas.openxmlformats.org/presentationml/2006/main">
  <p:tag name="MH" val="20161022204031"/>
  <p:tag name="MH_LIBRARY" val="GRAPHIC"/>
</p:tagLst>
</file>

<file path=ppt/tags/tag2.xml><?xml version="1.0" encoding="utf-8"?>
<p:tagLst xmlns:p="http://schemas.openxmlformats.org/presentationml/2006/main">
  <p:tag name="MH" val="20161022204031"/>
  <p:tag name="MH_LIBRARY" val="GRAPHIC"/>
  <p:tag name="MH_ORDER" val="Straight Connector 6"/>
</p:tagLst>
</file>

<file path=ppt/tags/tag20.xml><?xml version="1.0" encoding="utf-8"?>
<p:tagLst xmlns:p="http://schemas.openxmlformats.org/presentationml/2006/main">
  <p:tag name="COMMONDATA" val="eyJoZGlkIjoiMzVlODg1MGEzYWEwODdkYTk2NDZhYmZiOTYwNWM2Y2IifQ=="/>
</p:tagLst>
</file>

<file path=ppt/tags/tag3.xml><?xml version="1.0" encoding="utf-8"?>
<p:tagLst xmlns:p="http://schemas.openxmlformats.org/presentationml/2006/main">
  <p:tag name="MH" val="20161022204031"/>
  <p:tag name="MH_LIBRARY" val="GRAPHIC"/>
  <p:tag name="MH_ORDER" val="Straight Connector 6"/>
</p:tagLst>
</file>

<file path=ppt/tags/tag4.xml><?xml version="1.0" encoding="utf-8"?>
<p:tagLst xmlns:p="http://schemas.openxmlformats.org/presentationml/2006/main">
  <p:tag name="MH" val="20161022204031"/>
  <p:tag name="MH_LIBRARY" val="GRAPHIC"/>
</p:tagLst>
</file>

<file path=ppt/tags/tag5.xml><?xml version="1.0" encoding="utf-8"?>
<p:tagLst xmlns:p="http://schemas.openxmlformats.org/presentationml/2006/main">
  <p:tag name="KSO_WM_MEDIACOVER_FLAG" val="1"/>
  <p:tag name="KSO_WM_UNIT_MEDIACOVER_BTN_STATE" val="1"/>
  <p:tag name="KSO_WM_UNIT_MEDIACOVER_BTNRECT" val="6788*4057*0*0"/>
  <p:tag name="KSO_WM_UNIT_MEDIACOVER_STYLEID" val="1"/>
  <p:tag name="KSO_WM_UNIT_MEDIACOVER_TEXTSTATE" val="0"/>
  <p:tag name="KSO_WM_UNIT_MEDIACOVER_BTN_POS" val="c"/>
  <p:tag name="KSO_WM_UNIT_MEDIACOVER_BTN_STYLE" val="ee0bc779c1f3d7f3e90c96344320e69a"/>
  <p:tag name="KSO_WM_UNIT_MEDIACOVER_RGB" val="000000"/>
  <p:tag name="KSO_WM_UNIT_MEDIACOVER_TRANSPARENCY" val="0.5"/>
</p:tagLst>
</file>

<file path=ppt/tags/tag6.xml><?xml version="1.0" encoding="utf-8"?>
<p:tagLst xmlns:p="http://schemas.openxmlformats.org/presentationml/2006/main">
  <p:tag name="MH" val="20161022204031"/>
  <p:tag name="MH_LIBRARY" val="GRAPHIC"/>
  <p:tag name="MH_ORDER" val="Straight Connector 6"/>
</p:tagLst>
</file>

<file path=ppt/tags/tag7.xml><?xml version="1.0" encoding="utf-8"?>
<p:tagLst xmlns:p="http://schemas.openxmlformats.org/presentationml/2006/main">
  <p:tag name="MH" val="20161022204031"/>
  <p:tag name="MH_LIBRARY" val="GRAPHIC"/>
  <p:tag name="MH_ORDER" val="Straight Connector 6"/>
</p:tagLst>
</file>

<file path=ppt/tags/tag8.xml><?xml version="1.0" encoding="utf-8"?>
<p:tagLst xmlns:p="http://schemas.openxmlformats.org/presentationml/2006/main">
  <p:tag name="MH" val="20161022204031"/>
  <p:tag name="MH_LIBRARY" val="GRAPHIC"/>
</p:tagLst>
</file>

<file path=ppt/tags/tag9.xml><?xml version="1.0" encoding="utf-8"?>
<p:tagLst xmlns:p="http://schemas.openxmlformats.org/presentationml/2006/main">
  <p:tag name="MH" val="20161022204031"/>
  <p:tag name="MH_LIBRARY" val="GRAPHIC"/>
  <p:tag name="MH_ORDER" val="Straight Connector 6"/>
</p:tagLst>
</file>

<file path=ppt/theme/theme1.xml><?xml version="1.0" encoding="utf-8"?>
<a:theme xmlns:a="http://schemas.openxmlformats.org/drawingml/2006/main" name="第一PPT，www.1ppt.com">
  <a:themeElements>
    <a:clrScheme name="自定义 25">
      <a:dk1>
        <a:sysClr val="windowText" lastClr="000000"/>
      </a:dk1>
      <a:lt1>
        <a:sysClr val="window" lastClr="FFFFFF"/>
      </a:lt1>
      <a:dk2>
        <a:srgbClr val="44546A"/>
      </a:dk2>
      <a:lt2>
        <a:srgbClr val="E7E6E6"/>
      </a:lt2>
      <a:accent1>
        <a:srgbClr val="4BC1DD"/>
      </a:accent1>
      <a:accent2>
        <a:srgbClr val="92D050"/>
      </a:accent2>
      <a:accent3>
        <a:srgbClr val="4BC1DD"/>
      </a:accent3>
      <a:accent4>
        <a:srgbClr val="92D050"/>
      </a:accent4>
      <a:accent5>
        <a:srgbClr val="4BC1DD"/>
      </a:accent5>
      <a:accent6>
        <a:srgbClr val="92D050"/>
      </a:accent6>
      <a:hlink>
        <a:srgbClr val="4BC1DD"/>
      </a:hlink>
      <a:folHlink>
        <a:srgbClr val="92D05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6127</Words>
  <Application>WPS 演示</Application>
  <PresentationFormat>自定义</PresentationFormat>
  <Paragraphs>397</Paragraphs>
  <Slides>34</Slides>
  <Notes>14</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34</vt:i4>
      </vt:variant>
    </vt:vector>
  </HeadingPairs>
  <TitlesOfParts>
    <vt:vector size="47" baseType="lpstr">
      <vt:lpstr>Arial</vt:lpstr>
      <vt:lpstr>宋体</vt:lpstr>
      <vt:lpstr>Wingdings</vt:lpstr>
      <vt:lpstr>Calibri</vt:lpstr>
      <vt:lpstr>微软雅黑</vt:lpstr>
      <vt:lpstr>方正细谭黑简体</vt:lpstr>
      <vt:lpstr>黑体</vt:lpstr>
      <vt:lpstr>Calibri</vt:lpstr>
      <vt:lpstr>Arial Unicode MS</vt:lpstr>
      <vt:lpstr>Heiti SC Light</vt:lpstr>
      <vt:lpstr>Heiti SC Medium</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区块链</dc:title>
  <dc:creator>第一PPT</dc:creator>
  <cp:keywords>www.1ppt.com</cp:keywords>
  <dc:description>www.1ppt.com</dc:description>
  <cp:lastModifiedBy>Adnim</cp:lastModifiedBy>
  <cp:revision>53</cp:revision>
  <dcterms:created xsi:type="dcterms:W3CDTF">2021-04-25T05:03:00Z</dcterms:created>
  <dcterms:modified xsi:type="dcterms:W3CDTF">2022-05-16T07:17:56Z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2052-11.8.2.11473</vt:lpwstr>
  </property>
  <property fmtid="{D5CDD505-2E9C-101B-9397-08002B2CF9AE}" pid="3" name="ICV">
    <vt:lpwstr>DD37E1ECD8CF407EBAF024C843D08106</vt:lpwstr>
  </property>
</Properties>
</file>

<file path=docProps/thumbnail.jpeg>
</file>